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8" r:id="rId2"/>
    <p:sldId id="353" r:id="rId3"/>
    <p:sldId id="260" r:id="rId4"/>
    <p:sldId id="351" r:id="rId5"/>
    <p:sldId id="355" r:id="rId6"/>
    <p:sldId id="354" r:id="rId7"/>
    <p:sldId id="356" r:id="rId8"/>
    <p:sldId id="358" r:id="rId9"/>
    <p:sldId id="359" r:id="rId10"/>
    <p:sldId id="266" r:id="rId11"/>
    <p:sldId id="453" r:id="rId12"/>
    <p:sldId id="324" r:id="rId13"/>
    <p:sldId id="267" r:id="rId14"/>
    <p:sldId id="268" r:id="rId15"/>
    <p:sldId id="434" r:id="rId16"/>
    <p:sldId id="269" r:id="rId17"/>
    <p:sldId id="270" r:id="rId18"/>
    <p:sldId id="271" r:id="rId19"/>
    <p:sldId id="447" r:id="rId20"/>
    <p:sldId id="441" r:id="rId21"/>
    <p:sldId id="455" r:id="rId22"/>
    <p:sldId id="273" r:id="rId23"/>
    <p:sldId id="278" r:id="rId24"/>
    <p:sldId id="297" r:id="rId25"/>
    <p:sldId id="298" r:id="rId26"/>
    <p:sldId id="379" r:id="rId27"/>
    <p:sldId id="299" r:id="rId28"/>
    <p:sldId id="442" r:id="rId29"/>
    <p:sldId id="301" r:id="rId30"/>
    <p:sldId id="454" r:id="rId31"/>
    <p:sldId id="383" r:id="rId32"/>
    <p:sldId id="456" r:id="rId33"/>
    <p:sldId id="387" r:id="rId34"/>
    <p:sldId id="438" r:id="rId35"/>
    <p:sldId id="443" r:id="rId36"/>
    <p:sldId id="439" r:id="rId37"/>
    <p:sldId id="390" r:id="rId38"/>
    <p:sldId id="391" r:id="rId39"/>
    <p:sldId id="396" r:id="rId40"/>
    <p:sldId id="457" r:id="rId41"/>
    <p:sldId id="392" r:id="rId42"/>
    <p:sldId id="397" r:id="rId43"/>
    <p:sldId id="399" r:id="rId44"/>
    <p:sldId id="400" r:id="rId45"/>
    <p:sldId id="410" r:id="rId46"/>
    <p:sldId id="458" r:id="rId47"/>
    <p:sldId id="423" r:id="rId48"/>
    <p:sldId id="313" r:id="rId49"/>
    <p:sldId id="422" r:id="rId50"/>
    <p:sldId id="424" r:id="rId51"/>
    <p:sldId id="257" r:id="rId52"/>
    <p:sldId id="333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A398"/>
    <a:srgbClr val="58961A"/>
    <a:srgbClr val="7AA41C"/>
    <a:srgbClr val="FFC000"/>
    <a:srgbClr val="D9D9D9"/>
    <a:srgbClr val="0680C3"/>
    <a:srgbClr val="FFF9EF"/>
    <a:srgbClr val="FFFCF7"/>
    <a:srgbClr val="FFF7EB"/>
    <a:srgbClr val="FFF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86369" autoAdjust="0"/>
  </p:normalViewPr>
  <p:slideViewPr>
    <p:cSldViewPr snapToGrid="0">
      <p:cViewPr varScale="1">
        <p:scale>
          <a:sx n="141" d="100"/>
          <a:sy n="141" d="100"/>
        </p:scale>
        <p:origin x="2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72432-2C87-4F84-8679-40BD9941BAA9}" type="datetimeFigureOut">
              <a:rPr lang="en-US" smtClean="0"/>
              <a:t>8/7/2024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945E6-AA04-49C9-83FF-A71B0AD45F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20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Today's talk is based on our recent research paper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797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Define: free node</a:t>
            </a:r>
          </a:p>
          <a:p>
            <a:endParaRPr lang="en-US" altLang="zh-TW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Truncated: bounded depth</a:t>
            </a:r>
            <a:br>
              <a:rPr lang="en-US" altLang="zh-TW" dirty="0"/>
            </a:br>
            <a:r>
              <a:rPr lang="en-US" altLang="zh-TW" dirty="0"/>
              <a:t>Imagine DFS from all free nodes at the same 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truncate when depth &gt; 1/eps, to search for short augmentations</a:t>
            </a:r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2873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Each matched edge maintains a label</a:t>
            </a:r>
          </a:p>
          <a:p>
            <a:r>
              <a:rPr lang="en-US" altLang="zh-TW" dirty="0"/>
              <a:t>left bipartition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312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Each matched edge maintains a label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644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0062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549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83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39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7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468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679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6592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Say what is layer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430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24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985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073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121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555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459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954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6199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Truncated: bounded depth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079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347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8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62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472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92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07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Each matched edge maintains a label</a:t>
            </a:r>
          </a:p>
          <a:p>
            <a:r>
              <a:rPr lang="en-US" altLang="zh-TW" dirty="0"/>
              <a:t>left bipartition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63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Define: what is augmenting path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D945E6-AA04-49C9-83FF-A71B0AD45F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5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52B50-CE5F-4EF6-939A-E2C9BB511F56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4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7FF63-C8F5-4841-95EC-45F36E16C3D8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2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6CEA8-F592-4BA0-8C7B-61DE877B22CF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9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01CAC4-3C38-0EDC-3FDA-56956990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198E-799A-44E9-9ECB-BAB6187D599B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10527-CE56-8C3D-0139-802A3451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D3E16A-C6A0-BD07-BA76-188AE0658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3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4AD0B19-86EF-422E-9AAC-6BF163056A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67086" y="3141167"/>
            <a:ext cx="7024915" cy="3716831"/>
          </a:xfrm>
          <a:custGeom>
            <a:avLst/>
            <a:gdLst>
              <a:gd name="connsiteX0" fmla="*/ 2670557 w 7600951"/>
              <a:gd name="connsiteY0" fmla="*/ 1022 h 4021606"/>
              <a:gd name="connsiteX1" fmla="*/ 6508863 w 7600951"/>
              <a:gd name="connsiteY1" fmla="*/ 1432235 h 4021606"/>
              <a:gd name="connsiteX2" fmla="*/ 7550870 w 7600951"/>
              <a:gd name="connsiteY2" fmla="*/ 1391891 h 4021606"/>
              <a:gd name="connsiteX3" fmla="*/ 7600951 w 7600951"/>
              <a:gd name="connsiteY3" fmla="*/ 1374564 h 4021606"/>
              <a:gd name="connsiteX4" fmla="*/ 7600951 w 7600951"/>
              <a:gd name="connsiteY4" fmla="*/ 4021606 h 4021606"/>
              <a:gd name="connsiteX5" fmla="*/ 0 w 7600951"/>
              <a:gd name="connsiteY5" fmla="*/ 4021606 h 4021606"/>
              <a:gd name="connsiteX6" fmla="*/ 1556 w 7600951"/>
              <a:gd name="connsiteY6" fmla="*/ 3982542 h 4021606"/>
              <a:gd name="connsiteX7" fmla="*/ 6118 w 7600951"/>
              <a:gd name="connsiteY7" fmla="*/ 3245483 h 4021606"/>
              <a:gd name="connsiteX8" fmla="*/ 1898571 w 7600951"/>
              <a:gd name="connsiteY8" fmla="*/ 167073 h 4021606"/>
              <a:gd name="connsiteX9" fmla="*/ 2670557 w 7600951"/>
              <a:gd name="connsiteY9" fmla="*/ 1022 h 4021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600951" h="4021606">
                <a:moveTo>
                  <a:pt x="2670557" y="1022"/>
                </a:moveTo>
                <a:cubicBezTo>
                  <a:pt x="4077416" y="-40126"/>
                  <a:pt x="5543114" y="1174037"/>
                  <a:pt x="6508863" y="1432235"/>
                </a:cubicBezTo>
                <a:cubicBezTo>
                  <a:pt x="6830780" y="1519586"/>
                  <a:pt x="7185521" y="1507222"/>
                  <a:pt x="7550870" y="1391891"/>
                </a:cubicBezTo>
                <a:lnTo>
                  <a:pt x="7600951" y="1374564"/>
                </a:lnTo>
                <a:lnTo>
                  <a:pt x="7600951" y="4021606"/>
                </a:lnTo>
                <a:lnTo>
                  <a:pt x="0" y="4021606"/>
                </a:lnTo>
                <a:lnTo>
                  <a:pt x="1556" y="3982542"/>
                </a:lnTo>
                <a:cubicBezTo>
                  <a:pt x="3838" y="3900899"/>
                  <a:pt x="6118" y="3704503"/>
                  <a:pt x="6118" y="3245483"/>
                </a:cubicBezTo>
                <a:cubicBezTo>
                  <a:pt x="6118" y="2327441"/>
                  <a:pt x="284285" y="852179"/>
                  <a:pt x="1898571" y="167073"/>
                </a:cubicBezTo>
                <a:cubicBezTo>
                  <a:pt x="2151516" y="59311"/>
                  <a:pt x="2410028" y="8642"/>
                  <a:pt x="2670557" y="1022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8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6C3DF-D301-B185-F865-18E63E3D444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B456A8BD-0332-4D29-8FDB-769C585CFE3C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A7E6EE-D6E7-AD96-4186-9B76128418F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C775B-90F2-C182-9918-2F5F31C3B22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24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38C4-3AC4-4951-832F-D409D8664C0C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52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A986F-0EEA-42A7-B96E-53BB5349C7B3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FADE-2AF0-4925-B816-16F9F3C4B046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79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0E15F-C381-47BB-BD1D-C568826224F1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4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62370-E1EC-4833-86E0-E3DF3FC65F0C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5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5B1EC-6128-4C17-A1BA-30D5D977F0E2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1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48318-4A5D-4FED-AB5E-7CABD96039F4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9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14761-89CC-4D6E-AF0B-78DE0B64BBF9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22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43F69-2029-41E1-8A0C-3B90300F1668}" type="datetime1">
              <a:rPr lang="en-US" altLang="zh-TW" smtClean="0"/>
              <a:t>8/7/2024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5FA8-C345-48F7-B1D1-E3F37A7C96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5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27265" y="2172722"/>
            <a:ext cx="11749461" cy="140299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dirty="0">
                <a:latin typeface="Calibri (Body)"/>
                <a:cs typeface="Times New Roman" panose="02020603050405020304" pitchFamily="18" charset="0"/>
              </a:rPr>
              <a:t>Toward Optimal Semi-streaming Algorithm for </a:t>
            </a:r>
            <a:r>
              <a:rPr lang="en-US" dirty="0">
                <a:latin typeface="Calibri (Body)"/>
                <a:ea typeface="Cambria Math" panose="02040503050406030204" pitchFamily="18" charset="0"/>
                <a:cs typeface="Times New Roman" panose="02020603050405020304" pitchFamily="18" charset="0"/>
              </a:rPr>
              <a:t>(1+</a:t>
            </a:r>
            <a:r>
              <a:rPr lang="el-GR" dirty="0">
                <a:latin typeface="Calibri (Body)"/>
                <a:ea typeface="Cambria Math" panose="02040503050406030204" pitchFamily="18" charset="0"/>
                <a:cs typeface="Times New Roman" panose="02020603050405020304" pitchFamily="18" charset="0"/>
              </a:rPr>
              <a:t>ε</a:t>
            </a:r>
            <a:r>
              <a:rPr lang="en-US" dirty="0">
                <a:latin typeface="Calibri (Body)"/>
                <a:ea typeface="Cambria Math" panose="02040503050406030204" pitchFamily="18" charset="0"/>
                <a:cs typeface="Times New Roman" panose="02020603050405020304" pitchFamily="18" charset="0"/>
              </a:rPr>
              <a:t>)-approximate</a:t>
            </a:r>
            <a:r>
              <a:rPr lang="en-US" dirty="0">
                <a:latin typeface="Calibri (Body)"/>
                <a:cs typeface="Times New Roman" panose="02020603050405020304" pitchFamily="18" charset="0"/>
              </a:rPr>
              <a:t> Maximum Matching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28446" y="4219442"/>
            <a:ext cx="30993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400" b="0" i="0" dirty="0">
                <a:effectLst/>
                <a:latin typeface="Calibri (Body)"/>
              </a:rPr>
              <a:t>Anish Mukherjee</a:t>
            </a:r>
            <a:br>
              <a:rPr lang="en-US" altLang="zh-TW" sz="2400" b="0" i="0" dirty="0">
                <a:effectLst/>
                <a:latin typeface="Calibri (Body)"/>
              </a:rPr>
            </a:br>
            <a:r>
              <a:rPr lang="en-US" sz="2400" dirty="0">
                <a:latin typeface="Calibri (Body)"/>
                <a:cs typeface="Arial" panose="020B0604020202020204" pitchFamily="34" charset="0"/>
              </a:rPr>
              <a:t>(</a:t>
            </a:r>
            <a:r>
              <a:rPr lang="en-US" altLang="zh-TW" sz="2400" b="0" i="0" dirty="0">
                <a:effectLst/>
                <a:latin typeface="Calibri (Body)"/>
              </a:rPr>
              <a:t>University of Warwick</a:t>
            </a:r>
            <a:r>
              <a:rPr lang="en-US" sz="2400" dirty="0">
                <a:latin typeface="Calibri (Body)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7265" y="4219444"/>
            <a:ext cx="24610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 (Body)"/>
                <a:cs typeface="Arial" panose="020B0604020202020204" pitchFamily="34" charset="0"/>
              </a:rPr>
              <a:t>Slobodan </a:t>
            </a:r>
            <a:r>
              <a:rPr lang="sr-Latn-BA" sz="2400" dirty="0">
                <a:latin typeface="Calibri (Body)"/>
                <a:cs typeface="Arial" panose="020B0604020202020204" pitchFamily="34" charset="0"/>
              </a:rPr>
              <a:t>Mitrović</a:t>
            </a:r>
            <a:endParaRPr lang="en-US" sz="2400" dirty="0">
              <a:latin typeface="Calibri (Body)"/>
              <a:cs typeface="Arial" panose="020B0604020202020204" pitchFamily="34" charset="0"/>
            </a:endParaRPr>
          </a:p>
          <a:p>
            <a:pPr algn="ctr"/>
            <a:r>
              <a:rPr lang="en-US" sz="2400" dirty="0">
                <a:latin typeface="Calibri (Body)"/>
                <a:cs typeface="Arial" panose="020B0604020202020204" pitchFamily="34" charset="0"/>
              </a:rPr>
              <a:t>(UC Davis)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7879" y="4219442"/>
            <a:ext cx="30181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400" b="0" i="0" dirty="0">
                <a:effectLst/>
                <a:latin typeface="Calibri (Body)"/>
              </a:rPr>
              <a:t>Piotr </a:t>
            </a:r>
            <a:r>
              <a:rPr lang="en-US" altLang="zh-TW" sz="2400" b="0" i="0" dirty="0" err="1">
                <a:effectLst/>
                <a:latin typeface="Calibri (Body)"/>
              </a:rPr>
              <a:t>Sankowski</a:t>
            </a:r>
            <a:r>
              <a:rPr lang="en-US" altLang="zh-TW" sz="2400" b="0" i="0" dirty="0">
                <a:effectLst/>
                <a:latin typeface="Calibri (Body)"/>
              </a:rPr>
              <a:t> </a:t>
            </a:r>
            <a:br>
              <a:rPr lang="en-US" altLang="zh-TW" sz="2400" b="0" i="0" dirty="0">
                <a:effectLst/>
                <a:latin typeface="Calibri (Body)"/>
              </a:rPr>
            </a:br>
            <a:r>
              <a:rPr lang="en-US" altLang="zh-TW" sz="2400" b="0" i="0" dirty="0">
                <a:effectLst/>
                <a:latin typeface="Calibri (Body)"/>
              </a:rPr>
              <a:t>(University of Warsaw)</a:t>
            </a:r>
            <a:endParaRPr lang="en-US" sz="2400" dirty="0"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7EEEAA-BAB1-4892-0D58-9A322F587D95}"/>
              </a:ext>
            </a:extLst>
          </p:cNvPr>
          <p:cNvSpPr txBox="1"/>
          <p:nvPr/>
        </p:nvSpPr>
        <p:spPr>
          <a:xfrm>
            <a:off x="9651345" y="4219443"/>
            <a:ext cx="23133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400" b="0" i="0" dirty="0">
                <a:solidFill>
                  <a:srgbClr val="00B0F0"/>
                </a:solidFill>
                <a:effectLst/>
                <a:latin typeface="Calibri (Body)"/>
              </a:rPr>
              <a:t>Wen-Horng Sheu</a:t>
            </a:r>
            <a:br>
              <a:rPr lang="en-US" altLang="zh-TW" sz="2400" b="0" i="0" dirty="0">
                <a:solidFill>
                  <a:srgbClr val="00B0F0"/>
                </a:solidFill>
                <a:effectLst/>
                <a:latin typeface="Calibri (Body)"/>
              </a:rPr>
            </a:br>
            <a:r>
              <a:rPr lang="en-US" altLang="zh-TW" sz="2400" b="0" i="0" dirty="0">
                <a:solidFill>
                  <a:srgbClr val="00B0F0"/>
                </a:solidFill>
                <a:effectLst/>
                <a:latin typeface="Calibri (Body)"/>
              </a:rPr>
              <a:t>(UC Davis)</a:t>
            </a:r>
            <a:endParaRPr lang="en-US" sz="2400" dirty="0">
              <a:solidFill>
                <a:srgbClr val="00B0F0"/>
              </a:solidFill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3DC1D-6A6B-52EF-57DC-BB69247F5E7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92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63A49A7-0C47-4EB1-B2C3-658214188600}"/>
              </a:ext>
            </a:extLst>
          </p:cNvPr>
          <p:cNvSpPr txBox="1">
            <a:spLocks/>
          </p:cNvSpPr>
          <p:nvPr/>
        </p:nvSpPr>
        <p:spPr>
          <a:xfrm>
            <a:off x="2148505" y="2511077"/>
            <a:ext cx="7676626" cy="1938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dirty="0">
                <a:latin typeface="Calibri (Body)"/>
                <a:cs typeface="Times New Roman" panose="02020603050405020304" pitchFamily="18" charset="0"/>
              </a:rPr>
              <a:t>Warm-up:</a:t>
            </a:r>
            <a:br>
              <a:rPr lang="en-US" sz="3600" dirty="0">
                <a:solidFill>
                  <a:srgbClr val="0070C0"/>
                </a:solidFill>
                <a:latin typeface="Calibri (Body)"/>
                <a:cs typeface="Times New Roman" panose="02020603050405020304" pitchFamily="18" charset="0"/>
              </a:rPr>
            </a:br>
            <a:r>
              <a:rPr lang="en-US" sz="3600" i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Bipartite</a:t>
            </a:r>
            <a:r>
              <a:rPr lang="en-US" sz="3600" i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Calibri (Body)"/>
                <a:cs typeface="Times New Roman" panose="02020603050405020304" pitchFamily="18" charset="0"/>
              </a:rPr>
              <a:t>graphs</a:t>
            </a:r>
            <a:br>
              <a:rPr lang="en-US" i="1" dirty="0">
                <a:solidFill>
                  <a:srgbClr val="0070C0"/>
                </a:solidFill>
                <a:latin typeface="Calibri (Body)"/>
                <a:cs typeface="Times New Roman" panose="02020603050405020304" pitchFamily="18" charset="0"/>
              </a:rPr>
            </a:br>
            <a:endParaRPr lang="en-US" sz="1600" dirty="0">
              <a:latin typeface="Calibri (Body)"/>
              <a:cs typeface="Times New Roman" panose="02020603050405020304" pitchFamily="18" charset="0"/>
            </a:endParaRPr>
          </a:p>
          <a:p>
            <a:pPr algn="ctr"/>
            <a:r>
              <a:rPr lang="nb-NO" sz="2000" dirty="0">
                <a:latin typeface="Calibri (Body)"/>
                <a:cs typeface="Times New Roman" panose="02020603050405020304" pitchFamily="18" charset="0"/>
              </a:rPr>
              <a:t>Based on [</a:t>
            </a:r>
            <a:r>
              <a:rPr lang="nb-NO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Eggert, Kliemann, Munstermann, </a:t>
            </a:r>
            <a:r>
              <a:rPr lang="en-US" altLang="zh-TW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Srivastav</a:t>
            </a:r>
            <a:r>
              <a:rPr lang="nb-NO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’12</a:t>
            </a:r>
            <a:r>
              <a:rPr lang="en-US" sz="2000" dirty="0">
                <a:latin typeface="Calibri (Body)"/>
                <a:cs typeface="Times New Roman" panose="02020603050405020304" pitchFamily="18" charset="0"/>
              </a:rPr>
              <a:t>]</a:t>
            </a:r>
            <a:endParaRPr lang="en-US" sz="2800" i="1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5AE359-61A3-683E-D3BA-40C1BCBB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20073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Definition</a:t>
            </a:r>
            <a:endParaRPr lang="en-US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3A8A4-E6B9-0CCE-77EA-57168DCE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983095-841B-749E-D415-990CA758EC53}"/>
              </a:ext>
            </a:extLst>
          </p:cNvPr>
          <p:cNvSpPr txBox="1"/>
          <p:nvPr/>
        </p:nvSpPr>
        <p:spPr>
          <a:xfrm>
            <a:off x="527071" y="1211879"/>
            <a:ext cx="109908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i="1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Free node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: unmatched vertex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i="1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path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: path alternates between matched and unmatched edges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i="1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Augmenting path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: alternating path from a free node to another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EAAD367A-EB96-9DA6-83B0-625E2C14246A}"/>
              </a:ext>
            </a:extLst>
          </p:cNvPr>
          <p:cNvCxnSpPr>
            <a:cxnSpLocks/>
            <a:stCxn id="6" idx="2"/>
            <a:endCxn id="5" idx="6"/>
          </p:cNvCxnSpPr>
          <p:nvPr/>
        </p:nvCxnSpPr>
        <p:spPr>
          <a:xfrm flipH="1">
            <a:off x="2935785" y="5336276"/>
            <a:ext cx="781087" cy="44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6FDE45A2-3743-5655-EB02-12F777FD129F}"/>
              </a:ext>
            </a:extLst>
          </p:cNvPr>
          <p:cNvSpPr/>
          <p:nvPr/>
        </p:nvSpPr>
        <p:spPr>
          <a:xfrm>
            <a:off x="2746737" y="525320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BCB633B-6447-523F-25C1-CA9787BE6636}"/>
              </a:ext>
            </a:extLst>
          </p:cNvPr>
          <p:cNvSpPr/>
          <p:nvPr/>
        </p:nvSpPr>
        <p:spPr>
          <a:xfrm>
            <a:off x="3716872" y="5248790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0949B58-3539-D546-940E-B41ABDFDCEBA}"/>
              </a:ext>
            </a:extLst>
          </p:cNvPr>
          <p:cNvSpPr/>
          <p:nvPr/>
        </p:nvSpPr>
        <p:spPr>
          <a:xfrm>
            <a:off x="4592483" y="5248790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BC92392-C462-AF3E-37CA-4BDD49BF9C8B}"/>
              </a:ext>
            </a:extLst>
          </p:cNvPr>
          <p:cNvCxnSpPr>
            <a:cxnSpLocks/>
            <a:stCxn id="7" idx="2"/>
            <a:endCxn id="6" idx="6"/>
          </p:cNvCxnSpPr>
          <p:nvPr/>
        </p:nvCxnSpPr>
        <p:spPr>
          <a:xfrm flipH="1">
            <a:off x="3905920" y="5336276"/>
            <a:ext cx="686563" cy="0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2C45319-87D3-7E26-A972-3C48E99A161F}"/>
              </a:ext>
            </a:extLst>
          </p:cNvPr>
          <p:cNvCxnSpPr>
            <a:cxnSpLocks/>
            <a:stCxn id="30" idx="2"/>
            <a:endCxn id="7" idx="6"/>
          </p:cNvCxnSpPr>
          <p:nvPr/>
        </p:nvCxnSpPr>
        <p:spPr>
          <a:xfrm flipH="1" flipV="1">
            <a:off x="4781531" y="5336276"/>
            <a:ext cx="782139" cy="769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F73BD20B-6E0B-E8D2-21A8-EF3141B88088}"/>
              </a:ext>
            </a:extLst>
          </p:cNvPr>
          <p:cNvSpPr/>
          <p:nvPr/>
        </p:nvSpPr>
        <p:spPr>
          <a:xfrm>
            <a:off x="5563670" y="524955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3F95268-3861-F7E1-664D-730D3BDAE7E5}"/>
              </a:ext>
            </a:extLst>
          </p:cNvPr>
          <p:cNvSpPr/>
          <p:nvPr/>
        </p:nvSpPr>
        <p:spPr>
          <a:xfrm>
            <a:off x="6439281" y="524955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95FCEF9-0010-F233-C7BB-B689B7C2676B}"/>
              </a:ext>
            </a:extLst>
          </p:cNvPr>
          <p:cNvCxnSpPr>
            <a:cxnSpLocks/>
            <a:stCxn id="31" idx="2"/>
            <a:endCxn id="30" idx="6"/>
          </p:cNvCxnSpPr>
          <p:nvPr/>
        </p:nvCxnSpPr>
        <p:spPr>
          <a:xfrm flipH="1">
            <a:off x="5752718" y="5337045"/>
            <a:ext cx="686563" cy="0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CE9014-E7F6-38E1-38C8-CCC071B60465}"/>
              </a:ext>
            </a:extLst>
          </p:cNvPr>
          <p:cNvCxnSpPr>
            <a:cxnSpLocks/>
            <a:stCxn id="36" idx="2"/>
          </p:cNvCxnSpPr>
          <p:nvPr/>
        </p:nvCxnSpPr>
        <p:spPr>
          <a:xfrm flipH="1" flipV="1">
            <a:off x="6627277" y="5340690"/>
            <a:ext cx="782139" cy="769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F49527D0-66FD-3E56-6948-E11873B92129}"/>
              </a:ext>
            </a:extLst>
          </p:cNvPr>
          <p:cNvSpPr/>
          <p:nvPr/>
        </p:nvSpPr>
        <p:spPr>
          <a:xfrm>
            <a:off x="7409416" y="525397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00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7419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S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tarting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 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point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 - short augmenting paths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357D218-811B-4DD4-932D-67E072530267}"/>
              </a:ext>
            </a:extLst>
          </p:cNvPr>
          <p:cNvSpPr/>
          <p:nvPr/>
        </p:nvSpPr>
        <p:spPr>
          <a:xfrm>
            <a:off x="994176" y="4738400"/>
            <a:ext cx="101200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Calibri (Body)"/>
                <a:cs typeface="Times New Roman" panose="02020603050405020304" pitchFamily="18" charset="0"/>
              </a:rPr>
              <a:t>[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Kalantari,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Shokoufandeh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‘95</a:t>
            </a:r>
            <a:r>
              <a:rPr lang="en-US" sz="2000" dirty="0">
                <a:latin typeface="Calibri (Body)"/>
                <a:cs typeface="Times New Roman" panose="02020603050405020304" pitchFamily="18" charset="0"/>
              </a:rPr>
              <a:t>] [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McGregor ‘05</a:t>
            </a:r>
            <a:r>
              <a:rPr lang="en-US" sz="2000" dirty="0">
                <a:latin typeface="Calibri (Body)"/>
                <a:cs typeface="Times New Roman" panose="02020603050405020304" pitchFamily="18" charset="0"/>
              </a:rPr>
              <a:t>] [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Eggert,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Kliemann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Munstermann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Srivastav ‘12</a:t>
            </a:r>
            <a:r>
              <a:rPr lang="en-US" sz="2000" dirty="0">
                <a:latin typeface="Calibri (Body)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11" name="Rectangle: Rounded Corners 40">
            <a:extLst>
              <a:ext uri="{FF2B5EF4-FFF2-40B4-BE49-F238E27FC236}">
                <a16:creationId xmlns:a16="http://schemas.microsoft.com/office/drawing/2014/main" id="{5D3486A3-1FF2-2A26-B3A8-0B0BFB97C42F}"/>
              </a:ext>
            </a:extLst>
          </p:cNvPr>
          <p:cNvSpPr/>
          <p:nvPr/>
        </p:nvSpPr>
        <p:spPr>
          <a:xfrm rot="10800000">
            <a:off x="603454" y="2763772"/>
            <a:ext cx="10704479" cy="186129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9E38C0-0859-D139-6DD0-CF6F5EB1F828}"/>
              </a:ext>
            </a:extLst>
          </p:cNvPr>
          <p:cNvSpPr txBox="1"/>
          <p:nvPr/>
        </p:nvSpPr>
        <p:spPr>
          <a:xfrm>
            <a:off x="1008270" y="2892851"/>
            <a:ext cx="99976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>
                <a:cs typeface="Arial" panose="020B0604020202020204" pitchFamily="34" charset="0"/>
              </a:rPr>
              <a:t>Let </a:t>
            </a:r>
            <a:r>
              <a:rPr lang="en-US" sz="3200" i="1" dirty="0"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n-US" sz="3200" dirty="0">
                <a:cs typeface="Arial" panose="020B0604020202020204" pitchFamily="34" charset="0"/>
              </a:rPr>
              <a:t> be a matching and </a:t>
            </a:r>
            <a:r>
              <a:rPr lang="en-US" sz="3200" i="1" dirty="0">
                <a:ea typeface="Cambria Math" panose="02040503050406030204" pitchFamily="18" charset="0"/>
                <a:cs typeface="Arial" panose="020B0604020202020204" pitchFamily="34" charset="0"/>
              </a:rPr>
              <a:t>Y</a:t>
            </a:r>
            <a:r>
              <a:rPr lang="en-US" sz="3200" dirty="0">
                <a:cs typeface="Arial" panose="020B0604020202020204" pitchFamily="34" charset="0"/>
              </a:rPr>
              <a:t> be an inclusion-maximal set of</a:t>
            </a: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2/</a:t>
            </a:r>
            <a:r>
              <a:rPr lang="el-GR" sz="3200" spc="3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3200" spc="3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-</a:t>
            </a:r>
            <a:r>
              <a:rPr lang="en-US" sz="3200" dirty="0">
                <a:solidFill>
                  <a:schemeClr val="accent1"/>
                </a:solidFill>
                <a:cs typeface="Arial" panose="020B0604020202020204" pitchFamily="34" charset="0"/>
              </a:rPr>
              <a:t>long augmenting paths</a:t>
            </a:r>
            <a:r>
              <a:rPr lang="en-US" sz="3200" dirty="0">
                <a:cs typeface="Arial" panose="020B0604020202020204" pitchFamily="34" charset="0"/>
              </a:rPr>
              <a:t>. If </a:t>
            </a:r>
            <a:r>
              <a:rPr lang="en-US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sz="3200" i="1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Y</a:t>
            </a:r>
            <a:r>
              <a:rPr lang="en-US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| &lt; </a:t>
            </a:r>
            <a:r>
              <a:rPr lang="el-GR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3200" baseline="300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sz="3200" i="1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n-US" sz="3200" dirty="0">
                <a:solidFill>
                  <a:schemeClr val="accent1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sz="3200" dirty="0">
                <a:solidFill>
                  <a:schemeClr val="tx2"/>
                </a:solidFill>
                <a:ea typeface="Cambria Math" panose="02040503050406030204" pitchFamily="18" charset="0"/>
                <a:cs typeface="Arial" panose="020B0604020202020204" pitchFamily="34" charset="0"/>
              </a:rPr>
              <a:t>/6</a:t>
            </a:r>
            <a:r>
              <a:rPr lang="en-US" sz="3200" dirty="0">
                <a:cs typeface="Arial" panose="020B0604020202020204" pitchFamily="34" charset="0"/>
              </a:rPr>
              <a:t>, then </a:t>
            </a:r>
            <a:r>
              <a:rPr lang="en-US" sz="3200" i="1" dirty="0"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l-GR" sz="3200" dirty="0">
                <a:cs typeface="Arial" panose="020B0604020202020204" pitchFamily="34" charset="0"/>
              </a:rPr>
              <a:t> </a:t>
            </a:r>
            <a:r>
              <a:rPr lang="en-US" sz="3200" dirty="0">
                <a:cs typeface="Arial" panose="020B0604020202020204" pitchFamily="34" charset="0"/>
              </a:rPr>
              <a:t>is a </a:t>
            </a:r>
            <a:r>
              <a:rPr lang="en-US" sz="3200" dirty="0">
                <a:ea typeface="Cambria Math" panose="02040503050406030204" pitchFamily="18" charset="0"/>
                <a:cs typeface="Arial" panose="020B0604020202020204" pitchFamily="34" charset="0"/>
              </a:rPr>
              <a:t>(1+</a:t>
            </a:r>
            <a:r>
              <a:rPr lang="el-GR" sz="3200" dirty="0"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3200" dirty="0"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3200" dirty="0">
                <a:cs typeface="Arial" panose="020B0604020202020204" pitchFamily="34" charset="0"/>
              </a:rPr>
              <a:t>-approximate maximum matching.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11309E-3EF9-9C68-3ABC-B508E8D75A74}"/>
              </a:ext>
            </a:extLst>
          </p:cNvPr>
          <p:cNvSpPr txBox="1"/>
          <p:nvPr/>
        </p:nvSpPr>
        <p:spPr>
          <a:xfrm>
            <a:off x="1442077" y="2061561"/>
            <a:ext cx="13115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pc="300" dirty="0">
                <a:solidFill>
                  <a:schemeClr val="tx2"/>
                </a:solidFill>
                <a:cs typeface="Arial" panose="020B0604020202020204" pitchFamily="34" charset="0"/>
              </a:rPr>
              <a:t>Claim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3BD487-A2E7-DC75-828F-CCF3DBEE31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69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DFS from </a:t>
            </a:r>
            <a:r>
              <a:rPr lang="en-US" sz="2800" i="1" dirty="0">
                <a:latin typeface="Calibri (Body)"/>
                <a:cs typeface="Times New Roman" panose="02020603050405020304" pitchFamily="18" charset="0"/>
              </a:rPr>
              <a:t>free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 nodes.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8300DC-1EDD-FCED-3E61-ADB6342C2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8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C1692-5BEB-4ADF-B570-314076FE913E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B0ACA58-7148-46D9-A24E-78717F0D499B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Times New Roman" panose="02020603050405020304" pitchFamily="18" charset="0"/>
              </a:rPr>
              <a:t>Matched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Times New Roman" panose="02020603050405020304" pitchFamily="18" charset="0"/>
              </a:rPr>
              <a:t>Unmatched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73151F8-DC08-481C-95EF-E9A036A13DAD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148F3-D0E2-46F8-A2D4-F2828183DE7D}"/>
              </a:ext>
            </a:extLst>
          </p:cNvPr>
          <p:cNvCxnSpPr>
            <a:cxnSpLocks/>
            <a:stCxn id="21" idx="4"/>
            <a:endCxn id="20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A6492E7-C48B-4AE9-A962-AF618BD8406B}"/>
              </a:ext>
            </a:extLst>
          </p:cNvPr>
          <p:cNvCxnSpPr>
            <a:cxnSpLocks/>
            <a:stCxn id="26" idx="4"/>
            <a:endCxn id="19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48A688F3-8395-457D-BC5D-36F671800570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272C39-3EC0-4E99-A55B-BA3397366398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ABA838-0B54-4263-B143-0186058F5F61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FE3697E-6612-4F8E-BF57-B9C6A659B636}"/>
              </a:ext>
            </a:extLst>
          </p:cNvPr>
          <p:cNvCxnSpPr>
            <a:cxnSpLocks/>
            <a:stCxn id="23" idx="4"/>
            <a:endCxn id="21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DC204439-6F32-434F-9B37-FA00EF94DED1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25" idx="4"/>
            <a:endCxn id="16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2422828-129C-4D67-96AC-59268A1B3EA4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28" idx="4"/>
            <a:endCxn id="25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62CEC63-6ED6-4E3E-888A-D495BD7E904C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F5948F1-B4F6-4B30-9324-18F2D636C50C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232C8E-10FD-489D-A7CD-5194C564B0C2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8FA922B-3253-435D-8F48-E902F48773A0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41CBADE-039C-4E8F-8B80-8B78EF67C58D}"/>
              </a:ext>
            </a:extLst>
          </p:cNvPr>
          <p:cNvCxnSpPr>
            <a:cxnSpLocks/>
            <a:stCxn id="29" idx="4"/>
            <a:endCxn id="26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D285284-3396-4A7D-863F-F581BE8AD254}"/>
              </a:ext>
            </a:extLst>
          </p:cNvPr>
          <p:cNvCxnSpPr>
            <a:cxnSpLocks/>
            <a:stCxn id="31" idx="4"/>
            <a:endCxn id="30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BC95F8-0EFB-4654-8429-BE1D09137511}"/>
              </a:ext>
            </a:extLst>
          </p:cNvPr>
          <p:cNvCxnSpPr>
            <a:cxnSpLocks/>
            <a:stCxn id="30" idx="4"/>
            <a:endCxn id="29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C96D85-93CF-416A-9AF2-174A56B51E72}"/>
              </a:ext>
            </a:extLst>
          </p:cNvPr>
          <p:cNvCxnSpPr>
            <a:cxnSpLocks/>
            <a:stCxn id="32" idx="4"/>
            <a:endCxn id="31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1182747-C2DB-4A23-87F9-D3FDDD082CE7}"/>
              </a:ext>
            </a:extLst>
          </p:cNvPr>
          <p:cNvCxnSpPr>
            <a:cxnSpLocks/>
            <a:stCxn id="30" idx="5"/>
            <a:endCxn id="16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latin typeface="Calibri (Body)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DFS from </a:t>
            </a:r>
            <a:r>
              <a:rPr lang="en-US" sz="2800" i="1" dirty="0">
                <a:latin typeface="Calibri (Body)"/>
                <a:cs typeface="Times New Roman" panose="02020603050405020304" pitchFamily="18" charset="0"/>
              </a:rPr>
              <a:t>free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 nodes.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8178AF-0275-4F47-9EBA-67F41E5EEBA2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7E3225-7490-4A92-8BEC-D59FB377C4F2}"/>
              </a:ext>
            </a:extLst>
          </p:cNvPr>
          <p:cNvSpPr txBox="1"/>
          <p:nvPr/>
        </p:nvSpPr>
        <p:spPr>
          <a:xfrm>
            <a:off x="1117575" y="265659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23F98D-60A0-43AB-BAE0-AF6035A22B9A}"/>
              </a:ext>
            </a:extLst>
          </p:cNvPr>
          <p:cNvSpPr txBox="1"/>
          <p:nvPr/>
        </p:nvSpPr>
        <p:spPr>
          <a:xfrm>
            <a:off x="1109747" y="455887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985178-F3ED-4182-86BF-21814280CF69}"/>
              </a:ext>
            </a:extLst>
          </p:cNvPr>
          <p:cNvSpPr txBox="1"/>
          <p:nvPr/>
        </p:nvSpPr>
        <p:spPr>
          <a:xfrm>
            <a:off x="2919165" y="456347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1F39A46-0AD7-41B3-8EC9-BE5791868D79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(Body)"/>
                <a:cs typeface="Times New Roman" panose="02020603050405020304" pitchFamily="18" charset="0"/>
              </a:rPr>
              <a:t>Each </a:t>
            </a:r>
            <a:r>
              <a:rPr lang="en-US" b="1" dirty="0">
                <a:latin typeface="Calibri (Body)"/>
                <a:cs typeface="Times New Roman" panose="02020603050405020304" pitchFamily="18" charset="0"/>
              </a:rPr>
              <a:t>matched</a:t>
            </a:r>
            <a:r>
              <a:rPr lang="en-US" dirty="0">
                <a:latin typeface="Calibri (Body)"/>
                <a:cs typeface="Times New Roman" panose="02020603050405020304" pitchFamily="18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label</a:t>
            </a:r>
            <a:r>
              <a:rPr lang="en-US" dirty="0">
                <a:latin typeface="Calibri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93A8A4-E6B9-0CCE-77EA-57168DCE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50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9C1692-5BEB-4ADF-B570-314076FE913E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B0ACA58-7148-46D9-A24E-78717F0D499B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Times New Roman" panose="02020603050405020304" pitchFamily="18" charset="0"/>
              </a:rPr>
              <a:t>Matched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Times New Roman" panose="02020603050405020304" pitchFamily="18" charset="0"/>
              </a:rPr>
              <a:t>Unmatched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73151F8-DC08-481C-95EF-E9A036A13DAD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148F3-D0E2-46F8-A2D4-F2828183DE7D}"/>
              </a:ext>
            </a:extLst>
          </p:cNvPr>
          <p:cNvCxnSpPr>
            <a:cxnSpLocks/>
            <a:stCxn id="21" idx="4"/>
            <a:endCxn id="20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A6492E7-C48B-4AE9-A962-AF618BD8406B}"/>
              </a:ext>
            </a:extLst>
          </p:cNvPr>
          <p:cNvCxnSpPr>
            <a:cxnSpLocks/>
            <a:stCxn id="26" idx="4"/>
            <a:endCxn id="19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48A688F3-8395-457D-BC5D-36F671800570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272C39-3EC0-4E99-A55B-BA3397366398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ABA838-0B54-4263-B143-0186058F5F61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FE3697E-6612-4F8E-BF57-B9C6A659B636}"/>
              </a:ext>
            </a:extLst>
          </p:cNvPr>
          <p:cNvCxnSpPr>
            <a:cxnSpLocks/>
            <a:stCxn id="23" idx="4"/>
            <a:endCxn id="21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DC204439-6F32-434F-9B37-FA00EF94DED1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25" idx="4"/>
            <a:endCxn id="16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2422828-129C-4D67-96AC-59268A1B3EA4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28" idx="4"/>
            <a:endCxn id="25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62CEC63-6ED6-4E3E-888A-D495BD7E904C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F5948F1-B4F6-4B30-9324-18F2D636C50C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4232C8E-10FD-489D-A7CD-5194C564B0C2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8FA922B-3253-435D-8F48-E902F48773A0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41CBADE-039C-4E8F-8B80-8B78EF67C58D}"/>
              </a:ext>
            </a:extLst>
          </p:cNvPr>
          <p:cNvCxnSpPr>
            <a:cxnSpLocks/>
            <a:stCxn id="29" idx="4"/>
            <a:endCxn id="26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D285284-3396-4A7D-863F-F581BE8AD254}"/>
              </a:ext>
            </a:extLst>
          </p:cNvPr>
          <p:cNvCxnSpPr>
            <a:cxnSpLocks/>
            <a:stCxn id="31" idx="4"/>
            <a:endCxn id="30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4BC95F8-0EFB-4654-8429-BE1D09137511}"/>
              </a:ext>
            </a:extLst>
          </p:cNvPr>
          <p:cNvCxnSpPr>
            <a:cxnSpLocks/>
            <a:stCxn id="30" idx="4"/>
            <a:endCxn id="29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EC96D85-93CF-416A-9AF2-174A56B51E72}"/>
              </a:ext>
            </a:extLst>
          </p:cNvPr>
          <p:cNvCxnSpPr>
            <a:cxnSpLocks/>
            <a:stCxn id="32" idx="4"/>
            <a:endCxn id="31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1182747-C2DB-4A23-87F9-D3FDDD082CE7}"/>
              </a:ext>
            </a:extLst>
          </p:cNvPr>
          <p:cNvCxnSpPr>
            <a:cxnSpLocks/>
            <a:stCxn id="30" idx="5"/>
            <a:endCxn id="16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alibri (Body)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latin typeface="Calibri (Body)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19982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DFS from </a:t>
            </a:r>
            <a:r>
              <a:rPr lang="en-US" sz="2800" i="1" dirty="0">
                <a:latin typeface="Calibri (Body)"/>
                <a:cs typeface="Times New Roman" panose="02020603050405020304" pitchFamily="18" charset="0"/>
              </a:rPr>
              <a:t>free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 nodes.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58178AF-0275-4F47-9EBA-67F41E5EEBA2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7E3225-7490-4A92-8BEC-D59FB377C4F2}"/>
              </a:ext>
            </a:extLst>
          </p:cNvPr>
          <p:cNvSpPr txBox="1"/>
          <p:nvPr/>
        </p:nvSpPr>
        <p:spPr>
          <a:xfrm>
            <a:off x="1117575" y="265659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823F98D-60A0-43AB-BAE0-AF6035A22B9A}"/>
              </a:ext>
            </a:extLst>
          </p:cNvPr>
          <p:cNvSpPr txBox="1"/>
          <p:nvPr/>
        </p:nvSpPr>
        <p:spPr>
          <a:xfrm>
            <a:off x="1109747" y="4558873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985178-F3ED-4182-86BF-21814280CF69}"/>
              </a:ext>
            </a:extLst>
          </p:cNvPr>
          <p:cNvSpPr txBox="1"/>
          <p:nvPr/>
        </p:nvSpPr>
        <p:spPr>
          <a:xfrm>
            <a:off x="2919165" y="4563479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1F39A46-0AD7-41B3-8EC9-BE5791868D79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(Body)"/>
                <a:cs typeface="Times New Roman" panose="02020603050405020304" pitchFamily="18" charset="0"/>
              </a:rPr>
              <a:t>Each </a:t>
            </a:r>
            <a:r>
              <a:rPr lang="en-US" b="1" dirty="0">
                <a:latin typeface="Calibri (Body)"/>
                <a:cs typeface="Times New Roman" panose="02020603050405020304" pitchFamily="18" charset="0"/>
              </a:rPr>
              <a:t>matched</a:t>
            </a:r>
            <a:r>
              <a:rPr lang="en-US" dirty="0">
                <a:latin typeface="Calibri (Body)"/>
                <a:cs typeface="Times New Roman" panose="02020603050405020304" pitchFamily="18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label</a:t>
            </a:r>
            <a:r>
              <a:rPr lang="en-US" dirty="0">
                <a:latin typeface="Calibri (Body)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EFD9B9-81EB-185D-EF80-0910FE25C30B}"/>
              </a:ext>
            </a:extLst>
          </p:cNvPr>
          <p:cNvSpPr txBox="1"/>
          <p:nvPr/>
        </p:nvSpPr>
        <p:spPr>
          <a:xfrm>
            <a:off x="5834057" y="1797182"/>
            <a:ext cx="60682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 (DFS search path)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33C6DDA-E90D-1CF0-A511-E34D2022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46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u</a:t>
            </a:r>
          </a:p>
        </p:txBody>
      </p:sp>
      <p:cxnSp>
        <p:nvCxnSpPr>
          <p:cNvPr id="42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3008265" y="5224070"/>
            <a:ext cx="12700" cy="953085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3008265" y="4270985"/>
            <a:ext cx="12700" cy="953085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84533" y="454403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7897" y="455972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45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H="1" flipV="1">
            <a:off x="1179057" y="5224107"/>
            <a:ext cx="5844" cy="945134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4270984"/>
            <a:ext cx="12700" cy="953123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cs typeface="Times New Roman" panose="02020603050405020304" pitchFamily="18" charset="0"/>
              </a:rPr>
              <a:t>: </a:t>
            </a:r>
            <a:r>
              <a:rPr lang="en-US" sz="2800" dirty="0">
                <a:cs typeface="Times New Roman" panose="02020603050405020304" pitchFamily="18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cs typeface="Times New Roman" panose="02020603050405020304" pitchFamily="18" charset="0"/>
              </a:rPr>
              <a:t> </a:t>
            </a:r>
            <a:r>
              <a:rPr lang="en-US" sz="2800" dirty="0">
                <a:cs typeface="Times New Roman" panose="02020603050405020304" pitchFamily="18" charset="0"/>
              </a:rPr>
              <a:t>DFS from </a:t>
            </a:r>
            <a:r>
              <a:rPr lang="en-US" sz="2800" i="1" dirty="0">
                <a:cs typeface="Times New Roman" panose="02020603050405020304" pitchFamily="18" charset="0"/>
              </a:rPr>
              <a:t>free</a:t>
            </a:r>
            <a:r>
              <a:rPr lang="en-US" sz="2800" dirty="0">
                <a:cs typeface="Times New Roman" panose="02020603050405020304" pitchFamily="18" charset="0"/>
              </a:rPr>
              <a:t> nodes.</a:t>
            </a:r>
            <a:r>
              <a:rPr lang="en-US" sz="2800" spc="3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Matched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Unmatched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64F162-3959-4066-8C21-E7AE1A781E5C}"/>
              </a:ext>
            </a:extLst>
          </p:cNvPr>
          <p:cNvSpPr txBox="1"/>
          <p:nvPr/>
        </p:nvSpPr>
        <p:spPr>
          <a:xfrm>
            <a:off x="1117575" y="2656598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0869B5F-C359-4A9D-9781-EF7DC31C9F25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BCB8F3A-247F-468A-B5F1-1809AEED07B2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Times New Roman" panose="02020603050405020304" pitchFamily="18" charset="0"/>
              </a:rPr>
              <a:t>Each </a:t>
            </a:r>
            <a:r>
              <a:rPr lang="en-US" b="1" dirty="0">
                <a:cs typeface="Times New Roman" panose="02020603050405020304" pitchFamily="18" charset="0"/>
              </a:rPr>
              <a:t>matched</a:t>
            </a:r>
            <a:r>
              <a:rPr lang="en-US" dirty="0">
                <a:cs typeface="Times New Roman" panose="02020603050405020304" pitchFamily="18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cs typeface="Times New Roman" panose="02020603050405020304" pitchFamily="18" charset="0"/>
              </a:rPr>
              <a:t>label</a:t>
            </a:r>
            <a:r>
              <a:rPr lang="en-US" dirty="0"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DC7EB96-31E4-8F3C-7AF6-B6DEA3288C07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0FDC852-BCEE-80B2-49DF-82738495E2A5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>
            <a:extLst>
              <a:ext uri="{FF2B5EF4-FFF2-40B4-BE49-F238E27FC236}">
                <a16:creationId xmlns:a16="http://schemas.microsoft.com/office/drawing/2014/main" id="{5EF5EB80-AEC0-D214-234F-DB542EEE84A3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7F2CA9A-0BE9-9E9D-BEFE-77BC18110911}"/>
              </a:ext>
            </a:extLst>
          </p:cNvPr>
          <p:cNvCxnSpPr>
            <a:cxnSpLocks/>
            <a:stCxn id="72" idx="4"/>
            <a:endCxn id="71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A200A0B-BE0A-B04F-86C2-6856C44A66E1}"/>
              </a:ext>
            </a:extLst>
          </p:cNvPr>
          <p:cNvCxnSpPr>
            <a:cxnSpLocks/>
            <a:stCxn id="77" idx="4"/>
            <a:endCxn id="70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5FF20CBE-E994-3D88-ADAB-5749C7C39E94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E4376EFB-2576-4083-4AB6-7A57F299B96A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7E1FB1B-B216-5CBC-6A13-EF590E7965F4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B5C5D7E-25AD-D4B5-D6D8-1B04EF8E21E8}"/>
              </a:ext>
            </a:extLst>
          </p:cNvPr>
          <p:cNvCxnSpPr>
            <a:cxnSpLocks/>
            <a:stCxn id="74" idx="4"/>
            <a:endCxn id="72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1FF81155-08E1-8F84-2C5D-AC5BEFB66C84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D1D1AD9-1E80-5EDB-FDC8-5294F8872EA7}"/>
              </a:ext>
            </a:extLst>
          </p:cNvPr>
          <p:cNvCxnSpPr>
            <a:cxnSpLocks/>
            <a:stCxn id="76" idx="4"/>
            <a:endCxn id="67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C03F7369-382F-A3C4-8898-F067B50C3D94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E26FDFF-91CC-9C32-998A-6EC6089FC015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460699B-B592-58F2-2CD5-1D4322FE6E59}"/>
              </a:ext>
            </a:extLst>
          </p:cNvPr>
          <p:cNvCxnSpPr>
            <a:cxnSpLocks/>
            <a:stCxn id="79" idx="4"/>
            <a:endCxn id="76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>
            <a:extLst>
              <a:ext uri="{FF2B5EF4-FFF2-40B4-BE49-F238E27FC236}">
                <a16:creationId xmlns:a16="http://schemas.microsoft.com/office/drawing/2014/main" id="{FE298C56-D4EB-54A3-A1AC-782B5868FB1B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7BA33C75-F76F-6FC8-3481-E2BA33DD6A8C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252CC8A-2685-1442-8C12-DA635096900C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DE6BF617-4AFB-D217-88E8-A263D176AFC7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D63E21B7-03EB-2B7F-4E2B-4A10862B8A7C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6BD73D6-129C-B89E-03E2-90A2D15A0334}"/>
              </a:ext>
            </a:extLst>
          </p:cNvPr>
          <p:cNvCxnSpPr>
            <a:cxnSpLocks/>
            <a:stCxn id="80" idx="4"/>
            <a:endCxn id="77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67D4B0D4-7DD2-D3BE-F7B7-46CC3D5FB263}"/>
              </a:ext>
            </a:extLst>
          </p:cNvPr>
          <p:cNvCxnSpPr>
            <a:cxnSpLocks/>
            <a:stCxn id="82" idx="4"/>
            <a:endCxn id="81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B8421D5-0DD5-6ABE-66A0-F4BE15E86521}"/>
              </a:ext>
            </a:extLst>
          </p:cNvPr>
          <p:cNvCxnSpPr>
            <a:cxnSpLocks/>
            <a:stCxn id="81" idx="4"/>
            <a:endCxn id="80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2612F1E-1471-F02B-655E-D48D7C1C620F}"/>
              </a:ext>
            </a:extLst>
          </p:cNvPr>
          <p:cNvCxnSpPr>
            <a:cxnSpLocks/>
            <a:stCxn id="83" idx="4"/>
            <a:endCxn id="82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A80E6546-3185-015E-A10F-D61A29A2A4F0}"/>
              </a:ext>
            </a:extLst>
          </p:cNvPr>
          <p:cNvCxnSpPr>
            <a:cxnSpLocks/>
            <a:stCxn id="81" idx="5"/>
            <a:endCxn id="67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B285B72-2B15-71F4-0ED3-7EEA13A2F274}"/>
              </a:ext>
            </a:extLst>
          </p:cNvPr>
          <p:cNvSpPr txBox="1"/>
          <p:nvPr/>
        </p:nvSpPr>
        <p:spPr>
          <a:xfrm>
            <a:off x="5834057" y="1797182"/>
            <a:ext cx="606820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(DFS search path)</a:t>
            </a:r>
          </a:p>
          <a:p>
            <a:endParaRPr lang="en-US" altLang="zh-TW" sz="2400" b="1" dirty="0">
              <a:solidFill>
                <a:srgbClr val="07A398"/>
              </a:solidFill>
              <a:cs typeface="Arial" panose="020B0604020202020204" pitchFamily="34" charset="0"/>
            </a:endParaRPr>
          </a:p>
          <a:p>
            <a:r>
              <a:rPr lang="en-US" altLang="zh-TW" sz="2400" u="sng" dirty="0">
                <a:solidFill>
                  <a:srgbClr val="C00000"/>
                </a:solidFill>
                <a:cs typeface="Arial" panose="020B0604020202020204" pitchFamily="34" charset="0"/>
              </a:rPr>
              <a:t>Each pass</a:t>
            </a:r>
            <a:r>
              <a:rPr lang="en-US" altLang="zh-TW" sz="2400" dirty="0">
                <a:cs typeface="Arial" panose="020B0604020202020204" pitchFamily="34" charset="0"/>
              </a:rPr>
              <a:t>: Extend by length-2 paths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Scan unmatched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A398"/>
                </a:solidFill>
                <a:cs typeface="Arial" panose="020B0604020202020204" pitchFamily="34" charset="0"/>
              </a:rPr>
              <a:t>Extend</a:t>
            </a:r>
            <a:r>
              <a:rPr lang="en-US" sz="2400" dirty="0">
                <a:cs typeface="Arial" panose="020B0604020202020204" pitchFamily="34" charset="0"/>
              </a:rPr>
              <a:t> when distance label can be reduced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B0D1E-0085-C0D3-12A6-A7500344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5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cs typeface="Arial" panose="020B0604020202020204" pitchFamily="34" charset="0"/>
              </a:rPr>
              <a:t>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5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H="1" flipV="1">
            <a:off x="1179057" y="5224107"/>
            <a:ext cx="5844" cy="945134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4270984"/>
            <a:ext cx="12700" cy="953123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3317838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or: Curved 44">
            <a:extLst>
              <a:ext uri="{FF2B5EF4-FFF2-40B4-BE49-F238E27FC236}">
                <a16:creationId xmlns:a16="http://schemas.microsoft.com/office/drawing/2014/main" id="{5D4DE0B5-5E31-49A4-9F7A-CFCFCB6540B3}"/>
              </a:ext>
            </a:extLst>
          </p:cNvPr>
          <p:cNvCxnSpPr>
            <a:cxnSpLocks/>
          </p:cNvCxnSpPr>
          <p:nvPr/>
        </p:nvCxnSpPr>
        <p:spPr>
          <a:xfrm rot="10800000" flipV="1">
            <a:off x="2819217" y="4270985"/>
            <a:ext cx="12700" cy="1906170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65779" y="3794410"/>
            <a:ext cx="672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stuck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90917" y="26213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cs typeface="Arial" panose="020B0604020202020204" pitchFamily="34" charset="0"/>
              </a:rPr>
              <a:t>I</a:t>
            </a:r>
            <a:r>
              <a:rPr lang="sr-Latn-BA" sz="2800" spc="300" dirty="0">
                <a:cs typeface="Arial" panose="020B0604020202020204" pitchFamily="34" charset="0"/>
              </a:rPr>
              <a:t>dea</a:t>
            </a:r>
            <a:r>
              <a:rPr lang="en-US" sz="2800" spc="300" dirty="0">
                <a:cs typeface="Arial" panose="020B0604020202020204" pitchFamily="34" charset="0"/>
              </a:rPr>
              <a:t>: </a:t>
            </a:r>
            <a:r>
              <a:rPr lang="en-US" sz="2800" dirty="0"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en-US" sz="2800" dirty="0">
                <a:cs typeface="Arial" panose="020B0604020202020204" pitchFamily="34" charset="0"/>
              </a:rPr>
              <a:t>DFS from </a:t>
            </a:r>
            <a:r>
              <a:rPr lang="en-US" sz="2800" i="1" dirty="0">
                <a:cs typeface="Arial" panose="020B0604020202020204" pitchFamily="34" charset="0"/>
              </a:rPr>
              <a:t>free</a:t>
            </a:r>
            <a:r>
              <a:rPr lang="en-US" sz="2800" dirty="0">
                <a:cs typeface="Arial" panose="020B0604020202020204" pitchFamily="34" charset="0"/>
              </a:rPr>
              <a:t> nodes.</a:t>
            </a:r>
            <a:r>
              <a:rPr lang="en-US" sz="2800" spc="3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4315268-CF02-40F6-9AD1-0C892AD685C4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2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nd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A1A00C-BBC6-4E59-9E31-EA8A70D6EAC4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144E257-402E-471D-8598-0E3EC564B905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Each </a:t>
            </a:r>
            <a:r>
              <a:rPr lang="en-US" b="1" dirty="0">
                <a:cs typeface="Arial" panose="020B0604020202020204" pitchFamily="34" charset="0"/>
              </a:rPr>
              <a:t>matched</a:t>
            </a:r>
            <a:r>
              <a:rPr lang="en-US" dirty="0">
                <a:cs typeface="Arial" panose="020B0604020202020204" pitchFamily="34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label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B580861-6C99-7BA1-B525-67F0C4C50260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1C03A3A-8F7D-945F-FDB5-D81347E77770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2BA61EA5-48E9-DD73-8F87-761D321290D5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4EBF2E1-59AF-1D12-E79A-6D7004E8D122}"/>
              </a:ext>
            </a:extLst>
          </p:cNvPr>
          <p:cNvCxnSpPr>
            <a:cxnSpLocks/>
            <a:stCxn id="74" idx="4"/>
            <a:endCxn id="73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58B28844-EA1B-9FBC-9062-BA6360FD7B5B}"/>
              </a:ext>
            </a:extLst>
          </p:cNvPr>
          <p:cNvCxnSpPr>
            <a:cxnSpLocks/>
            <a:stCxn id="79" idx="4"/>
            <a:endCxn id="72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>
            <a:extLst>
              <a:ext uri="{FF2B5EF4-FFF2-40B4-BE49-F238E27FC236}">
                <a16:creationId xmlns:a16="http://schemas.microsoft.com/office/drawing/2014/main" id="{1C782ADD-26B6-43B6-0E7B-565F71740EBE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CB8DE72-8EBA-FC13-C768-D4CF9C98AF07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4B032E9-7DC4-B868-2360-5E1AEAC25B49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45B0A85-A120-8180-6EA9-A319633DF42D}"/>
              </a:ext>
            </a:extLst>
          </p:cNvPr>
          <p:cNvCxnSpPr>
            <a:cxnSpLocks/>
            <a:stCxn id="76" idx="4"/>
            <a:endCxn id="74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AB9EA0CA-6027-D703-8318-EA1FCBCA7B13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351C473F-DD60-800C-A2CC-87C42DC94115}"/>
              </a:ext>
            </a:extLst>
          </p:cNvPr>
          <p:cNvCxnSpPr>
            <a:cxnSpLocks/>
            <a:stCxn id="78" idx="4"/>
            <a:endCxn id="69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>
            <a:extLst>
              <a:ext uri="{FF2B5EF4-FFF2-40B4-BE49-F238E27FC236}">
                <a16:creationId xmlns:a16="http://schemas.microsoft.com/office/drawing/2014/main" id="{56BAC1B6-63ED-70A5-B215-EC61039ABBAD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9A48FF67-DCA1-F497-C990-252BA8CB51FB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5D87F21-A83D-D814-E672-0ABABCC4B747}"/>
              </a:ext>
            </a:extLst>
          </p:cNvPr>
          <p:cNvCxnSpPr>
            <a:cxnSpLocks/>
            <a:stCxn id="81" idx="4"/>
            <a:endCxn id="78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>
            <a:extLst>
              <a:ext uri="{FF2B5EF4-FFF2-40B4-BE49-F238E27FC236}">
                <a16:creationId xmlns:a16="http://schemas.microsoft.com/office/drawing/2014/main" id="{2757DFA9-B4D2-F9D3-741F-872C4C01BA2C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5171895-BB80-9575-6DE3-C7A0805D8EF9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9C0B1D69-503B-D93F-3EDF-49E9CE6D7637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412EF9E-0771-2BFA-F467-4DB1E79BAD58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631BE404-E3B2-539D-B3AE-7EC73D8F3B93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CF978E5C-CCE8-2462-C44E-957AB75B7595}"/>
              </a:ext>
            </a:extLst>
          </p:cNvPr>
          <p:cNvCxnSpPr>
            <a:cxnSpLocks/>
            <a:stCxn id="82" idx="4"/>
            <a:endCxn id="79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DD9E8844-901D-94C2-08AE-107B505FB071}"/>
              </a:ext>
            </a:extLst>
          </p:cNvPr>
          <p:cNvCxnSpPr>
            <a:cxnSpLocks/>
            <a:stCxn id="84" idx="4"/>
            <a:endCxn id="83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1D9F46E-B047-8F29-17AC-E1BD91665C10}"/>
              </a:ext>
            </a:extLst>
          </p:cNvPr>
          <p:cNvCxnSpPr>
            <a:cxnSpLocks/>
            <a:stCxn id="83" idx="4"/>
            <a:endCxn id="82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D264153D-A470-70E1-3322-6CEF7DDC243A}"/>
              </a:ext>
            </a:extLst>
          </p:cNvPr>
          <p:cNvCxnSpPr>
            <a:cxnSpLocks/>
            <a:stCxn id="85" idx="4"/>
            <a:endCxn id="84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7A185E04-A303-7F02-0AA8-99B534D64541}"/>
              </a:ext>
            </a:extLst>
          </p:cNvPr>
          <p:cNvCxnSpPr>
            <a:cxnSpLocks/>
            <a:stCxn id="83" idx="5"/>
            <a:endCxn id="69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568A1E5-53B1-CD8C-E5E8-632D09E70C1E}"/>
              </a:ext>
            </a:extLst>
          </p:cNvPr>
          <p:cNvSpPr txBox="1"/>
          <p:nvPr/>
        </p:nvSpPr>
        <p:spPr>
          <a:xfrm>
            <a:off x="5834057" y="1797182"/>
            <a:ext cx="606820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(alternating path)</a:t>
            </a:r>
          </a:p>
          <a:p>
            <a:endParaRPr lang="en-US" altLang="zh-TW" sz="2400" b="1" dirty="0">
              <a:solidFill>
                <a:srgbClr val="07A398"/>
              </a:solidFill>
              <a:cs typeface="Arial" panose="020B0604020202020204" pitchFamily="34" charset="0"/>
            </a:endParaRPr>
          </a:p>
          <a:p>
            <a:r>
              <a:rPr lang="en-US" altLang="zh-TW" sz="2400" u="sng" dirty="0">
                <a:solidFill>
                  <a:srgbClr val="C00000"/>
                </a:solidFill>
                <a:cs typeface="Arial" panose="020B0604020202020204" pitchFamily="34" charset="0"/>
              </a:rPr>
              <a:t>Each pass</a:t>
            </a:r>
            <a:r>
              <a:rPr lang="en-US" altLang="zh-TW" sz="2400" dirty="0">
                <a:cs typeface="Arial" panose="020B0604020202020204" pitchFamily="34" charset="0"/>
              </a:rPr>
              <a:t>: Extend by length-2 paths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Scan unmatched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7A398"/>
                </a:solidFill>
                <a:cs typeface="Arial" panose="020B0604020202020204" pitchFamily="34" charset="0"/>
              </a:rPr>
              <a:t>Extend</a:t>
            </a:r>
            <a:r>
              <a:rPr lang="en-US" altLang="zh-TW" sz="2400" dirty="0">
                <a:cs typeface="Arial" panose="020B0604020202020204" pitchFamily="34" charset="0"/>
              </a:rPr>
              <a:t> when distance label can be reduced</a:t>
            </a:r>
            <a:endParaRPr lang="en-US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A398"/>
                </a:solidFill>
                <a:cs typeface="Arial" panose="020B0604020202020204" pitchFamily="34" charset="0"/>
              </a:rPr>
              <a:t>Backtrack</a:t>
            </a:r>
            <a:r>
              <a:rPr lang="en-US" sz="2400" dirty="0">
                <a:cs typeface="Arial" panose="020B0604020202020204" pitchFamily="34" charset="0"/>
              </a:rPr>
              <a:t> if stuck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78714C-FD03-9161-C1AB-8FF19BFDD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623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cs typeface="Arial" panose="020B0604020202020204" pitchFamily="34" charset="0"/>
              </a:rPr>
              <a:t>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5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H="1" flipV="1">
            <a:off x="1179057" y="5224107"/>
            <a:ext cx="5844" cy="945134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4270984"/>
            <a:ext cx="12700" cy="953123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2">
            <a:extLst>
              <a:ext uri="{FF2B5EF4-FFF2-40B4-BE49-F238E27FC236}">
                <a16:creationId xmlns:a16="http://schemas.microsoft.com/office/drawing/2014/main" id="{AFCCE869-AE17-46FC-B1DC-F648391FE0D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4253" y="3882643"/>
            <a:ext cx="2797455" cy="1667845"/>
          </a:xfrm>
          <a:prstGeom prst="curved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488467" y="261010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cs typeface="Arial" panose="020B0604020202020204" pitchFamily="34" charset="0"/>
              </a:rPr>
              <a:t>I</a:t>
            </a:r>
            <a:r>
              <a:rPr lang="sr-Latn-BA" sz="2800" spc="300" dirty="0">
                <a:cs typeface="Arial" panose="020B0604020202020204" pitchFamily="34" charset="0"/>
              </a:rPr>
              <a:t>dea</a:t>
            </a:r>
            <a:r>
              <a:rPr lang="en-US" sz="2800" spc="300" dirty="0">
                <a:cs typeface="Arial" panose="020B0604020202020204" pitchFamily="34" charset="0"/>
              </a:rPr>
              <a:t>: </a:t>
            </a:r>
            <a:r>
              <a:rPr lang="en-US" sz="2800" dirty="0"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en-US" sz="2800" dirty="0">
                <a:cs typeface="Arial" panose="020B0604020202020204" pitchFamily="34" charset="0"/>
              </a:rPr>
              <a:t>DFS from </a:t>
            </a:r>
            <a:r>
              <a:rPr lang="en-US" sz="2800" i="1" dirty="0">
                <a:cs typeface="Arial" panose="020B0604020202020204" pitchFamily="34" charset="0"/>
              </a:rPr>
              <a:t>free</a:t>
            </a:r>
            <a:r>
              <a:rPr lang="en-US" sz="2800" dirty="0">
                <a:cs typeface="Arial" panose="020B0604020202020204" pitchFamily="34" charset="0"/>
              </a:rPr>
              <a:t> nodes.</a:t>
            </a:r>
            <a:r>
              <a:rPr lang="en-US" sz="2800" spc="3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87F24E-73BA-4033-AC8F-F2204B9864BB}"/>
              </a:ext>
            </a:extLst>
          </p:cNvPr>
          <p:cNvSpPr txBox="1"/>
          <p:nvPr/>
        </p:nvSpPr>
        <p:spPr>
          <a:xfrm>
            <a:off x="1740547" y="3188193"/>
            <a:ext cx="1933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  <a:cs typeface="Arial" panose="020B0604020202020204" pitchFamily="34" charset="0"/>
              </a:rPr>
              <a:t>u </a:t>
            </a:r>
            <a:r>
              <a:rPr lang="en-US" i="1" dirty="0">
                <a:cs typeface="Arial" panose="020B0604020202020204" pitchFamily="34" charset="0"/>
              </a:rPr>
              <a:t>overtakes</a:t>
            </a:r>
            <a:r>
              <a:rPr lang="en-US" dirty="0">
                <a:cs typeface="Arial" panose="020B0604020202020204" pitchFamily="34" charset="0"/>
              </a:rPr>
              <a:t> from </a:t>
            </a:r>
            <a:r>
              <a:rPr lang="en-US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1DC402C-C1AE-4D69-A2BB-F0AC573BE0DD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3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rd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C798E97-21D3-4B80-BDCE-1C0A19168E12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64217C-EEEA-4CB1-9EC8-949337D70B98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Each </a:t>
            </a:r>
            <a:r>
              <a:rPr lang="en-US" b="1" dirty="0">
                <a:cs typeface="Arial" panose="020B0604020202020204" pitchFamily="34" charset="0"/>
              </a:rPr>
              <a:t>matched</a:t>
            </a:r>
            <a:r>
              <a:rPr lang="en-US" dirty="0">
                <a:cs typeface="Arial" panose="020B0604020202020204" pitchFamily="34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label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D76EEBC-C876-E103-9508-4989A10C699D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81E5A68-915C-4BE7-E8EA-01FF028D1897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C36A7EA-76A5-3668-A1EB-D8899F7C463B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FF5D6E-7FE8-9A23-C4E1-735E5A840EBF}"/>
              </a:ext>
            </a:extLst>
          </p:cNvPr>
          <p:cNvCxnSpPr>
            <a:cxnSpLocks/>
            <a:stCxn id="11" idx="4"/>
            <a:endCxn id="10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D59D33-4261-0A59-381D-EC46AD09F172}"/>
              </a:ext>
            </a:extLst>
          </p:cNvPr>
          <p:cNvCxnSpPr>
            <a:cxnSpLocks/>
            <a:stCxn id="56" idx="4"/>
            <a:endCxn id="8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5A60E6C-8CE1-F48D-FA6D-FBDC673AF7B8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C70A90-0634-5FEA-52EB-4E19C73A5D5E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100C83-50AE-7126-B4BD-84DC7658B61D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B68860-0495-7DF5-3729-8412A940CC42}"/>
              </a:ext>
            </a:extLst>
          </p:cNvPr>
          <p:cNvCxnSpPr>
            <a:cxnSpLocks/>
            <a:stCxn id="13" idx="4"/>
            <a:endCxn id="11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C0096D4-BD21-6543-0156-1077D438617C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50CBF8-08A5-5CD4-E106-18C53EEB8AC9}"/>
              </a:ext>
            </a:extLst>
          </p:cNvPr>
          <p:cNvCxnSpPr>
            <a:cxnSpLocks/>
            <a:stCxn id="15" idx="4"/>
            <a:endCxn id="5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681215D-476E-06E5-C7FA-C1632A8D356F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F9D594B-541C-0232-34F0-FBCA23E37F3A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9FD507C-D5FE-A43C-3F92-D26B1C9E9595}"/>
              </a:ext>
            </a:extLst>
          </p:cNvPr>
          <p:cNvCxnSpPr>
            <a:cxnSpLocks/>
            <a:stCxn id="58" idx="4"/>
            <a:endCxn id="15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39BE201C-40A9-DAB8-AE85-B2637662B825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54A4A97-7C3C-A25F-3E76-737902F50477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5CD2627-A925-BD58-8E45-C9C18B2BA4AF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CD9EE77-C3E9-D949-15C4-2AF62440CCA6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DB8F7654-92C3-B435-C921-68E4411420D6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378E694-B9DD-51E9-FE6D-5DC1FC820EA7}"/>
              </a:ext>
            </a:extLst>
          </p:cNvPr>
          <p:cNvCxnSpPr>
            <a:cxnSpLocks/>
            <a:stCxn id="59" idx="4"/>
            <a:endCxn id="56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55A5B3D-7F72-61F0-A85E-B0374B3D6EA6}"/>
              </a:ext>
            </a:extLst>
          </p:cNvPr>
          <p:cNvCxnSpPr>
            <a:cxnSpLocks/>
            <a:stCxn id="61" idx="4"/>
            <a:endCxn id="60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4D51F0B-A504-BEF0-86A8-F01C01858174}"/>
              </a:ext>
            </a:extLst>
          </p:cNvPr>
          <p:cNvCxnSpPr>
            <a:cxnSpLocks/>
            <a:stCxn id="60" idx="4"/>
            <a:endCxn id="59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38228FB-90C4-4F46-AE5D-22E173139BEF}"/>
              </a:ext>
            </a:extLst>
          </p:cNvPr>
          <p:cNvCxnSpPr>
            <a:cxnSpLocks/>
            <a:stCxn id="62" idx="4"/>
            <a:endCxn id="61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EB91FE0-D33A-97C0-B1F3-B13666B6F09E}"/>
              </a:ext>
            </a:extLst>
          </p:cNvPr>
          <p:cNvCxnSpPr>
            <a:cxnSpLocks/>
            <a:stCxn id="60" idx="5"/>
            <a:endCxn id="5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D7E2771-8FA4-5CD6-0473-C1ED16E8F6DF}"/>
              </a:ext>
            </a:extLst>
          </p:cNvPr>
          <p:cNvSpPr txBox="1"/>
          <p:nvPr/>
        </p:nvSpPr>
        <p:spPr>
          <a:xfrm>
            <a:off x="5834057" y="1797182"/>
            <a:ext cx="60682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(alternating path)</a:t>
            </a:r>
          </a:p>
          <a:p>
            <a:endParaRPr lang="en-US" altLang="zh-TW" sz="2400" b="1" dirty="0">
              <a:solidFill>
                <a:srgbClr val="07A398"/>
              </a:solidFill>
              <a:cs typeface="Arial" panose="020B0604020202020204" pitchFamily="34" charset="0"/>
            </a:endParaRPr>
          </a:p>
          <a:p>
            <a:r>
              <a:rPr lang="en-US" altLang="zh-TW" sz="2400" u="sng" dirty="0">
                <a:solidFill>
                  <a:srgbClr val="C00000"/>
                </a:solidFill>
                <a:cs typeface="Arial" panose="020B0604020202020204" pitchFamily="34" charset="0"/>
              </a:rPr>
              <a:t>Each pass</a:t>
            </a:r>
            <a:r>
              <a:rPr lang="en-US" altLang="zh-TW" sz="2400" dirty="0">
                <a:cs typeface="Arial" panose="020B0604020202020204" pitchFamily="34" charset="0"/>
              </a:rPr>
              <a:t>: Extend by length-2 paths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Scan unmatched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7A398"/>
                </a:solidFill>
                <a:cs typeface="Arial" panose="020B0604020202020204" pitchFamily="34" charset="0"/>
              </a:rPr>
              <a:t>Extend</a:t>
            </a:r>
            <a:r>
              <a:rPr lang="en-US" altLang="zh-TW" sz="2400" dirty="0">
                <a:cs typeface="Arial" panose="020B0604020202020204" pitchFamily="34" charset="0"/>
              </a:rPr>
              <a:t> when distance label can be reduced</a:t>
            </a:r>
            <a:endParaRPr lang="en-US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A398"/>
                </a:solidFill>
                <a:cs typeface="Arial" panose="020B0604020202020204" pitchFamily="34" charset="0"/>
              </a:rPr>
              <a:t>Backtrack</a:t>
            </a:r>
            <a:r>
              <a:rPr lang="en-US" sz="2400" dirty="0">
                <a:cs typeface="Arial" panose="020B0604020202020204" pitchFamily="34" charset="0"/>
              </a:rPr>
              <a:t> if stuck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Can </a:t>
            </a:r>
            <a:r>
              <a:rPr lang="en-US" sz="2400" dirty="0">
                <a:solidFill>
                  <a:srgbClr val="C00000"/>
                </a:solidFill>
                <a:cs typeface="Arial" panose="020B0604020202020204" pitchFamily="34" charset="0"/>
              </a:rPr>
              <a:t>overtake</a:t>
            </a:r>
            <a:r>
              <a:rPr lang="en-US" sz="2400" dirty="0">
                <a:cs typeface="Arial" panose="020B0604020202020204" pitchFamily="34" charset="0"/>
              </a:rPr>
              <a:t> another path to reduce label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8B0F95-AB9B-DEC3-D91D-8D70D4205871}"/>
              </a:ext>
            </a:extLst>
          </p:cNvPr>
          <p:cNvSpPr txBox="1"/>
          <p:nvPr/>
        </p:nvSpPr>
        <p:spPr>
          <a:xfrm>
            <a:off x="1090917" y="26213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459B61D-CBEA-C2D5-AB43-A5549B100044}"/>
              </a:ext>
            </a:extLst>
          </p:cNvPr>
          <p:cNvCxnSpPr>
            <a:cxnSpLocks/>
          </p:cNvCxnSpPr>
          <p:nvPr/>
        </p:nvCxnSpPr>
        <p:spPr>
          <a:xfrm>
            <a:off x="1130047" y="2641036"/>
            <a:ext cx="204529" cy="27027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5BBD1B9-54E4-36F0-FDC9-33A0AE62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94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cs typeface="Arial" panose="020B0604020202020204" pitchFamily="34" charset="0"/>
              </a:rPr>
              <a:t>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5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H="1" flipV="1">
            <a:off x="1179057" y="5224107"/>
            <a:ext cx="5844" cy="945134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4270984"/>
            <a:ext cx="12700" cy="953123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Curved 42">
            <a:extLst>
              <a:ext uri="{FF2B5EF4-FFF2-40B4-BE49-F238E27FC236}">
                <a16:creationId xmlns:a16="http://schemas.microsoft.com/office/drawing/2014/main" id="{AFCCE869-AE17-46FC-B1DC-F648391FE0D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4253" y="3882643"/>
            <a:ext cx="2797455" cy="1667845"/>
          </a:xfrm>
          <a:prstGeom prst="curved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90917" y="268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cs typeface="Arial" panose="020B0604020202020204" pitchFamily="34" charset="0"/>
              </a:rPr>
              <a:t>I</a:t>
            </a:r>
            <a:r>
              <a:rPr lang="sr-Latn-BA" sz="2800" spc="300" dirty="0">
                <a:cs typeface="Arial" panose="020B0604020202020204" pitchFamily="34" charset="0"/>
              </a:rPr>
              <a:t>dea</a:t>
            </a:r>
            <a:r>
              <a:rPr lang="en-US" sz="2800" spc="300" dirty="0">
                <a:cs typeface="Arial" panose="020B0604020202020204" pitchFamily="34" charset="0"/>
              </a:rPr>
              <a:t>: </a:t>
            </a:r>
            <a:r>
              <a:rPr lang="en-US" sz="2800" dirty="0"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en-US" sz="2800" dirty="0">
                <a:cs typeface="Arial" panose="020B0604020202020204" pitchFamily="34" charset="0"/>
              </a:rPr>
              <a:t>DFS from </a:t>
            </a:r>
            <a:r>
              <a:rPr lang="en-US" sz="2800" i="1" dirty="0">
                <a:cs typeface="Arial" panose="020B0604020202020204" pitchFamily="34" charset="0"/>
              </a:rPr>
              <a:t>free</a:t>
            </a:r>
            <a:r>
              <a:rPr lang="en-US" sz="2800" dirty="0">
                <a:cs typeface="Arial" panose="020B0604020202020204" pitchFamily="34" charset="0"/>
              </a:rPr>
              <a:t> nodes.</a:t>
            </a:r>
            <a:r>
              <a:rPr lang="en-US" sz="2800" spc="3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1DC402C-C1AE-4D69-A2BB-F0AC573BE0DD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3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rd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C798E97-21D3-4B80-BDCE-1C0A19168E12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64217C-EEEA-4CB1-9EC8-949337D70B98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Each </a:t>
            </a:r>
            <a:r>
              <a:rPr lang="en-US" b="1" dirty="0">
                <a:cs typeface="Arial" panose="020B0604020202020204" pitchFamily="34" charset="0"/>
              </a:rPr>
              <a:t>matched</a:t>
            </a:r>
            <a:r>
              <a:rPr lang="en-US" dirty="0">
                <a:cs typeface="Arial" panose="020B0604020202020204" pitchFamily="34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label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D76EEBC-C876-E103-9508-4989A10C699D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C81E5A68-915C-4BE7-E8EA-01FF028D1897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EC36A7EA-76A5-3668-A1EB-D8899F7C463B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3FF5D6E-7FE8-9A23-C4E1-735E5A840EBF}"/>
              </a:ext>
            </a:extLst>
          </p:cNvPr>
          <p:cNvCxnSpPr>
            <a:cxnSpLocks/>
            <a:stCxn id="11" idx="4"/>
            <a:endCxn id="10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8D59D33-4261-0A59-381D-EC46AD09F172}"/>
              </a:ext>
            </a:extLst>
          </p:cNvPr>
          <p:cNvCxnSpPr>
            <a:cxnSpLocks/>
            <a:stCxn id="56" idx="4"/>
            <a:endCxn id="8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5A60E6C-8CE1-F48D-FA6D-FBDC673AF7B8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2C70A90-0634-5FEA-52EB-4E19C73A5D5E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6100C83-50AE-7126-B4BD-84DC7658B61D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CB68860-0495-7DF5-3729-8412A940CC42}"/>
              </a:ext>
            </a:extLst>
          </p:cNvPr>
          <p:cNvCxnSpPr>
            <a:cxnSpLocks/>
            <a:stCxn id="13" idx="4"/>
            <a:endCxn id="11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C0096D4-BD21-6543-0156-1077D438617C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50CBF8-08A5-5CD4-E106-18C53EEB8AC9}"/>
              </a:ext>
            </a:extLst>
          </p:cNvPr>
          <p:cNvCxnSpPr>
            <a:cxnSpLocks/>
            <a:stCxn id="15" idx="4"/>
            <a:endCxn id="5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F681215D-476E-06E5-C7FA-C1632A8D356F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F9D594B-541C-0232-34F0-FBCA23E37F3A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9FD507C-D5FE-A43C-3F92-D26B1C9E9595}"/>
              </a:ext>
            </a:extLst>
          </p:cNvPr>
          <p:cNvCxnSpPr>
            <a:cxnSpLocks/>
            <a:stCxn id="58" idx="4"/>
            <a:endCxn id="15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39BE201C-40A9-DAB8-AE85-B2637662B825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454A4A97-7C3C-A25F-3E76-737902F50477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E5CD2627-A925-BD58-8E45-C9C18B2BA4AF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CD9EE77-C3E9-D949-15C4-2AF62440CCA6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DB8F7654-92C3-B435-C921-68E4411420D6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378E694-B9DD-51E9-FE6D-5DC1FC820EA7}"/>
              </a:ext>
            </a:extLst>
          </p:cNvPr>
          <p:cNvCxnSpPr>
            <a:cxnSpLocks/>
            <a:stCxn id="59" idx="4"/>
            <a:endCxn id="56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55A5B3D-7F72-61F0-A85E-B0374B3D6EA6}"/>
              </a:ext>
            </a:extLst>
          </p:cNvPr>
          <p:cNvCxnSpPr>
            <a:cxnSpLocks/>
            <a:stCxn id="61" idx="4"/>
            <a:endCxn id="60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4D51F0B-A504-BEF0-86A8-F01C01858174}"/>
              </a:ext>
            </a:extLst>
          </p:cNvPr>
          <p:cNvCxnSpPr>
            <a:cxnSpLocks/>
            <a:stCxn id="60" idx="4"/>
            <a:endCxn id="59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38228FB-90C4-4F46-AE5D-22E173139BEF}"/>
              </a:ext>
            </a:extLst>
          </p:cNvPr>
          <p:cNvCxnSpPr>
            <a:cxnSpLocks/>
            <a:stCxn id="62" idx="4"/>
            <a:endCxn id="61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EB91FE0-D33A-97C0-B1F3-B13666B6F09E}"/>
              </a:ext>
            </a:extLst>
          </p:cNvPr>
          <p:cNvCxnSpPr>
            <a:cxnSpLocks/>
            <a:stCxn id="60" idx="5"/>
            <a:endCxn id="5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D7E2771-8FA4-5CD6-0473-C1ED16E8F6DF}"/>
              </a:ext>
            </a:extLst>
          </p:cNvPr>
          <p:cNvSpPr txBox="1"/>
          <p:nvPr/>
        </p:nvSpPr>
        <p:spPr>
          <a:xfrm>
            <a:off x="5834057" y="1797182"/>
            <a:ext cx="60682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(alternating path)</a:t>
            </a:r>
          </a:p>
          <a:p>
            <a:endParaRPr lang="en-US" altLang="zh-TW" sz="2400" b="1" dirty="0">
              <a:solidFill>
                <a:srgbClr val="07A398"/>
              </a:solidFill>
              <a:cs typeface="Arial" panose="020B0604020202020204" pitchFamily="34" charset="0"/>
            </a:endParaRPr>
          </a:p>
          <a:p>
            <a:r>
              <a:rPr lang="en-US" altLang="zh-TW" sz="2400" u="sng" dirty="0">
                <a:solidFill>
                  <a:srgbClr val="C00000"/>
                </a:solidFill>
                <a:cs typeface="Arial" panose="020B0604020202020204" pitchFamily="34" charset="0"/>
              </a:rPr>
              <a:t>Each pass</a:t>
            </a:r>
            <a:r>
              <a:rPr lang="en-US" altLang="zh-TW" sz="2400" dirty="0">
                <a:cs typeface="Arial" panose="020B0604020202020204" pitchFamily="34" charset="0"/>
              </a:rPr>
              <a:t>: Extend by length-2 paths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Scan unmatched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7A398"/>
                </a:solidFill>
                <a:cs typeface="Arial" panose="020B0604020202020204" pitchFamily="34" charset="0"/>
              </a:rPr>
              <a:t>Extend</a:t>
            </a:r>
            <a:r>
              <a:rPr lang="en-US" altLang="zh-TW" sz="2400" dirty="0">
                <a:cs typeface="Arial" panose="020B0604020202020204" pitchFamily="34" charset="0"/>
              </a:rPr>
              <a:t> when distance label can be reduced</a:t>
            </a:r>
            <a:endParaRPr lang="en-US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A398"/>
                </a:solidFill>
                <a:cs typeface="Arial" panose="020B0604020202020204" pitchFamily="34" charset="0"/>
              </a:rPr>
              <a:t>Backtrack</a:t>
            </a:r>
            <a:r>
              <a:rPr lang="en-US" sz="2400" dirty="0">
                <a:cs typeface="Arial" panose="020B0604020202020204" pitchFamily="34" charset="0"/>
              </a:rPr>
              <a:t> if stuck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Can </a:t>
            </a:r>
            <a:r>
              <a:rPr lang="en-US" sz="2400" dirty="0">
                <a:solidFill>
                  <a:srgbClr val="C00000"/>
                </a:solidFill>
                <a:cs typeface="Arial" panose="020B0604020202020204" pitchFamily="34" charset="0"/>
              </a:rPr>
              <a:t>overtake</a:t>
            </a:r>
            <a:r>
              <a:rPr lang="en-US" sz="2400" dirty="0">
                <a:cs typeface="Arial" panose="020B0604020202020204" pitchFamily="34" charset="0"/>
              </a:rPr>
              <a:t> another path to reduce label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32FC46-6B8A-D8E6-8709-617D99A0D751}"/>
              </a:ext>
            </a:extLst>
          </p:cNvPr>
          <p:cNvSpPr txBox="1"/>
          <p:nvPr/>
        </p:nvSpPr>
        <p:spPr>
          <a:xfrm>
            <a:off x="1740547" y="3188193"/>
            <a:ext cx="1933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  <a:cs typeface="Arial" panose="020B0604020202020204" pitchFamily="34" charset="0"/>
              </a:rPr>
              <a:t>u </a:t>
            </a:r>
            <a:r>
              <a:rPr lang="en-US" i="1" dirty="0">
                <a:cs typeface="Arial" panose="020B0604020202020204" pitchFamily="34" charset="0"/>
              </a:rPr>
              <a:t>overtakes</a:t>
            </a:r>
            <a:r>
              <a:rPr lang="en-US" dirty="0">
                <a:cs typeface="Arial" panose="020B0604020202020204" pitchFamily="34" charset="0"/>
              </a:rPr>
              <a:t> from </a:t>
            </a:r>
            <a:r>
              <a:rPr lang="en-US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B695D03-C07E-4DBF-3DAC-0DBDA454D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35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59186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pc="300" dirty="0">
                <a:latin typeface="Calibri (Body)"/>
                <a:cs typeface="Times New Roman" panose="02020603050405020304" pitchFamily="18" charset="0"/>
              </a:rPr>
              <a:t>Maximum matching problem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B4C631-730E-B4F3-764F-71F235128B02}"/>
              </a:ext>
            </a:extLst>
          </p:cNvPr>
          <p:cNvSpPr txBox="1"/>
          <p:nvPr/>
        </p:nvSpPr>
        <p:spPr>
          <a:xfrm>
            <a:off x="540407" y="1440873"/>
            <a:ext cx="111181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Let </a:t>
            </a:r>
            <a:r>
              <a:rPr lang="en-US" altLang="zh-TW" sz="2800" i="1" dirty="0">
                <a:latin typeface="Calibri (Body)"/>
                <a:cs typeface="Times New Roman" panose="02020603050405020304" pitchFamily="18" charset="0"/>
              </a:rPr>
              <a:t>G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= (</a:t>
            </a:r>
            <a:r>
              <a:rPr lang="en-US" altLang="zh-TW" sz="2800" i="1" dirty="0">
                <a:latin typeface="Calibri (Body)"/>
                <a:cs typeface="Times New Roman" panose="02020603050405020304" pitchFamily="18" charset="0"/>
              </a:rPr>
              <a:t>V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800" i="1" dirty="0">
                <a:latin typeface="Calibri (Body)"/>
                <a:cs typeface="Times New Roman" panose="02020603050405020304" pitchFamily="18" charset="0"/>
              </a:rPr>
              <a:t>E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) be an </a:t>
            </a: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unweighted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A </a:t>
            </a:r>
            <a:r>
              <a:rPr lang="en-US" altLang="zh-TW" sz="2800" i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matching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is a set of edges that do not share an endpoint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Calibri (Body)"/>
                <a:cs typeface="Times New Roman" panose="02020603050405020304" pitchFamily="18" charset="0"/>
              </a:rPr>
              <a:t>Goal: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Find the largest matching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4F6CA0-1C64-AAB2-71FD-D2DB9728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927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96331" y="148134"/>
            <a:ext cx="571792" cy="78007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16628FA3-8BE5-4056-969D-4D69BED519BB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cs typeface="Arial" panose="020B0604020202020204" pitchFamily="34" charset="0"/>
              </a:rPr>
              <a:t>v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509E208-42CE-4903-A8F7-8E7C35DC91A6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cs typeface="Arial" panose="020B0604020202020204" pitchFamily="34" charset="0"/>
              </a:rPr>
              <a:t>u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2" name="Connector: Curved 42">
            <a:extLst>
              <a:ext uri="{FF2B5EF4-FFF2-40B4-BE49-F238E27FC236}">
                <a16:creationId xmlns:a16="http://schemas.microsoft.com/office/drawing/2014/main" id="{AFCCE869-AE17-46FC-B1DC-F648391FE0D0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4253" y="3882643"/>
            <a:ext cx="2797455" cy="1667845"/>
          </a:xfrm>
          <a:prstGeom prst="curved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90917" y="268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40" name="Connector: Curved 52">
            <a:extLst>
              <a:ext uri="{FF2B5EF4-FFF2-40B4-BE49-F238E27FC236}">
                <a16:creationId xmlns:a16="http://schemas.microsoft.com/office/drawing/2014/main" id="{B154F192-17BF-46EC-AFB2-FF33411E2645}"/>
              </a:ext>
            </a:extLst>
          </p:cNvPr>
          <p:cNvCxnSpPr>
            <a:cxnSpLocks/>
          </p:cNvCxnSpPr>
          <p:nvPr/>
        </p:nvCxnSpPr>
        <p:spPr>
          <a:xfrm flipV="1">
            <a:off x="1179057" y="1406709"/>
            <a:ext cx="6384" cy="957983"/>
          </a:xfrm>
          <a:prstGeom prst="curvedConnector3">
            <a:avLst>
              <a:gd name="adj1" fmla="val 3680827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4861724-3DA9-4787-BEDB-E09C66478A9A}"/>
              </a:ext>
            </a:extLst>
          </p:cNvPr>
          <p:cNvSpPr txBox="1"/>
          <p:nvPr/>
        </p:nvSpPr>
        <p:spPr>
          <a:xfrm>
            <a:off x="377420" y="986320"/>
            <a:ext cx="1524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Augmentation</a:t>
            </a:r>
          </a:p>
        </p:txBody>
      </p:sp>
      <p:cxnSp>
        <p:nvCxnSpPr>
          <p:cNvPr id="48" name="Connector: Curved 44">
            <a:extLst>
              <a:ext uri="{FF2B5EF4-FFF2-40B4-BE49-F238E27FC236}">
                <a16:creationId xmlns:a16="http://schemas.microsoft.com/office/drawing/2014/main" id="{5D4DE0B5-5E31-49A4-9F7A-CFCFCB6540B3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990009" y="4270983"/>
            <a:ext cx="5844" cy="1898257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cs typeface="Arial" panose="020B0604020202020204" pitchFamily="34" charset="0"/>
              </a:rPr>
              <a:t>I</a:t>
            </a:r>
            <a:r>
              <a:rPr lang="sr-Latn-BA" sz="2800" spc="300" dirty="0">
                <a:cs typeface="Arial" panose="020B0604020202020204" pitchFamily="34" charset="0"/>
              </a:rPr>
              <a:t>dea</a:t>
            </a:r>
            <a:r>
              <a:rPr lang="en-US" sz="2800" spc="300" dirty="0">
                <a:cs typeface="Arial" panose="020B0604020202020204" pitchFamily="34" charset="0"/>
              </a:rPr>
              <a:t>: </a:t>
            </a:r>
            <a:r>
              <a:rPr lang="en-US" sz="2800" dirty="0"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cs typeface="Arial" panose="020B0604020202020204" pitchFamily="34" charset="0"/>
              </a:rPr>
              <a:t> </a:t>
            </a:r>
            <a:r>
              <a:rPr lang="en-US" sz="2800" dirty="0">
                <a:cs typeface="Arial" panose="020B0604020202020204" pitchFamily="34" charset="0"/>
              </a:rPr>
              <a:t>DFS from </a:t>
            </a:r>
            <a:r>
              <a:rPr lang="en-US" sz="2800" i="1" dirty="0">
                <a:cs typeface="Arial" panose="020B0604020202020204" pitchFamily="34" charset="0"/>
              </a:rPr>
              <a:t>free</a:t>
            </a:r>
            <a:r>
              <a:rPr lang="en-US" sz="2800" dirty="0">
                <a:cs typeface="Arial" panose="020B0604020202020204" pitchFamily="34" charset="0"/>
              </a:rPr>
              <a:t> nodes.</a:t>
            </a:r>
            <a:r>
              <a:rPr lang="en-US" sz="2800" spc="300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1C123EC-5B75-4B54-AC02-6371D3B456B7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4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th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B89E5E9-B215-4623-84CA-93311BE997C7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8EF79B-EE8E-4C8D-9FC8-B0F38E97FB86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cs typeface="Arial" panose="020B0604020202020204" pitchFamily="34" charset="0"/>
              </a:rPr>
              <a:t>Each </a:t>
            </a:r>
            <a:r>
              <a:rPr lang="en-US" b="1" dirty="0">
                <a:cs typeface="Arial" panose="020B0604020202020204" pitchFamily="34" charset="0"/>
              </a:rPr>
              <a:t>matched</a:t>
            </a:r>
            <a:r>
              <a:rPr lang="en-US" dirty="0">
                <a:cs typeface="Arial" panose="020B0604020202020204" pitchFamily="34" charset="0"/>
              </a:rPr>
              <a:t> edge has a </a:t>
            </a:r>
            <a:r>
              <a:rPr lang="en-US" altLang="zh-TW" b="1" dirty="0">
                <a:solidFill>
                  <a:schemeClr val="accent1"/>
                </a:solidFill>
                <a:latin typeface="Calibri (Body)"/>
                <a:cs typeface="Times New Roman" panose="02020603050405020304" pitchFamily="18" charset="0"/>
              </a:rPr>
              <a:t>distance </a:t>
            </a:r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label</a:t>
            </a:r>
            <a:r>
              <a:rPr lang="en-US" dirty="0"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E3E1571-F6A4-2C4F-0F76-23D041FCFC3C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9FCB01-4568-C59E-1083-307D5E481427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73C0AB57-8624-ADD2-60D5-903FF4E9E9E3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10BEE25-E2A6-BC11-3339-3A941D890612}"/>
              </a:ext>
            </a:extLst>
          </p:cNvPr>
          <p:cNvCxnSpPr>
            <a:cxnSpLocks/>
            <a:stCxn id="11" idx="4"/>
            <a:endCxn id="10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3EEAE-3642-92FE-CFB4-F7556120B88E}"/>
              </a:ext>
            </a:extLst>
          </p:cNvPr>
          <p:cNvCxnSpPr>
            <a:cxnSpLocks/>
            <a:stCxn id="41" idx="4"/>
            <a:endCxn id="8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8DE3AC8A-F8B9-0F45-93C0-B24A38DD62F0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D220DC4-D239-B219-2426-BF28BE7BA83C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AB33AAE-6346-5F20-736A-F7E499C27891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D7FA92-BCA6-1077-DC92-D1B1BFD42DF0}"/>
              </a:ext>
            </a:extLst>
          </p:cNvPr>
          <p:cNvCxnSpPr>
            <a:cxnSpLocks/>
            <a:stCxn id="13" idx="4"/>
            <a:endCxn id="11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55AD9B5B-3AD3-E30B-045A-FA789EABEF9E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958E72B-92D9-C128-4090-923158F62F37}"/>
              </a:ext>
            </a:extLst>
          </p:cNvPr>
          <p:cNvCxnSpPr>
            <a:cxnSpLocks/>
            <a:stCxn id="15" idx="4"/>
            <a:endCxn id="5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AF89381D-946E-D6D8-F619-68EC3AB7201B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19D8406-D978-DF8E-AE9D-0F88CA369443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9C49692-83B3-EB66-705E-1A3AC63D0694}"/>
              </a:ext>
            </a:extLst>
          </p:cNvPr>
          <p:cNvCxnSpPr>
            <a:cxnSpLocks/>
            <a:stCxn id="58" idx="4"/>
            <a:endCxn id="15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6EF7F3F2-AE75-A3A4-C80C-4C247194A65C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FF476179-B209-594A-3311-3C042A3BAE31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6434623-78B1-4FED-422C-1E867E77281B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6FB37153-E569-BE15-98DA-777C97051B77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FD9E59E-369C-7730-7082-1BC93A0A77BC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E3E6F4C-A366-1A4F-7A11-E5854E804031}"/>
              </a:ext>
            </a:extLst>
          </p:cNvPr>
          <p:cNvCxnSpPr>
            <a:cxnSpLocks/>
            <a:stCxn id="59" idx="4"/>
            <a:endCxn id="41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20208651-0C03-420A-0FD0-73C18E301986}"/>
              </a:ext>
            </a:extLst>
          </p:cNvPr>
          <p:cNvCxnSpPr>
            <a:cxnSpLocks/>
            <a:stCxn id="61" idx="4"/>
            <a:endCxn id="60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7597A0B-CEB3-9E27-390F-341FD5F77654}"/>
              </a:ext>
            </a:extLst>
          </p:cNvPr>
          <p:cNvCxnSpPr>
            <a:cxnSpLocks/>
            <a:stCxn id="60" idx="4"/>
            <a:endCxn id="59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21A2F35-DD76-2B3B-7082-F570EF716E43}"/>
              </a:ext>
            </a:extLst>
          </p:cNvPr>
          <p:cNvCxnSpPr>
            <a:cxnSpLocks/>
            <a:stCxn id="62" idx="4"/>
            <a:endCxn id="61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4931205-1900-C3EF-633B-4429E5EC3F0F}"/>
              </a:ext>
            </a:extLst>
          </p:cNvPr>
          <p:cNvCxnSpPr>
            <a:cxnSpLocks/>
            <a:stCxn id="60" idx="5"/>
            <a:endCxn id="5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116A910-F835-6AC4-1CB7-A2B7D9B410DD}"/>
              </a:ext>
            </a:extLst>
          </p:cNvPr>
          <p:cNvSpPr txBox="1"/>
          <p:nvPr/>
        </p:nvSpPr>
        <p:spPr>
          <a:xfrm>
            <a:off x="5834057" y="1797182"/>
            <a:ext cx="606820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Meaning of label: current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shortest distance</a:t>
            </a:r>
            <a:endParaRPr lang="en-US" altLang="zh-TW" sz="2400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Each free node maintains an </a:t>
            </a:r>
            <a:r>
              <a:rPr lang="en-US" altLang="zh-TW" sz="2400" b="1" dirty="0">
                <a:solidFill>
                  <a:srgbClr val="07A398"/>
                </a:solidFill>
                <a:cs typeface="Arial" panose="020B0604020202020204" pitchFamily="34" charset="0"/>
              </a:rPr>
              <a:t>active path</a:t>
            </a:r>
          </a:p>
          <a:p>
            <a:r>
              <a:rPr lang="en-US" altLang="zh-TW" sz="2400" b="1" dirty="0">
                <a:cs typeface="Arial" panose="020B0604020202020204" pitchFamily="34" charset="0"/>
              </a:rPr>
              <a:t>				</a:t>
            </a:r>
            <a:r>
              <a:rPr lang="en-US" altLang="zh-TW" sz="2400" dirty="0">
                <a:cs typeface="Arial" panose="020B0604020202020204" pitchFamily="34" charset="0"/>
              </a:rPr>
              <a:t>(alternating path)</a:t>
            </a:r>
          </a:p>
          <a:p>
            <a:endParaRPr lang="en-US" altLang="zh-TW" sz="2400" b="1" dirty="0">
              <a:solidFill>
                <a:srgbClr val="07A398"/>
              </a:solidFill>
              <a:cs typeface="Arial" panose="020B0604020202020204" pitchFamily="34" charset="0"/>
            </a:endParaRPr>
          </a:p>
          <a:p>
            <a:r>
              <a:rPr lang="en-US" altLang="zh-TW" sz="2400" u="sng" dirty="0">
                <a:solidFill>
                  <a:srgbClr val="C00000"/>
                </a:solidFill>
                <a:cs typeface="Arial" panose="020B0604020202020204" pitchFamily="34" charset="0"/>
              </a:rPr>
              <a:t>Each pass</a:t>
            </a:r>
            <a:r>
              <a:rPr lang="en-US" altLang="zh-TW" sz="2400" dirty="0">
                <a:cs typeface="Arial" panose="020B0604020202020204" pitchFamily="34" charset="0"/>
              </a:rPr>
              <a:t>: Extend by length-2 paths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Arial" panose="020B0604020202020204" pitchFamily="34" charset="0"/>
              </a:rPr>
              <a:t>Scan unmatched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solidFill>
                  <a:srgbClr val="07A398"/>
                </a:solidFill>
                <a:cs typeface="Arial" panose="020B0604020202020204" pitchFamily="34" charset="0"/>
              </a:rPr>
              <a:t>Extend</a:t>
            </a:r>
            <a:r>
              <a:rPr lang="en-US" altLang="zh-TW" sz="2400" dirty="0">
                <a:cs typeface="Arial" panose="020B0604020202020204" pitchFamily="34" charset="0"/>
              </a:rPr>
              <a:t> when distance label can be reduced</a:t>
            </a:r>
            <a:endParaRPr lang="en-US" sz="2400" dirty="0"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7A398"/>
                </a:solidFill>
                <a:cs typeface="Arial" panose="020B0604020202020204" pitchFamily="34" charset="0"/>
              </a:rPr>
              <a:t>Backtrack</a:t>
            </a:r>
            <a:r>
              <a:rPr lang="en-US" sz="2400" dirty="0">
                <a:cs typeface="Arial" panose="020B0604020202020204" pitchFamily="34" charset="0"/>
              </a:rPr>
              <a:t> if stuck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>
                <a:cs typeface="Arial" panose="020B0604020202020204" pitchFamily="34" charset="0"/>
              </a:rPr>
              <a:t>Can </a:t>
            </a:r>
            <a:r>
              <a:rPr lang="en-US" altLang="zh-TW" sz="2400" dirty="0">
                <a:solidFill>
                  <a:srgbClr val="C00000"/>
                </a:solidFill>
                <a:cs typeface="Arial" panose="020B0604020202020204" pitchFamily="34" charset="0"/>
              </a:rPr>
              <a:t>overtake</a:t>
            </a:r>
            <a:r>
              <a:rPr lang="en-US" altLang="zh-TW" sz="2400" dirty="0">
                <a:cs typeface="Arial" panose="020B0604020202020204" pitchFamily="34" charset="0"/>
              </a:rPr>
              <a:t> another path to reduce label</a:t>
            </a: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3E01A4C9-A50D-5BF5-769D-66226AED3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43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93E29B56-110A-44DF-A071-7FAB33A56777}"/>
              </a:ext>
            </a:extLst>
          </p:cNvPr>
          <p:cNvSpPr txBox="1"/>
          <p:nvPr/>
        </p:nvSpPr>
        <p:spPr>
          <a:xfrm>
            <a:off x="6178293" y="2070340"/>
            <a:ext cx="1190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Arial" panose="020B0604020202020204" pitchFamily="34" charset="0"/>
              </a:rPr>
              <a:t>Analysis</a:t>
            </a:r>
            <a:endParaRPr lang="en-US" sz="2400" dirty="0"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230B18-74E3-4ADA-B1DD-F643E4FA7D1F}"/>
              </a:ext>
            </a:extLst>
          </p:cNvPr>
          <p:cNvSpPr txBox="1"/>
          <p:nvPr/>
        </p:nvSpPr>
        <p:spPr>
          <a:xfrm>
            <a:off x="5424590" y="2635727"/>
            <a:ext cx="64490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 (Body)"/>
                <a:cs typeface="Arial" panose="020B0604020202020204" pitchFamily="34" charset="0"/>
              </a:rPr>
              <a:t>Run in </a:t>
            </a:r>
            <a:r>
              <a:rPr lang="en-US" altLang="zh-TW" sz="20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poly(1/</a:t>
            </a:r>
            <a:r>
              <a:rPr lang="el-GR" altLang="zh-TW" sz="2000" dirty="0">
                <a:solidFill>
                  <a:schemeClr val="accent1"/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altLang="zh-TW" sz="20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)</a:t>
            </a: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passes </a:t>
            </a:r>
            <a:endParaRPr lang="en-US" sz="2000" dirty="0">
              <a:latin typeface="Calibri (Body)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Calibri (Body)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Calibri (Body)"/>
                <a:cs typeface="Arial" panose="020B0604020202020204" pitchFamily="34" charset="0"/>
              </a:rPr>
              <a:t>Find an </a:t>
            </a:r>
            <a:r>
              <a:rPr lang="en-US" altLang="zh-TW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</a:rPr>
              <a:t>"</a:t>
            </a:r>
            <a:r>
              <a:rPr lang="en-US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</a:rPr>
              <a:t>almost" maximal</a:t>
            </a:r>
            <a:r>
              <a:rPr lang="en-US" sz="2000" dirty="0">
                <a:latin typeface="Calibri (Body)"/>
                <a:cs typeface="Arial" panose="020B0604020202020204" pitchFamily="34" charset="0"/>
              </a:rPr>
              <a:t> set of short augmenting paths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Calibri (Body)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latin typeface="Calibri (Body)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DFS from </a:t>
            </a:r>
            <a:r>
              <a:rPr lang="en-US" sz="2800" i="1" dirty="0">
                <a:latin typeface="Calibri (Body)"/>
                <a:cs typeface="Arial" panose="020B0604020202020204" pitchFamily="34" charset="0"/>
              </a:rPr>
              <a:t>free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 nodes.</a:t>
            </a:r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EEC4B1-BB8E-4374-8159-028860951061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(Body)"/>
                <a:cs typeface="Arial" panose="020B0604020202020204" pitchFamily="34" charset="0"/>
              </a:rPr>
              <a:t>Each </a:t>
            </a:r>
            <a:r>
              <a:rPr lang="en-US" b="1" dirty="0">
                <a:latin typeface="Calibri (Body)"/>
                <a:cs typeface="Arial" panose="020B0604020202020204" pitchFamily="34" charset="0"/>
              </a:rPr>
              <a:t>matched</a:t>
            </a:r>
            <a:r>
              <a:rPr lang="en-US" dirty="0">
                <a:latin typeface="Calibri (Body)"/>
                <a:cs typeface="Arial" panose="020B0604020202020204" pitchFamily="34" charset="0"/>
              </a:rPr>
              <a:t> edge has a </a:t>
            </a:r>
            <a:r>
              <a:rPr lang="en-US" b="1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label</a:t>
            </a:r>
            <a:r>
              <a:rPr lang="en-US" dirty="0">
                <a:latin typeface="Calibri (Body)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B4EB405-25BD-A071-8A1E-76ABA7245E27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6DC16BD-03EB-9AE1-AFF0-6A3E23232BFF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5436666-DAC7-F0D8-3C3E-13CCCF6A5BE2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alibri (Body)"/>
                <a:cs typeface="Arial" panose="020B0604020202020204" pitchFamily="34" charset="0"/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59090A-F1E9-148F-BC81-BDFBD2EF7331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latin typeface="Calibri (Body)"/>
                <a:cs typeface="Arial" panose="020B0604020202020204" pitchFamily="34" charset="0"/>
              </a:rPr>
              <a:t>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F2948A-5052-51C9-BDEF-2FF8364B594E}"/>
              </a:ext>
            </a:extLst>
          </p:cNvPr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71D559-4D38-14EF-7D8B-72A5EC1D9D57}"/>
              </a:ext>
            </a:extLst>
          </p:cNvPr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cxnSp>
        <p:nvCxnSpPr>
          <p:cNvPr id="10" name="Connector: Curved 42">
            <a:extLst>
              <a:ext uri="{FF2B5EF4-FFF2-40B4-BE49-F238E27FC236}">
                <a16:creationId xmlns:a16="http://schemas.microsoft.com/office/drawing/2014/main" id="{0798A45A-5930-2FC9-274B-8EC0F8C8BD41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4253" y="3882643"/>
            <a:ext cx="2797455" cy="1667845"/>
          </a:xfrm>
          <a:prstGeom prst="curved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52">
            <a:extLst>
              <a:ext uri="{FF2B5EF4-FFF2-40B4-BE49-F238E27FC236}">
                <a16:creationId xmlns:a16="http://schemas.microsoft.com/office/drawing/2014/main" id="{20F05EC0-5A1A-172F-3695-BA050B084901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B0BACBE-424E-4F28-20CC-CF2F2C2D99E5}"/>
              </a:ext>
            </a:extLst>
          </p:cNvPr>
          <p:cNvSpPr txBox="1"/>
          <p:nvPr/>
        </p:nvSpPr>
        <p:spPr>
          <a:xfrm>
            <a:off x="1090917" y="268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cxnSp>
        <p:nvCxnSpPr>
          <p:cNvPr id="13" name="Connector: Curved 52">
            <a:extLst>
              <a:ext uri="{FF2B5EF4-FFF2-40B4-BE49-F238E27FC236}">
                <a16:creationId xmlns:a16="http://schemas.microsoft.com/office/drawing/2014/main" id="{5EBDE0AE-700E-7984-8A4B-659689322116}"/>
              </a:ext>
            </a:extLst>
          </p:cNvPr>
          <p:cNvCxnSpPr>
            <a:cxnSpLocks/>
          </p:cNvCxnSpPr>
          <p:nvPr/>
        </p:nvCxnSpPr>
        <p:spPr>
          <a:xfrm flipV="1">
            <a:off x="1179057" y="1406709"/>
            <a:ext cx="6384" cy="957983"/>
          </a:xfrm>
          <a:prstGeom prst="curvedConnector3">
            <a:avLst>
              <a:gd name="adj1" fmla="val 3680827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8396BB9-D562-4E71-35C1-7B00BA2D2B1E}"/>
              </a:ext>
            </a:extLst>
          </p:cNvPr>
          <p:cNvSpPr txBox="1"/>
          <p:nvPr/>
        </p:nvSpPr>
        <p:spPr>
          <a:xfrm>
            <a:off x="377420" y="986320"/>
            <a:ext cx="1524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Augmentation</a:t>
            </a:r>
          </a:p>
        </p:txBody>
      </p:sp>
      <p:cxnSp>
        <p:nvCxnSpPr>
          <p:cNvPr id="15" name="Connector: Curved 44">
            <a:extLst>
              <a:ext uri="{FF2B5EF4-FFF2-40B4-BE49-F238E27FC236}">
                <a16:creationId xmlns:a16="http://schemas.microsoft.com/office/drawing/2014/main" id="{67DF3C2A-9CAB-BE75-3207-E9267D954556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990009" y="4270983"/>
            <a:ext cx="5844" cy="1898257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BC8862F-117B-4250-5285-D36102829D17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4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th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F2FB55C-C468-5495-D73A-C909D4A1440E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CC40F2-F5D2-E53E-5E3B-AAB92490B3A8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D8EFEF3-150C-227D-0B37-CA61AB27E1BE}"/>
              </a:ext>
            </a:extLst>
          </p:cNvPr>
          <p:cNvCxnSpPr>
            <a:cxnSpLocks/>
            <a:stCxn id="67" idx="4"/>
            <a:endCxn id="66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3B4F04A-91C7-41E3-A04A-DE0BBBB899D7}"/>
              </a:ext>
            </a:extLst>
          </p:cNvPr>
          <p:cNvCxnSpPr>
            <a:cxnSpLocks/>
            <a:stCxn id="72" idx="4"/>
            <a:endCxn id="65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13FDE760-1072-FB08-3A30-06E6FC1AD873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50505B-DD8E-12A8-1074-6731697BCCD2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7D0804F-3506-D558-9BC9-031ABC72EAE4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93EEA5E-5E92-7342-4426-A5633ED7F107}"/>
              </a:ext>
            </a:extLst>
          </p:cNvPr>
          <p:cNvCxnSpPr>
            <a:cxnSpLocks/>
            <a:stCxn id="69" idx="4"/>
            <a:endCxn id="67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6898C04D-7CC2-3928-442E-7BC242CA7465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BF8122D-DD3B-50CA-DAB7-6860D38945E7}"/>
              </a:ext>
            </a:extLst>
          </p:cNvPr>
          <p:cNvCxnSpPr>
            <a:cxnSpLocks/>
            <a:stCxn id="71" idx="4"/>
            <a:endCxn id="62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6E34D57A-3BDD-FE26-8257-ED1921B5E7E2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5CA102E8-965F-511A-5606-370AFD927BE9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CFFE38A-1691-3374-4CA6-F627DDEF8149}"/>
              </a:ext>
            </a:extLst>
          </p:cNvPr>
          <p:cNvCxnSpPr>
            <a:cxnSpLocks/>
            <a:stCxn id="74" idx="4"/>
            <a:endCxn id="71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06BBAD38-138D-935B-41D2-F9D83D049818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E20E266-27BF-28EC-4694-98901062EA68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FC1DF70-C7A6-4A09-C8ED-002DB071170C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DB35FB-8D03-4FF2-3EFC-E50C887255D9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4BD8FF24-CF3D-7C38-6D68-551C8C627DA0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43DD539-23AF-D535-3AB3-B0A0C66F2557}"/>
              </a:ext>
            </a:extLst>
          </p:cNvPr>
          <p:cNvCxnSpPr>
            <a:cxnSpLocks/>
            <a:stCxn id="75" idx="4"/>
            <a:endCxn id="72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E20F9CE-89FD-FFCB-C24B-F2AF1DD8501B}"/>
              </a:ext>
            </a:extLst>
          </p:cNvPr>
          <p:cNvCxnSpPr>
            <a:cxnSpLocks/>
            <a:stCxn id="77" idx="4"/>
            <a:endCxn id="76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623DB62-CCB9-F82D-31EF-DAC6982711F0}"/>
              </a:ext>
            </a:extLst>
          </p:cNvPr>
          <p:cNvCxnSpPr>
            <a:cxnSpLocks/>
            <a:stCxn id="76" idx="4"/>
            <a:endCxn id="75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0DD7818-6FCD-06FC-3CD3-C69FE56983DE}"/>
              </a:ext>
            </a:extLst>
          </p:cNvPr>
          <p:cNvCxnSpPr>
            <a:cxnSpLocks/>
            <a:stCxn id="78" idx="4"/>
            <a:endCxn id="77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60853A5-0189-2D2F-7286-705176F33B68}"/>
              </a:ext>
            </a:extLst>
          </p:cNvPr>
          <p:cNvCxnSpPr>
            <a:cxnSpLocks/>
            <a:stCxn id="76" idx="5"/>
            <a:endCxn id="62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077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93E29B56-110A-44DF-A071-7FAB33A56777}"/>
              </a:ext>
            </a:extLst>
          </p:cNvPr>
          <p:cNvSpPr txBox="1"/>
          <p:nvPr/>
        </p:nvSpPr>
        <p:spPr>
          <a:xfrm>
            <a:off x="6178293" y="2070340"/>
            <a:ext cx="2992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Arial" panose="020B0604020202020204" pitchFamily="34" charset="0"/>
              </a:rPr>
              <a:t>Why </a:t>
            </a:r>
            <a:r>
              <a:rPr lang="en-US" altLang="zh-TW" sz="24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poly(1/</a:t>
            </a:r>
            <a:r>
              <a:rPr lang="el-GR" altLang="zh-TW" sz="2400" dirty="0">
                <a:solidFill>
                  <a:schemeClr val="accent1"/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altLang="zh-TW" sz="24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)</a:t>
            </a:r>
            <a:r>
              <a:rPr lang="en-US" altLang="zh-TW" sz="2400" dirty="0">
                <a:latin typeface="Calibri (Body)"/>
                <a:cs typeface="Arial" panose="020B0604020202020204" pitchFamily="34" charset="0"/>
              </a:rPr>
              <a:t> passes?</a:t>
            </a:r>
            <a:endParaRPr lang="en-US" sz="2400" dirty="0"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4230B18-74E3-4ADA-B1DD-F643E4FA7D1F}"/>
              </a:ext>
            </a:extLst>
          </p:cNvPr>
          <p:cNvSpPr txBox="1"/>
          <p:nvPr/>
        </p:nvSpPr>
        <p:spPr>
          <a:xfrm>
            <a:off x="5424590" y="2635727"/>
            <a:ext cx="654749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Calibri (Body)"/>
                <a:cs typeface="Arial" panose="020B0604020202020204" pitchFamily="34" charset="0"/>
              </a:rPr>
              <a:t>Each matched edge changes label at most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1/</a:t>
            </a:r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 times</a:t>
            </a:r>
            <a:br>
              <a:rPr lang="en-US" sz="2000" dirty="0">
                <a:latin typeface="Calibri (Body)"/>
                <a:cs typeface="Arial" panose="020B0604020202020204" pitchFamily="34" charset="0"/>
              </a:rPr>
            </a:br>
            <a:r>
              <a:rPr lang="en-US" sz="2000" dirty="0"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 at most </a:t>
            </a:r>
            <a:r>
              <a:rPr lang="en-US" sz="2000" i="1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O</a:t>
            </a:r>
            <a:r>
              <a:rPr lang="en-US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altLang="zh-TW" sz="2000" i="1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|× 1/</a:t>
            </a:r>
            <a:r>
              <a:rPr lang="el-GR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</a:t>
            </a:r>
            <a:r>
              <a:rPr lang="en-US" altLang="zh-TW" sz="2000" dirty="0">
                <a:solidFill>
                  <a:srgbClr val="07A398"/>
                </a:solidFill>
                <a:latin typeface="Calibri (Body)"/>
                <a:cs typeface="Arial" panose="020B0604020202020204" pitchFamily="34" charset="0"/>
              </a:rPr>
              <a:t>label</a:t>
            </a: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</a:t>
            </a:r>
            <a:r>
              <a:rPr lang="en-US" altLang="zh-TW" sz="2000" dirty="0">
                <a:solidFill>
                  <a:srgbClr val="07A398"/>
                </a:solidFill>
                <a:latin typeface="Calibri (Body)"/>
                <a:cs typeface="Arial" panose="020B0604020202020204" pitchFamily="34" charset="0"/>
              </a:rPr>
              <a:t>changes</a:t>
            </a: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and </a:t>
            </a:r>
            <a:r>
              <a:rPr lang="en-US" altLang="zh-TW" sz="2000" dirty="0">
                <a:solidFill>
                  <a:srgbClr val="07A398"/>
                </a:solidFill>
                <a:latin typeface="Calibri (Body)"/>
                <a:cs typeface="Arial" panose="020B0604020202020204" pitchFamily="34" charset="0"/>
              </a:rPr>
              <a:t>backtrack</a:t>
            </a:r>
            <a:endParaRPr lang="en-US" sz="2000" dirty="0">
              <a:solidFill>
                <a:srgbClr val="07A398"/>
              </a:solidFill>
              <a:latin typeface="Calibri (Body)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342900" indent="-342900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  <a:latin typeface="Calibri (Body)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Calibri (Body)"/>
                <a:cs typeface="Arial" panose="020B0604020202020204" pitchFamily="34" charset="0"/>
              </a:rPr>
              <a:t>Stop when </a:t>
            </a:r>
            <a:r>
              <a:rPr lang="en-US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</a:rPr>
              <a:t>&lt;</a:t>
            </a:r>
            <a:r>
              <a:rPr lang="en-US" sz="2000" dirty="0">
                <a:latin typeface="Calibri (Body)"/>
                <a:cs typeface="Arial" panose="020B0604020202020204" pitchFamily="34" charset="0"/>
              </a:rPr>
              <a:t> </a:t>
            </a:r>
            <a:r>
              <a:rPr lang="el-GR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2000" baseline="30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 active free nodes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</a:br>
            <a:r>
              <a:rPr lang="en-US" altLang="zh-TW" sz="2000" dirty="0"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 at least </a:t>
            </a:r>
            <a:r>
              <a:rPr lang="el-GR" altLang="zh-TW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en-US" altLang="zh-TW" sz="2000" dirty="0">
                <a:solidFill>
                  <a:srgbClr val="C00000"/>
                </a:solidFill>
                <a:latin typeface="Calibri (Body)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el-GR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altLang="zh-TW" sz="2000" baseline="30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2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</a:t>
            </a:r>
            <a:r>
              <a:rPr lang="en-US" altLang="zh-TW" sz="2000" i="1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M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|)</a:t>
            </a: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label changes/backtrack in each pass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>
              <a:latin typeface="Calibri (Body)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zh-TW" sz="2000" dirty="0">
                <a:latin typeface="Calibri (Body)"/>
                <a:cs typeface="Arial" panose="020B0604020202020204" pitchFamily="34" charset="0"/>
              </a:rPr>
              <a:t> </a:t>
            </a:r>
            <a:r>
              <a:rPr lang="en-US" altLang="zh-TW" sz="2000" i="1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O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(1/</a:t>
            </a:r>
            <a:r>
              <a:rPr lang="el-GR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altLang="zh-TW" sz="2000" baseline="30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3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altLang="zh-TW" sz="2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 passes</a:t>
            </a:r>
            <a:endParaRPr lang="en-US" sz="2000" dirty="0">
              <a:latin typeface="Calibri (Body)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711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Calibri (Body)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Execute </a:t>
            </a:r>
            <a:r>
              <a:rPr lang="en-US" sz="2800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truncated</a:t>
            </a:r>
            <a:r>
              <a:rPr lang="en-US" sz="2800" dirty="0">
                <a:solidFill>
                  <a:schemeClr val="accent5"/>
                </a:solidFill>
                <a:latin typeface="Calibri (Body)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DFS from </a:t>
            </a:r>
            <a:r>
              <a:rPr lang="en-US" sz="2800" i="1" dirty="0">
                <a:latin typeface="Calibri (Body)"/>
                <a:cs typeface="Arial" panose="020B0604020202020204" pitchFamily="34" charset="0"/>
              </a:rPr>
              <a:t>free</a:t>
            </a:r>
            <a:r>
              <a:rPr lang="en-US" sz="2800" dirty="0">
                <a:latin typeface="Calibri (Body)"/>
                <a:cs typeface="Arial" panose="020B0604020202020204" pitchFamily="34" charset="0"/>
              </a:rPr>
              <a:t> nodes.</a:t>
            </a:r>
            <a:r>
              <a:rPr lang="en-US" sz="2800" spc="300" dirty="0">
                <a:latin typeface="Calibri (Body)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95362F1-E9CB-4BCF-8324-C8F000E588C0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0BA9015-5C61-4A91-BD93-EA5F10190383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Unmatched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FEEC4B1-BB8E-4374-8159-028860951061}"/>
              </a:ext>
            </a:extLst>
          </p:cNvPr>
          <p:cNvSpPr txBox="1"/>
          <p:nvPr/>
        </p:nvSpPr>
        <p:spPr>
          <a:xfrm>
            <a:off x="9477969" y="1112087"/>
            <a:ext cx="2235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 (Body)"/>
                <a:cs typeface="Arial" panose="020B0604020202020204" pitchFamily="34" charset="0"/>
              </a:rPr>
              <a:t>Each </a:t>
            </a:r>
            <a:r>
              <a:rPr lang="en-US" b="1" dirty="0">
                <a:latin typeface="Calibri (Body)"/>
                <a:cs typeface="Arial" panose="020B0604020202020204" pitchFamily="34" charset="0"/>
              </a:rPr>
              <a:t>matched</a:t>
            </a:r>
            <a:r>
              <a:rPr lang="en-US" dirty="0">
                <a:latin typeface="Calibri (Body)"/>
                <a:cs typeface="Arial" panose="020B0604020202020204" pitchFamily="34" charset="0"/>
              </a:rPr>
              <a:t> edge has a </a:t>
            </a:r>
            <a:r>
              <a:rPr lang="en-US" b="1" dirty="0">
                <a:solidFill>
                  <a:schemeClr val="accent1"/>
                </a:solidFill>
                <a:latin typeface="Calibri (Body)"/>
                <a:cs typeface="Arial" panose="020B0604020202020204" pitchFamily="34" charset="0"/>
              </a:rPr>
              <a:t>label</a:t>
            </a:r>
            <a:r>
              <a:rPr lang="en-US" dirty="0">
                <a:latin typeface="Calibri (Body)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B4EB405-25BD-A071-8A1E-76ABA7245E27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6DC16BD-03EB-9AE1-AFF0-6A3E23232BFF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5436666-DAC7-F0D8-3C3E-13CCCF6A5BE2}"/>
              </a:ext>
            </a:extLst>
          </p:cNvPr>
          <p:cNvSpPr txBox="1"/>
          <p:nvPr/>
        </p:nvSpPr>
        <p:spPr>
          <a:xfrm>
            <a:off x="940356" y="6255372"/>
            <a:ext cx="422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Calibri (Body)"/>
                <a:cs typeface="Arial" panose="020B0604020202020204" pitchFamily="34" charset="0"/>
              </a:rPr>
              <a:t>v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59090A-F1E9-148F-BC81-BDFBD2EF7331}"/>
              </a:ext>
            </a:extLst>
          </p:cNvPr>
          <p:cNvSpPr txBox="1"/>
          <p:nvPr/>
        </p:nvSpPr>
        <p:spPr>
          <a:xfrm>
            <a:off x="2757258" y="6256726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5"/>
                </a:solidFill>
                <a:latin typeface="Calibri (Body)"/>
                <a:cs typeface="Arial" panose="020B0604020202020204" pitchFamily="34" charset="0"/>
              </a:rPr>
              <a:t>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F2948A-5052-51C9-BDEF-2FF8364B594E}"/>
              </a:ext>
            </a:extLst>
          </p:cNvPr>
          <p:cNvSpPr txBox="1"/>
          <p:nvPr/>
        </p:nvSpPr>
        <p:spPr>
          <a:xfrm>
            <a:off x="1084533" y="454403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71D559-4D38-14EF-7D8B-72A5EC1D9D57}"/>
              </a:ext>
            </a:extLst>
          </p:cNvPr>
          <p:cNvSpPr txBox="1"/>
          <p:nvPr/>
        </p:nvSpPr>
        <p:spPr>
          <a:xfrm>
            <a:off x="2907897" y="45597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cxnSp>
        <p:nvCxnSpPr>
          <p:cNvPr id="10" name="Connector: Curved 42">
            <a:extLst>
              <a:ext uri="{FF2B5EF4-FFF2-40B4-BE49-F238E27FC236}">
                <a16:creationId xmlns:a16="http://schemas.microsoft.com/office/drawing/2014/main" id="{0798A45A-5930-2FC9-274B-8EC0F8C8BD41}"/>
              </a:ext>
            </a:extLst>
          </p:cNvPr>
          <p:cNvCxnSpPr>
            <a:cxnSpLocks/>
          </p:cNvCxnSpPr>
          <p:nvPr/>
        </p:nvCxnSpPr>
        <p:spPr>
          <a:xfrm rot="16200000" flipV="1">
            <a:off x="614253" y="3882643"/>
            <a:ext cx="2797455" cy="1667845"/>
          </a:xfrm>
          <a:prstGeom prst="curvedConnector2">
            <a:avLst/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or: Curved 52">
            <a:extLst>
              <a:ext uri="{FF2B5EF4-FFF2-40B4-BE49-F238E27FC236}">
                <a16:creationId xmlns:a16="http://schemas.microsoft.com/office/drawing/2014/main" id="{20F05EC0-5A1A-172F-3695-BA050B084901}"/>
              </a:ext>
            </a:extLst>
          </p:cNvPr>
          <p:cNvCxnSpPr>
            <a:cxnSpLocks/>
          </p:cNvCxnSpPr>
          <p:nvPr/>
        </p:nvCxnSpPr>
        <p:spPr>
          <a:xfrm flipV="1">
            <a:off x="1179057" y="2364692"/>
            <a:ext cx="12700" cy="953146"/>
          </a:xfrm>
          <a:prstGeom prst="curvedConnector3">
            <a:avLst>
              <a:gd name="adj1" fmla="val 1800000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B0BACBE-424E-4F28-20CC-CF2F2C2D99E5}"/>
              </a:ext>
            </a:extLst>
          </p:cNvPr>
          <p:cNvSpPr txBox="1"/>
          <p:nvPr/>
        </p:nvSpPr>
        <p:spPr>
          <a:xfrm>
            <a:off x="1090917" y="268000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</a:rPr>
              <a:t>1</a:t>
            </a:r>
          </a:p>
        </p:txBody>
      </p:sp>
      <p:cxnSp>
        <p:nvCxnSpPr>
          <p:cNvPr id="13" name="Connector: Curved 52">
            <a:extLst>
              <a:ext uri="{FF2B5EF4-FFF2-40B4-BE49-F238E27FC236}">
                <a16:creationId xmlns:a16="http://schemas.microsoft.com/office/drawing/2014/main" id="{5EBDE0AE-700E-7984-8A4B-659689322116}"/>
              </a:ext>
            </a:extLst>
          </p:cNvPr>
          <p:cNvCxnSpPr>
            <a:cxnSpLocks/>
          </p:cNvCxnSpPr>
          <p:nvPr/>
        </p:nvCxnSpPr>
        <p:spPr>
          <a:xfrm flipV="1">
            <a:off x="1179057" y="1406709"/>
            <a:ext cx="6384" cy="957983"/>
          </a:xfrm>
          <a:prstGeom prst="curvedConnector3">
            <a:avLst>
              <a:gd name="adj1" fmla="val 3680827"/>
            </a:avLst>
          </a:prstGeom>
          <a:ln w="3810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8396BB9-D562-4E71-35C1-7B00BA2D2B1E}"/>
              </a:ext>
            </a:extLst>
          </p:cNvPr>
          <p:cNvSpPr txBox="1"/>
          <p:nvPr/>
        </p:nvSpPr>
        <p:spPr>
          <a:xfrm>
            <a:off x="377420" y="986320"/>
            <a:ext cx="1524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 (Body)"/>
                <a:cs typeface="Arial" panose="020B0604020202020204" pitchFamily="34" charset="0"/>
              </a:rPr>
              <a:t>Augmentation</a:t>
            </a:r>
          </a:p>
        </p:txBody>
      </p:sp>
      <p:cxnSp>
        <p:nvCxnSpPr>
          <p:cNvPr id="15" name="Connector: Curved 44">
            <a:extLst>
              <a:ext uri="{FF2B5EF4-FFF2-40B4-BE49-F238E27FC236}">
                <a16:creationId xmlns:a16="http://schemas.microsoft.com/office/drawing/2014/main" id="{67DF3C2A-9CAB-BE75-3207-E9267D954556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990009" y="4270983"/>
            <a:ext cx="5844" cy="1898257"/>
          </a:xfrm>
          <a:prstGeom prst="curvedConnector3">
            <a:avLst>
              <a:gd name="adj1" fmla="val -3911704"/>
            </a:avLst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BC8862F-117B-4250-5285-D36102829D17}"/>
              </a:ext>
            </a:extLst>
          </p:cNvPr>
          <p:cNvSpPr txBox="1"/>
          <p:nvPr/>
        </p:nvSpPr>
        <p:spPr>
          <a:xfrm>
            <a:off x="2846902" y="1270339"/>
            <a:ext cx="1326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4</a:t>
            </a:r>
            <a:r>
              <a:rPr lang="en-US" sz="2400" baseline="300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th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Calibri (Body)"/>
                <a:cs typeface="Arial" panose="020B0604020202020204" pitchFamily="34" charset="0"/>
              </a:rPr>
              <a:t> pass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F2FB55C-C468-5495-D73A-C909D4A1440E}"/>
              </a:ext>
            </a:extLst>
          </p:cNvPr>
          <p:cNvSpPr txBox="1"/>
          <p:nvPr/>
        </p:nvSpPr>
        <p:spPr>
          <a:xfrm>
            <a:off x="4673114" y="5515945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libri (Body)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FECC40F2-F5D2-E53E-5E3B-AAB92490B3A8}"/>
              </a:ext>
            </a:extLst>
          </p:cNvPr>
          <p:cNvSpPr/>
          <p:nvPr/>
        </p:nvSpPr>
        <p:spPr>
          <a:xfrm>
            <a:off x="2819217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CD8EFEF3-150C-227D-0B37-CA61AB27E1BE}"/>
              </a:ext>
            </a:extLst>
          </p:cNvPr>
          <p:cNvCxnSpPr>
            <a:cxnSpLocks/>
            <a:stCxn id="67" idx="4"/>
            <a:endCxn id="66" idx="0"/>
          </p:cNvCxnSpPr>
          <p:nvPr/>
        </p:nvCxnSpPr>
        <p:spPr>
          <a:xfrm>
            <a:off x="4673114" y="5311554"/>
            <a:ext cx="0" cy="77811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3B4F04A-91C7-41E3-A04A-DE0BBBB899D7}"/>
              </a:ext>
            </a:extLst>
          </p:cNvPr>
          <p:cNvCxnSpPr>
            <a:cxnSpLocks/>
            <a:stCxn id="72" idx="4"/>
            <a:endCxn id="65" idx="0"/>
          </p:cNvCxnSpPr>
          <p:nvPr/>
        </p:nvCxnSpPr>
        <p:spPr>
          <a:xfrm>
            <a:off x="1084533" y="5311592"/>
            <a:ext cx="5844" cy="770163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13FDE760-1072-FB08-3A30-06E6FC1AD873}"/>
              </a:ext>
            </a:extLst>
          </p:cNvPr>
          <p:cNvSpPr/>
          <p:nvPr/>
        </p:nvSpPr>
        <p:spPr>
          <a:xfrm>
            <a:off x="995853" y="6081755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50505B-DD8E-12A8-1074-6731697BCCD2}"/>
              </a:ext>
            </a:extLst>
          </p:cNvPr>
          <p:cNvSpPr/>
          <p:nvPr/>
        </p:nvSpPr>
        <p:spPr>
          <a:xfrm>
            <a:off x="4578590" y="608966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B7D0804F-3506-D558-9BC9-031ABC72EAE4}"/>
              </a:ext>
            </a:extLst>
          </p:cNvPr>
          <p:cNvSpPr/>
          <p:nvPr/>
        </p:nvSpPr>
        <p:spPr>
          <a:xfrm>
            <a:off x="4578590" y="513658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93EEA5E-5E92-7342-4426-A5633ED7F107}"/>
              </a:ext>
            </a:extLst>
          </p:cNvPr>
          <p:cNvCxnSpPr>
            <a:cxnSpLocks/>
            <a:stCxn id="69" idx="4"/>
            <a:endCxn id="67" idx="0"/>
          </p:cNvCxnSpPr>
          <p:nvPr/>
        </p:nvCxnSpPr>
        <p:spPr>
          <a:xfrm>
            <a:off x="4673114" y="4358469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6898C04D-7CC2-3928-442E-7BC242CA7465}"/>
              </a:ext>
            </a:extLst>
          </p:cNvPr>
          <p:cNvSpPr/>
          <p:nvPr/>
        </p:nvSpPr>
        <p:spPr>
          <a:xfrm>
            <a:off x="4578590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BF8122D-DD3B-50CA-DAB7-6860D38945E7}"/>
              </a:ext>
            </a:extLst>
          </p:cNvPr>
          <p:cNvCxnSpPr>
            <a:cxnSpLocks/>
            <a:stCxn id="71" idx="4"/>
            <a:endCxn id="62" idx="0"/>
          </p:cNvCxnSpPr>
          <p:nvPr/>
        </p:nvCxnSpPr>
        <p:spPr>
          <a:xfrm>
            <a:off x="2913741" y="5311555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6E34D57A-3BDD-FE26-8257-ED1921B5E7E2}"/>
              </a:ext>
            </a:extLst>
          </p:cNvPr>
          <p:cNvSpPr/>
          <p:nvPr/>
        </p:nvSpPr>
        <p:spPr>
          <a:xfrm>
            <a:off x="2819217" y="5136584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5CA102E8-965F-511A-5606-370AFD927BE9}"/>
              </a:ext>
            </a:extLst>
          </p:cNvPr>
          <p:cNvSpPr/>
          <p:nvPr/>
        </p:nvSpPr>
        <p:spPr>
          <a:xfrm>
            <a:off x="990009" y="5136621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CFFE38A-1691-3374-4CA6-F627DDEF8149}"/>
              </a:ext>
            </a:extLst>
          </p:cNvPr>
          <p:cNvCxnSpPr>
            <a:cxnSpLocks/>
            <a:stCxn id="74" idx="4"/>
            <a:endCxn id="71" idx="0"/>
          </p:cNvCxnSpPr>
          <p:nvPr/>
        </p:nvCxnSpPr>
        <p:spPr>
          <a:xfrm>
            <a:off x="2913741" y="4358470"/>
            <a:ext cx="0" cy="778114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06BBAD38-138D-935B-41D2-F9D83D049818}"/>
              </a:ext>
            </a:extLst>
          </p:cNvPr>
          <p:cNvSpPr/>
          <p:nvPr/>
        </p:nvSpPr>
        <p:spPr>
          <a:xfrm>
            <a:off x="2819217" y="4183499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0E20E266-27BF-28EC-4694-98901062EA68}"/>
              </a:ext>
            </a:extLst>
          </p:cNvPr>
          <p:cNvSpPr/>
          <p:nvPr/>
        </p:nvSpPr>
        <p:spPr>
          <a:xfrm>
            <a:off x="990009" y="4183498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DFC1DF70-C7A6-4A09-C8ED-002DB071170C}"/>
              </a:ext>
            </a:extLst>
          </p:cNvPr>
          <p:cNvSpPr/>
          <p:nvPr/>
        </p:nvSpPr>
        <p:spPr>
          <a:xfrm>
            <a:off x="990009" y="3230352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DB35FB-8D03-4FF2-3EFC-E50C887255D9}"/>
              </a:ext>
            </a:extLst>
          </p:cNvPr>
          <p:cNvSpPr/>
          <p:nvPr/>
        </p:nvSpPr>
        <p:spPr>
          <a:xfrm>
            <a:off x="990009" y="2277206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4BD8FF24-CF3D-7C38-6D68-551C8C627DA0}"/>
              </a:ext>
            </a:extLst>
          </p:cNvPr>
          <p:cNvSpPr/>
          <p:nvPr/>
        </p:nvSpPr>
        <p:spPr>
          <a:xfrm>
            <a:off x="996393" y="1319223"/>
            <a:ext cx="189048" cy="174971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libri (Body)"/>
              <a:cs typeface="Times New Roman" panose="02020603050405020304" pitchFamily="18" charset="0"/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43DD539-23AF-D535-3AB3-B0A0C66F2557}"/>
              </a:ext>
            </a:extLst>
          </p:cNvPr>
          <p:cNvCxnSpPr>
            <a:cxnSpLocks/>
            <a:stCxn id="75" idx="4"/>
            <a:endCxn id="72" idx="0"/>
          </p:cNvCxnSpPr>
          <p:nvPr/>
        </p:nvCxnSpPr>
        <p:spPr>
          <a:xfrm>
            <a:off x="1084533" y="4358469"/>
            <a:ext cx="0" cy="77815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E20F9CE-89FD-FFCB-C24B-F2AF1DD8501B}"/>
              </a:ext>
            </a:extLst>
          </p:cNvPr>
          <p:cNvCxnSpPr>
            <a:cxnSpLocks/>
            <a:stCxn id="77" idx="4"/>
            <a:endCxn id="76" idx="0"/>
          </p:cNvCxnSpPr>
          <p:nvPr/>
        </p:nvCxnSpPr>
        <p:spPr>
          <a:xfrm>
            <a:off x="1084533" y="2452177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623DB62-CCB9-F82D-31EF-DAC6982711F0}"/>
              </a:ext>
            </a:extLst>
          </p:cNvPr>
          <p:cNvCxnSpPr>
            <a:cxnSpLocks/>
            <a:stCxn id="76" idx="4"/>
            <a:endCxn id="75" idx="0"/>
          </p:cNvCxnSpPr>
          <p:nvPr/>
        </p:nvCxnSpPr>
        <p:spPr>
          <a:xfrm>
            <a:off x="1084533" y="3405323"/>
            <a:ext cx="0" cy="778175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D0DD7818-6FCD-06FC-3CD3-C69FE56983DE}"/>
              </a:ext>
            </a:extLst>
          </p:cNvPr>
          <p:cNvCxnSpPr>
            <a:cxnSpLocks/>
            <a:stCxn id="78" idx="4"/>
            <a:endCxn id="77" idx="0"/>
          </p:cNvCxnSpPr>
          <p:nvPr/>
        </p:nvCxnSpPr>
        <p:spPr>
          <a:xfrm flipH="1">
            <a:off x="1084533" y="1494194"/>
            <a:ext cx="6384" cy="783012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560853A5-0189-2D2F-7286-705176F33B68}"/>
              </a:ext>
            </a:extLst>
          </p:cNvPr>
          <p:cNvCxnSpPr>
            <a:cxnSpLocks/>
            <a:stCxn id="76" idx="5"/>
            <a:endCxn id="62" idx="1"/>
          </p:cNvCxnSpPr>
          <p:nvPr/>
        </p:nvCxnSpPr>
        <p:spPr>
          <a:xfrm>
            <a:off x="1151372" y="3379699"/>
            <a:ext cx="1695530" cy="2735594"/>
          </a:xfrm>
          <a:prstGeom prst="line">
            <a:avLst/>
          </a:prstGeom>
          <a:ln w="1905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00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49A7-0C47-4EB1-B2C3-658214188600}"/>
              </a:ext>
            </a:extLst>
          </p:cNvPr>
          <p:cNvSpPr txBox="1">
            <a:spLocks/>
          </p:cNvSpPr>
          <p:nvPr/>
        </p:nvSpPr>
        <p:spPr>
          <a:xfrm>
            <a:off x="2148505" y="2511077"/>
            <a:ext cx="7676626" cy="1938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i="1" dirty="0">
              <a:solidFill>
                <a:schemeClr val="accent2"/>
              </a:solidFill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en-US" sz="3600" i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</a:t>
            </a:r>
            <a:r>
              <a:rPr lang="en-US" sz="3600" i="1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i="1" dirty="0">
                <a:latin typeface="+mn-lt"/>
                <a:cs typeface="Arial" panose="020B0604020202020204" pitchFamily="34" charset="0"/>
              </a:rPr>
              <a:t>graphs</a:t>
            </a:r>
            <a:endParaRPr lang="en-US" altLang="zh-TW" sz="2000" dirty="0"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en-US" altLang="zh-TW" sz="2000" i="1" dirty="0">
                <a:latin typeface="+mn-lt"/>
                <a:cs typeface="Arial" panose="020B0604020202020204" pitchFamily="34" charset="0"/>
              </a:rPr>
              <a:t>Free node can </a:t>
            </a:r>
            <a:r>
              <a:rPr lang="en-US" altLang="zh-TW" sz="2000" i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block itself</a:t>
            </a:r>
            <a:r>
              <a:rPr lang="en-US" altLang="zh-TW" sz="2000" i="1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000" i="1" dirty="0">
                <a:latin typeface="Calibri (Body)"/>
                <a:cs typeface="Times New Roman" panose="02020603050405020304" pitchFamily="18" charset="0"/>
              </a:rPr>
              <a:t>due to </a:t>
            </a:r>
            <a:r>
              <a:rPr lang="en-US" altLang="zh-TW" sz="2000" i="1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odd cycles</a:t>
            </a:r>
            <a:endParaRPr lang="en-US" sz="2000" i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9B2E94-8A6E-87B9-6158-05C68470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42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sz="2800" i="1" dirty="0">
                <a:solidFill>
                  <a:schemeClr val="accent1"/>
                </a:solidFill>
              </a:rPr>
              <a:t>tricky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3151F8-DC08-481C-95EF-E9A036A13DAD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0" idx="2"/>
            <a:endCxn id="7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2" idx="2"/>
            <a:endCxn id="10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6" idx="2"/>
            <a:endCxn id="15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8" idx="2"/>
            <a:endCxn id="17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3" idx="2"/>
            <a:endCxn id="12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5" idx="2"/>
            <a:endCxn id="14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7" idx="2"/>
            <a:endCxn id="16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5" idx="0"/>
            <a:endCxn id="17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34" idx="2"/>
            <a:endCxn id="18" idx="6"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" idx="0"/>
            <a:endCxn id="18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D2D55B-EACC-4863-8D39-0D57DD2894E5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39" name="Freeform 38"/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0AC0688-7E05-4C06-866C-9FE309A31908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EB74311-23E3-4F7C-84A1-D3A8FA9102A6}"/>
              </a:ext>
            </a:extLst>
          </p:cNvPr>
          <p:cNvSpPr txBox="1"/>
          <p:nvPr/>
        </p:nvSpPr>
        <p:spPr>
          <a:xfrm>
            <a:off x="7416440" y="3732716"/>
            <a:ext cx="48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0F0750F-3396-DF52-88A8-EC4BB781B55B}"/>
              </a:ext>
            </a:extLst>
          </p:cNvPr>
          <p:cNvCxnSpPr>
            <a:cxnSpLocks/>
          </p:cNvCxnSpPr>
          <p:nvPr/>
        </p:nvCxnSpPr>
        <p:spPr>
          <a:xfrm>
            <a:off x="1928167" y="4277032"/>
            <a:ext cx="6743885" cy="0"/>
          </a:xfrm>
          <a:prstGeom prst="straightConnector1">
            <a:avLst/>
          </a:prstGeom>
          <a:ln w="571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2434501-D420-5C36-B24E-1A3E8DFFF08D}"/>
              </a:ext>
            </a:extLst>
          </p:cNvPr>
          <p:cNvCxnSpPr>
            <a:cxnSpLocks/>
          </p:cNvCxnSpPr>
          <p:nvPr/>
        </p:nvCxnSpPr>
        <p:spPr>
          <a:xfrm flipV="1">
            <a:off x="8672052" y="2733368"/>
            <a:ext cx="2517058" cy="15436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1BC915F-E542-49F1-4C93-B4FE066FEFE2}"/>
              </a:ext>
            </a:extLst>
          </p:cNvPr>
          <p:cNvSpPr txBox="1"/>
          <p:nvPr/>
        </p:nvSpPr>
        <p:spPr>
          <a:xfrm>
            <a:off x="3587599" y="4442770"/>
            <a:ext cx="43398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Calibri (Body)"/>
              </a:rPr>
              <a:t>Goal: find this augmentation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38E2BE7-03DD-C378-E5AA-311F113C68D8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810BE4-C839-68A6-7C7C-CBE36345F9BD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1B35CCD-7A66-EC1C-3F55-9941C66D6014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77F5B3E-16AD-3319-99B3-09C9F21FDE50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3F1494C-BB78-139A-8EAC-42313343C9EA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7D06445F-F352-7A95-8F2D-E7250D81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615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7" name="Curved Connector 96"/>
          <p:cNvCxnSpPr>
            <a:cxnSpLocks/>
          </p:cNvCxnSpPr>
          <p:nvPr/>
        </p:nvCxnSpPr>
        <p:spPr>
          <a:xfrm rot="16200000" flipH="1">
            <a:off x="4988637" y="678532"/>
            <a:ext cx="1396" cy="6122335"/>
          </a:xfrm>
          <a:prstGeom prst="curvedConnector3">
            <a:avLst>
              <a:gd name="adj1" fmla="val -131456447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urved Connector 102"/>
          <p:cNvCxnSpPr>
            <a:cxnSpLocks/>
          </p:cNvCxnSpPr>
          <p:nvPr/>
        </p:nvCxnSpPr>
        <p:spPr>
          <a:xfrm rot="5400000">
            <a:off x="7582854" y="3481880"/>
            <a:ext cx="12700" cy="805983"/>
          </a:xfrm>
          <a:prstGeom prst="curvedConnector3">
            <a:avLst>
              <a:gd name="adj1" fmla="val 351940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7432751" y="43589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BED20C8-E5A5-4E16-BC19-0278DEB33FA6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82E19E2-9BC3-9808-E5EF-DD50E27E5729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3BC4E60-8116-EFC7-4AA2-72B77AD98F23}"/>
              </a:ext>
            </a:extLst>
          </p:cNvPr>
          <p:cNvCxnSpPr>
            <a:cxnSpLocks/>
            <a:stCxn id="69" idx="2"/>
            <a:endCxn id="67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>
            <a:extLst>
              <a:ext uri="{FF2B5EF4-FFF2-40B4-BE49-F238E27FC236}">
                <a16:creationId xmlns:a16="http://schemas.microsoft.com/office/drawing/2014/main" id="{EEDECA19-EE7B-581F-98B8-9E6B490E8372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E3009A61-E9BC-6C66-C767-48DA8C8CF969}"/>
              </a:ext>
            </a:extLst>
          </p:cNvPr>
          <p:cNvCxnSpPr>
            <a:cxnSpLocks/>
            <a:stCxn id="71" idx="2"/>
            <a:endCxn id="69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94E43E4A-932A-41F8-5F4C-599C4C4B372C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EE3C68-E86A-3363-D092-CF113857DD7C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6FB3D11-5F79-3544-2EA2-F69FCA59D187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0BFEECA-3B4A-A3DC-C91C-035954555869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259751B-01B6-2260-C892-C7D5C34E098D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F26CFB73-6E45-2284-43B5-A13F2FFF82AF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AF845F0-C848-9773-D863-7DEF5A5C3679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521368C6-B827-C163-C0CF-65FEBCEB59C0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BC7895C-AB05-805E-F850-70A7F87B7D25}"/>
              </a:ext>
            </a:extLst>
          </p:cNvPr>
          <p:cNvCxnSpPr>
            <a:cxnSpLocks/>
            <a:stCxn id="75" idx="2"/>
            <a:endCxn id="74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AC8F069-CD3A-0FF0-C578-12320CC5AB6B}"/>
              </a:ext>
            </a:extLst>
          </p:cNvPr>
          <p:cNvCxnSpPr>
            <a:cxnSpLocks/>
            <a:stCxn id="77" idx="2"/>
            <a:endCxn id="76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D8DECAA-A32D-9EFF-2547-5C387E99471F}"/>
              </a:ext>
            </a:extLst>
          </p:cNvPr>
          <p:cNvCxnSpPr>
            <a:cxnSpLocks/>
            <a:stCxn id="72" idx="2"/>
            <a:endCxn id="71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DEDD4B3-9010-9BA7-D50A-D966E7B4E998}"/>
              </a:ext>
            </a:extLst>
          </p:cNvPr>
          <p:cNvCxnSpPr>
            <a:cxnSpLocks/>
            <a:stCxn id="74" idx="2"/>
            <a:endCxn id="73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D6FA3C2-2B2E-4A69-64A7-666511282CE3}"/>
              </a:ext>
            </a:extLst>
          </p:cNvPr>
          <p:cNvCxnSpPr>
            <a:cxnSpLocks/>
            <a:stCxn id="76" idx="2"/>
            <a:endCxn id="75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urved Connector 32">
            <a:extLst>
              <a:ext uri="{FF2B5EF4-FFF2-40B4-BE49-F238E27FC236}">
                <a16:creationId xmlns:a16="http://schemas.microsoft.com/office/drawing/2014/main" id="{F9592C67-59EA-33BE-39F1-01EDAAA674A9}"/>
              </a:ext>
            </a:extLst>
          </p:cNvPr>
          <p:cNvCxnSpPr>
            <a:stCxn id="74" idx="0"/>
            <a:endCxn id="76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DF8B3D7E-7BA1-1F27-175A-F7572B94E01F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AEC154DB-6973-5007-A866-0D0DA761F2A5}"/>
              </a:ext>
            </a:extLst>
          </p:cNvPr>
          <p:cNvCxnSpPr>
            <a:cxnSpLocks/>
            <a:stCxn id="86" idx="2"/>
            <a:endCxn id="77" idx="6"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36">
            <a:extLst>
              <a:ext uri="{FF2B5EF4-FFF2-40B4-BE49-F238E27FC236}">
                <a16:creationId xmlns:a16="http://schemas.microsoft.com/office/drawing/2014/main" id="{AA2F9EA5-9B9A-A2C3-3797-681436785076}"/>
              </a:ext>
            </a:extLst>
          </p:cNvPr>
          <p:cNvCxnSpPr>
            <a:stCxn id="67" idx="0"/>
            <a:endCxn id="77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A9FD359-B993-9534-6225-F0DA7C6F2F28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99" name="Freeform 38">
            <a:extLst>
              <a:ext uri="{FF2B5EF4-FFF2-40B4-BE49-F238E27FC236}">
                <a16:creationId xmlns:a16="http://schemas.microsoft.com/office/drawing/2014/main" id="{94C3736D-4AEA-0434-CBCE-FF296706E9FF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2689A9-D603-27B2-3011-B09020008538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FBA7FB-065F-6416-E192-8206F8E46250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4BE8BA2-981A-75D6-C7DB-26903551826B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3D1F71A-CBB2-CF80-B828-3F394A7523B9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9DF2566-8DF9-E281-BE97-CF94DE357A3B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86CB33-80D7-5226-0F6C-B5D79620C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29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7" name="Curved Connector 96"/>
          <p:cNvCxnSpPr>
            <a:cxnSpLocks/>
          </p:cNvCxnSpPr>
          <p:nvPr/>
        </p:nvCxnSpPr>
        <p:spPr>
          <a:xfrm rot="16200000" flipH="1">
            <a:off x="4988637" y="678532"/>
            <a:ext cx="1396" cy="6122335"/>
          </a:xfrm>
          <a:prstGeom prst="curvedConnector3">
            <a:avLst>
              <a:gd name="adj1" fmla="val -131456447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urved Connector 102"/>
          <p:cNvCxnSpPr>
            <a:cxnSpLocks/>
          </p:cNvCxnSpPr>
          <p:nvPr/>
        </p:nvCxnSpPr>
        <p:spPr>
          <a:xfrm rot="5400000">
            <a:off x="7582854" y="3481880"/>
            <a:ext cx="12700" cy="805983"/>
          </a:xfrm>
          <a:prstGeom prst="curvedConnector3">
            <a:avLst>
              <a:gd name="adj1" fmla="val 351940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/>
          <p:cNvCxnSpPr>
            <a:cxnSpLocks/>
          </p:cNvCxnSpPr>
          <p:nvPr/>
        </p:nvCxnSpPr>
        <p:spPr>
          <a:xfrm rot="16200000" flipH="1" flipV="1">
            <a:off x="6435312" y="2974042"/>
            <a:ext cx="2983" cy="1486116"/>
          </a:xfrm>
          <a:prstGeom prst="curvedConnector3">
            <a:avLst>
              <a:gd name="adj1" fmla="val -26879249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cxnSpLocks/>
          </p:cNvCxnSpPr>
          <p:nvPr/>
        </p:nvCxnSpPr>
        <p:spPr>
          <a:xfrm rot="16200000" flipH="1">
            <a:off x="6094442" y="3487158"/>
            <a:ext cx="12700" cy="801392"/>
          </a:xfrm>
          <a:prstGeom prst="curvedConnector3">
            <a:avLst>
              <a:gd name="adj1" fmla="val 5776126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21464A-4953-48ED-88A7-AC0A3CC5BCA4}"/>
              </a:ext>
            </a:extLst>
          </p:cNvPr>
          <p:cNvSpPr txBox="1"/>
          <p:nvPr/>
        </p:nvSpPr>
        <p:spPr>
          <a:xfrm>
            <a:off x="7432751" y="43589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6A840C7-1572-4782-8B6C-EB3C46164F63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chemeClr val="accent5"/>
                </a:solidFill>
              </a:rPr>
              <a:t>a</a:t>
            </a:r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B75FD616-7DD4-EE02-3324-513B1A27E503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65B086-035D-1105-0F84-C80B287C4996}"/>
              </a:ext>
            </a:extLst>
          </p:cNvPr>
          <p:cNvCxnSpPr>
            <a:cxnSpLocks/>
            <a:stCxn id="4" idx="2"/>
            <a:endCxn id="2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C40B241C-A003-54A8-ECA7-0CDC6DED4C57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CA1DB5E-7161-BDAD-5EEA-FAE49B82635E}"/>
              </a:ext>
            </a:extLst>
          </p:cNvPr>
          <p:cNvCxnSpPr>
            <a:cxnSpLocks/>
            <a:stCxn id="25" idx="2"/>
            <a:endCxn id="4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5FB7959E-4445-8344-3489-A82D226842A7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67675B8-0A37-4E4A-8B4C-54493EFB8676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6BE10A7-0D0A-7AA9-A059-5D55B068C857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0D4B1CA-873F-8E75-924F-80188C037FCA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630F7D7-7333-CF25-B088-385CF07D9D2E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953468-9266-D98D-DA7B-D3ACCFD06651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A8DE3E1-BE45-AAAF-42E9-B62EC60795B2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4FB5F8C-88B2-F99E-E82F-865FB012B8BE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4AA679B-F6C7-DC51-9C4A-1841CAF7A656}"/>
              </a:ext>
            </a:extLst>
          </p:cNvPr>
          <p:cNvCxnSpPr>
            <a:cxnSpLocks/>
            <a:stCxn id="29" idx="2"/>
            <a:endCxn id="28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7AB89C18-F0C5-B4BD-049C-BA2DB2F52F27}"/>
              </a:ext>
            </a:extLst>
          </p:cNvPr>
          <p:cNvCxnSpPr>
            <a:cxnSpLocks/>
            <a:stCxn id="31" idx="2"/>
            <a:endCxn id="30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59B3F87-0725-00B0-7417-A3B20D27EBEC}"/>
              </a:ext>
            </a:extLst>
          </p:cNvPr>
          <p:cNvCxnSpPr>
            <a:cxnSpLocks/>
            <a:stCxn id="26" idx="2"/>
            <a:endCxn id="25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4F4A83D-7A9B-9C52-1DAA-746CA199FFBA}"/>
              </a:ext>
            </a:extLst>
          </p:cNvPr>
          <p:cNvCxnSpPr>
            <a:cxnSpLocks/>
            <a:stCxn id="28" idx="2"/>
            <a:endCxn id="27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DA07794-1E59-9554-CEF0-4D185D7F026F}"/>
              </a:ext>
            </a:extLst>
          </p:cNvPr>
          <p:cNvCxnSpPr>
            <a:cxnSpLocks/>
            <a:stCxn id="30" idx="2"/>
            <a:endCxn id="29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32">
            <a:extLst>
              <a:ext uri="{FF2B5EF4-FFF2-40B4-BE49-F238E27FC236}">
                <a16:creationId xmlns:a16="http://schemas.microsoft.com/office/drawing/2014/main" id="{E5063F4D-450B-31A2-113B-E13D4CEAAEDF}"/>
              </a:ext>
            </a:extLst>
          </p:cNvPr>
          <p:cNvCxnSpPr>
            <a:stCxn id="28" idx="0"/>
            <a:endCxn id="30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C8C725E3-32A9-2AEF-DFFA-BBEE79F17444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Curved Connector 36">
            <a:extLst>
              <a:ext uri="{FF2B5EF4-FFF2-40B4-BE49-F238E27FC236}">
                <a16:creationId xmlns:a16="http://schemas.microsoft.com/office/drawing/2014/main" id="{6C52AC7E-B809-F118-9183-95C8A446B180}"/>
              </a:ext>
            </a:extLst>
          </p:cNvPr>
          <p:cNvCxnSpPr>
            <a:stCxn id="2" idx="0"/>
            <a:endCxn id="31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244F9700-7307-AA97-0E83-55650BFA9EA3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57" name="Freeform 38">
            <a:extLst>
              <a:ext uri="{FF2B5EF4-FFF2-40B4-BE49-F238E27FC236}">
                <a16:creationId xmlns:a16="http://schemas.microsoft.com/office/drawing/2014/main" id="{46AA1570-F6A8-7AD4-D26C-0A20906137C4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67DEFA-DE71-0DB8-6938-8BA42766EE01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844D11-783F-3EE9-6B3C-1C86A043D12C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30A89F2-FE61-2E87-88B4-089384FF29F8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B5FBBC0-6C72-CEDF-DFF7-BF68B5F34F4A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4282A19-1459-2861-0EDC-8D14FCAF319B}"/>
              </a:ext>
            </a:extLst>
          </p:cNvPr>
          <p:cNvCxnSpPr>
            <a:cxnSpLocks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400561A-D09D-E602-FB2E-FA630B5CEF7C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778D316-373D-1B99-52E2-95175B2F8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674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7" name="Curved Connector 96"/>
          <p:cNvCxnSpPr>
            <a:cxnSpLocks/>
          </p:cNvCxnSpPr>
          <p:nvPr/>
        </p:nvCxnSpPr>
        <p:spPr>
          <a:xfrm rot="16200000" flipH="1">
            <a:off x="4988637" y="678532"/>
            <a:ext cx="1396" cy="6122335"/>
          </a:xfrm>
          <a:prstGeom prst="curvedConnector3">
            <a:avLst>
              <a:gd name="adj1" fmla="val -131456447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/>
          <p:cNvCxnSpPr>
            <a:cxnSpLocks/>
          </p:cNvCxnSpPr>
          <p:nvPr/>
        </p:nvCxnSpPr>
        <p:spPr>
          <a:xfrm rot="16200000" flipH="1" flipV="1">
            <a:off x="6435312" y="2974042"/>
            <a:ext cx="2983" cy="1486116"/>
          </a:xfrm>
          <a:prstGeom prst="curvedConnector3">
            <a:avLst>
              <a:gd name="adj1" fmla="val -26879249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cxnSpLocks/>
          </p:cNvCxnSpPr>
          <p:nvPr/>
        </p:nvCxnSpPr>
        <p:spPr>
          <a:xfrm rot="16200000" flipH="1">
            <a:off x="6094442" y="3487158"/>
            <a:ext cx="12700" cy="801392"/>
          </a:xfrm>
          <a:prstGeom prst="curvedConnector3">
            <a:avLst>
              <a:gd name="adj1" fmla="val 5776126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21464A-4953-48ED-88A7-AC0A3CC5BCA4}"/>
              </a:ext>
            </a:extLst>
          </p:cNvPr>
          <p:cNvSpPr txBox="1"/>
          <p:nvPr/>
        </p:nvSpPr>
        <p:spPr>
          <a:xfrm>
            <a:off x="7432751" y="43589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6A840C7-1572-4782-8B6C-EB3C46164F63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D927A4-4C3A-7CE8-3271-A5A15531C2A5}"/>
              </a:ext>
            </a:extLst>
          </p:cNvPr>
          <p:cNvSpPr txBox="1"/>
          <p:nvPr/>
        </p:nvSpPr>
        <p:spPr>
          <a:xfrm>
            <a:off x="6489455" y="5447014"/>
            <a:ext cx="2607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libri (Body)"/>
              </a:rPr>
              <a:t>blocked by itself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FB794D9-66F2-B0C0-FF56-4D40391A6D87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8BCC44-9A6E-0A6B-DD1A-1BE81A589168}"/>
              </a:ext>
            </a:extLst>
          </p:cNvPr>
          <p:cNvCxnSpPr>
            <a:cxnSpLocks/>
            <a:stCxn id="4" idx="2"/>
            <a:endCxn id="2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677199-5EC1-3EB7-C085-130C65484815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BF6949-8456-9F8D-1539-A393E2F4FCD0}"/>
              </a:ext>
            </a:extLst>
          </p:cNvPr>
          <p:cNvCxnSpPr>
            <a:cxnSpLocks/>
            <a:stCxn id="27" idx="2"/>
            <a:endCxn id="4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CD160787-5E58-B4F5-550A-F95C31C45542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D898403-43C7-9829-91B4-57366DE54900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8F9A4F-5761-9783-0553-848268D7FC0E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4623F35-00DA-090B-8B1D-9A57B2425028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D476D27-6B62-AA72-0E13-076FABB0F6DC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E76F2B2-92F6-4D6A-EF66-2A7496D72279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059A1AF-5085-F399-0D0C-161B43DA2047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776FFDC-FE0D-4A6F-5164-EDD15A82F4DB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5694ADE-927E-AEE3-BFF6-3351B240388D}"/>
              </a:ext>
            </a:extLst>
          </p:cNvPr>
          <p:cNvCxnSpPr>
            <a:cxnSpLocks/>
            <a:stCxn id="32" idx="2"/>
            <a:endCxn id="31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F81AFB-BC4B-4FF0-BE7C-81CB627F1BB2}"/>
              </a:ext>
            </a:extLst>
          </p:cNvPr>
          <p:cNvCxnSpPr>
            <a:cxnSpLocks/>
            <a:stCxn id="40" idx="2"/>
            <a:endCxn id="36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0DCD114-4972-90C4-EDA9-39FA2C9191E4}"/>
              </a:ext>
            </a:extLst>
          </p:cNvPr>
          <p:cNvCxnSpPr>
            <a:cxnSpLocks/>
            <a:stCxn id="28" idx="2"/>
            <a:endCxn id="27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C344A5A-D145-56F8-3AA2-526DF90F65CA}"/>
              </a:ext>
            </a:extLst>
          </p:cNvPr>
          <p:cNvCxnSpPr>
            <a:cxnSpLocks/>
            <a:stCxn id="31" idx="2"/>
            <a:endCxn id="30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C63FE0B-B218-BA09-00E5-D0658ED5D618}"/>
              </a:ext>
            </a:extLst>
          </p:cNvPr>
          <p:cNvCxnSpPr>
            <a:cxnSpLocks/>
            <a:stCxn id="36" idx="2"/>
            <a:endCxn id="32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32">
            <a:extLst>
              <a:ext uri="{FF2B5EF4-FFF2-40B4-BE49-F238E27FC236}">
                <a16:creationId xmlns:a16="http://schemas.microsoft.com/office/drawing/2014/main" id="{027DE971-C591-4D8B-5EEB-F835CC4B4CAD}"/>
              </a:ext>
            </a:extLst>
          </p:cNvPr>
          <p:cNvCxnSpPr>
            <a:stCxn id="31" idx="0"/>
            <a:endCxn id="36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7ABFF6C2-33C9-309D-9906-B92B868CA3E7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Curved Connector 36">
            <a:extLst>
              <a:ext uri="{FF2B5EF4-FFF2-40B4-BE49-F238E27FC236}">
                <a16:creationId xmlns:a16="http://schemas.microsoft.com/office/drawing/2014/main" id="{E2847593-053F-8916-8BD0-FF8032690AFC}"/>
              </a:ext>
            </a:extLst>
          </p:cNvPr>
          <p:cNvCxnSpPr>
            <a:stCxn id="2" idx="0"/>
            <a:endCxn id="40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F4BF7AE-D904-A87B-7729-B2901D929654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60" name="Freeform 38">
            <a:extLst>
              <a:ext uri="{FF2B5EF4-FFF2-40B4-BE49-F238E27FC236}">
                <a16:creationId xmlns:a16="http://schemas.microsoft.com/office/drawing/2014/main" id="{A24AC22A-689E-54A2-C620-09230B97192D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B304D-44B0-2908-D946-17342CA4412A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A71A56-40D6-1AD1-3961-8469AC9CC8A5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A764E8-EF5E-556B-1E70-64A048A924B7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9386AD-BC2D-5E56-1DA6-599BB70F6136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02">
            <a:extLst>
              <a:ext uri="{FF2B5EF4-FFF2-40B4-BE49-F238E27FC236}">
                <a16:creationId xmlns:a16="http://schemas.microsoft.com/office/drawing/2014/main" id="{18A73FAD-DBBD-1DBF-FF4C-B8E08A3AEC78}"/>
              </a:ext>
            </a:extLst>
          </p:cNvPr>
          <p:cNvCxnSpPr>
            <a:cxnSpLocks/>
          </p:cNvCxnSpPr>
          <p:nvPr/>
        </p:nvCxnSpPr>
        <p:spPr>
          <a:xfrm rot="5400000">
            <a:off x="7582854" y="3481880"/>
            <a:ext cx="12700" cy="805983"/>
          </a:xfrm>
          <a:prstGeom prst="curvedConnector3">
            <a:avLst>
              <a:gd name="adj1" fmla="val 351940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29EB21-7C40-6C5A-704E-C739CF805F6C}"/>
              </a:ext>
            </a:extLst>
          </p:cNvPr>
          <p:cNvCxnSpPr>
            <a:cxnSpLocks/>
          </p:cNvCxnSpPr>
          <p:nvPr/>
        </p:nvCxnSpPr>
        <p:spPr>
          <a:xfrm>
            <a:off x="6452003" y="4975065"/>
            <a:ext cx="1650660" cy="0"/>
          </a:xfrm>
          <a:prstGeom prst="straightConnector1">
            <a:avLst/>
          </a:prstGeom>
          <a:ln w="5715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ication Sign 4">
            <a:extLst>
              <a:ext uri="{FF2B5EF4-FFF2-40B4-BE49-F238E27FC236}">
                <a16:creationId xmlns:a16="http://schemas.microsoft.com/office/drawing/2014/main" id="{55A0542B-F36E-D2C4-75FC-548015AE8295}"/>
              </a:ext>
            </a:extLst>
          </p:cNvPr>
          <p:cNvSpPr/>
          <p:nvPr/>
        </p:nvSpPr>
        <p:spPr>
          <a:xfrm>
            <a:off x="6857575" y="4618743"/>
            <a:ext cx="706486" cy="67709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CEEA3E2-B5BA-B8FA-2345-03D1EA11F1D7}"/>
              </a:ext>
            </a:extLst>
          </p:cNvPr>
          <p:cNvCxnSpPr>
            <a:cxnSpLocks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C2F7BD2-8B6D-A9CC-0EBA-C1C6046F5634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395E65F0-4C36-FDF7-DA95-FBC63F57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01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1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7" name="Curved Connector 96"/>
          <p:cNvCxnSpPr>
            <a:cxnSpLocks/>
          </p:cNvCxnSpPr>
          <p:nvPr/>
        </p:nvCxnSpPr>
        <p:spPr>
          <a:xfrm rot="16200000" flipH="1">
            <a:off x="4988637" y="678532"/>
            <a:ext cx="1396" cy="6122335"/>
          </a:xfrm>
          <a:prstGeom prst="curvedConnector3">
            <a:avLst>
              <a:gd name="adj1" fmla="val -131456447"/>
            </a:avLst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/>
          <p:cNvCxnSpPr>
            <a:cxnSpLocks/>
          </p:cNvCxnSpPr>
          <p:nvPr/>
        </p:nvCxnSpPr>
        <p:spPr>
          <a:xfrm rot="16200000" flipH="1" flipV="1">
            <a:off x="6435312" y="2974042"/>
            <a:ext cx="2983" cy="1486116"/>
          </a:xfrm>
          <a:prstGeom prst="curvedConnector3">
            <a:avLst>
              <a:gd name="adj1" fmla="val -26879249"/>
            </a:avLst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urved Connector 110"/>
          <p:cNvCxnSpPr>
            <a:cxnSpLocks/>
          </p:cNvCxnSpPr>
          <p:nvPr/>
        </p:nvCxnSpPr>
        <p:spPr>
          <a:xfrm rot="16200000" flipH="1">
            <a:off x="6094442" y="3487158"/>
            <a:ext cx="12700" cy="801392"/>
          </a:xfrm>
          <a:prstGeom prst="curvedConnector3">
            <a:avLst>
              <a:gd name="adj1" fmla="val 5776126"/>
            </a:avLst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4A21464A-4953-48ED-88A7-AC0A3CC5BCA4}"/>
              </a:ext>
            </a:extLst>
          </p:cNvPr>
          <p:cNvSpPr txBox="1"/>
          <p:nvPr/>
        </p:nvSpPr>
        <p:spPr>
          <a:xfrm>
            <a:off x="7432751" y="43589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6A840C7-1572-4782-8B6C-EB3C46164F63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D927A4-4C3A-7CE8-3271-A5A15531C2A5}"/>
              </a:ext>
            </a:extLst>
          </p:cNvPr>
          <p:cNvSpPr txBox="1"/>
          <p:nvPr/>
        </p:nvSpPr>
        <p:spPr>
          <a:xfrm>
            <a:off x="6436803" y="1451935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Calibri (Body)"/>
              </a:rPr>
              <a:t>backtrack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FB794D9-66F2-B0C0-FF56-4D40391A6D87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8BCC44-9A6E-0A6B-DD1A-1BE81A589168}"/>
              </a:ext>
            </a:extLst>
          </p:cNvPr>
          <p:cNvCxnSpPr>
            <a:cxnSpLocks/>
            <a:stCxn id="4" idx="2"/>
            <a:endCxn id="2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FB677199-5EC1-3EB7-C085-130C65484815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BF6949-8456-9F8D-1539-A393E2F4FCD0}"/>
              </a:ext>
            </a:extLst>
          </p:cNvPr>
          <p:cNvCxnSpPr>
            <a:cxnSpLocks/>
            <a:stCxn id="27" idx="2"/>
            <a:endCxn id="4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CD160787-5E58-B4F5-550A-F95C31C45542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D898403-43C7-9829-91B4-57366DE54900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F8F9A4F-5761-9783-0553-848268D7FC0E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4623F35-00DA-090B-8B1D-9A57B2425028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D476D27-6B62-AA72-0E13-076FABB0F6DC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E76F2B2-92F6-4D6A-EF66-2A7496D72279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059A1AF-5085-F399-0D0C-161B43DA2047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776FFDC-FE0D-4A6F-5164-EDD15A82F4DB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5694ADE-927E-AEE3-BFF6-3351B240388D}"/>
              </a:ext>
            </a:extLst>
          </p:cNvPr>
          <p:cNvCxnSpPr>
            <a:cxnSpLocks/>
            <a:stCxn id="32" idx="2"/>
            <a:endCxn id="31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56F81AFB-BC4B-4FF0-BE7C-81CB627F1BB2}"/>
              </a:ext>
            </a:extLst>
          </p:cNvPr>
          <p:cNvCxnSpPr>
            <a:cxnSpLocks/>
            <a:stCxn id="40" idx="2"/>
            <a:endCxn id="36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0DCD114-4972-90C4-EDA9-39FA2C9191E4}"/>
              </a:ext>
            </a:extLst>
          </p:cNvPr>
          <p:cNvCxnSpPr>
            <a:cxnSpLocks/>
            <a:stCxn id="28" idx="2"/>
            <a:endCxn id="27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C344A5A-D145-56F8-3AA2-526DF90F65CA}"/>
              </a:ext>
            </a:extLst>
          </p:cNvPr>
          <p:cNvCxnSpPr>
            <a:cxnSpLocks/>
            <a:stCxn id="31" idx="2"/>
            <a:endCxn id="30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DC63FE0B-B218-BA09-00E5-D0658ED5D618}"/>
              </a:ext>
            </a:extLst>
          </p:cNvPr>
          <p:cNvCxnSpPr>
            <a:cxnSpLocks/>
            <a:stCxn id="36" idx="2"/>
            <a:endCxn id="32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urved Connector 32">
            <a:extLst>
              <a:ext uri="{FF2B5EF4-FFF2-40B4-BE49-F238E27FC236}">
                <a16:creationId xmlns:a16="http://schemas.microsoft.com/office/drawing/2014/main" id="{027DE971-C591-4D8B-5EEB-F835CC4B4CAD}"/>
              </a:ext>
            </a:extLst>
          </p:cNvPr>
          <p:cNvCxnSpPr>
            <a:stCxn id="31" idx="0"/>
            <a:endCxn id="36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>
            <a:extLst>
              <a:ext uri="{FF2B5EF4-FFF2-40B4-BE49-F238E27FC236}">
                <a16:creationId xmlns:a16="http://schemas.microsoft.com/office/drawing/2014/main" id="{7ABFF6C2-33C9-309D-9906-B92B868CA3E7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Curved Connector 36">
            <a:extLst>
              <a:ext uri="{FF2B5EF4-FFF2-40B4-BE49-F238E27FC236}">
                <a16:creationId xmlns:a16="http://schemas.microsoft.com/office/drawing/2014/main" id="{E2847593-053F-8916-8BD0-FF8032690AFC}"/>
              </a:ext>
            </a:extLst>
          </p:cNvPr>
          <p:cNvCxnSpPr>
            <a:cxnSpLocks/>
            <a:stCxn id="2" idx="0"/>
            <a:endCxn id="40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F4BF7AE-D904-A87B-7729-B2901D929654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60" name="Freeform 38">
            <a:extLst>
              <a:ext uri="{FF2B5EF4-FFF2-40B4-BE49-F238E27FC236}">
                <a16:creationId xmlns:a16="http://schemas.microsoft.com/office/drawing/2014/main" id="{A24AC22A-689E-54A2-C620-09230B97192D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B304D-44B0-2908-D946-17342CA4412A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A71A56-40D6-1AD1-3961-8469AC9CC8A5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A764E8-EF5E-556B-1E70-64A048A924B7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9386AD-BC2D-5E56-1DA6-599BB70F6136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02">
            <a:extLst>
              <a:ext uri="{FF2B5EF4-FFF2-40B4-BE49-F238E27FC236}">
                <a16:creationId xmlns:a16="http://schemas.microsoft.com/office/drawing/2014/main" id="{18A73FAD-DBBD-1DBF-FF4C-B8E08A3AEC78}"/>
              </a:ext>
            </a:extLst>
          </p:cNvPr>
          <p:cNvCxnSpPr>
            <a:cxnSpLocks/>
          </p:cNvCxnSpPr>
          <p:nvPr/>
        </p:nvCxnSpPr>
        <p:spPr>
          <a:xfrm rot="5400000">
            <a:off x="7582854" y="3481880"/>
            <a:ext cx="12700" cy="805983"/>
          </a:xfrm>
          <a:prstGeom prst="curvedConnector3">
            <a:avLst>
              <a:gd name="adj1" fmla="val 3519402"/>
            </a:avLst>
          </a:prstGeom>
          <a:ln w="3810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9E7DB7-7880-1ABF-D2CA-D74787F85623}"/>
              </a:ext>
            </a:extLst>
          </p:cNvPr>
          <p:cNvCxnSpPr>
            <a:cxnSpLocks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A6DDB7D-499B-C302-BE6A-2AF69FF9182F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608C7C-6032-260C-2867-DFF69E4CB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379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5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2957904" y="388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26" name="Curved Connector 25"/>
          <p:cNvCxnSpPr>
            <a:cxnSpLocks/>
          </p:cNvCxnSpPr>
          <p:nvPr/>
        </p:nvCxnSpPr>
        <p:spPr>
          <a:xfrm rot="5400000" flipH="1" flipV="1">
            <a:off x="2278908" y="3522269"/>
            <a:ext cx="35254" cy="736734"/>
          </a:xfrm>
          <a:prstGeom prst="curvedConnector3">
            <a:avLst>
              <a:gd name="adj1" fmla="val -102987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cxnSpLocks/>
          </p:cNvCxnSpPr>
          <p:nvPr/>
        </p:nvCxnSpPr>
        <p:spPr>
          <a:xfrm rot="5400000" flipH="1" flipV="1">
            <a:off x="3086615" y="3517969"/>
            <a:ext cx="22773" cy="736884"/>
          </a:xfrm>
          <a:prstGeom prst="curvedConnector3">
            <a:avLst>
              <a:gd name="adj1" fmla="val -1738014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cxnSpLocks/>
          </p:cNvCxnSpPr>
          <p:nvPr/>
        </p:nvCxnSpPr>
        <p:spPr>
          <a:xfrm rot="5400000" flipH="1" flipV="1">
            <a:off x="3820675" y="3573492"/>
            <a:ext cx="36746" cy="615893"/>
          </a:xfrm>
          <a:prstGeom prst="curvedConnector3">
            <a:avLst>
              <a:gd name="adj1" fmla="val -1032311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cxnSpLocks/>
          </p:cNvCxnSpPr>
          <p:nvPr/>
        </p:nvCxnSpPr>
        <p:spPr>
          <a:xfrm rot="5400000" flipH="1" flipV="1">
            <a:off x="4569112" y="3508430"/>
            <a:ext cx="21965" cy="736884"/>
          </a:xfrm>
          <a:prstGeom prst="curvedConnector3">
            <a:avLst>
              <a:gd name="adj1" fmla="val -180654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cxnSpLocks/>
          </p:cNvCxnSpPr>
          <p:nvPr/>
        </p:nvCxnSpPr>
        <p:spPr>
          <a:xfrm rot="5400000" flipH="1" flipV="1">
            <a:off x="5307335" y="3568925"/>
            <a:ext cx="27611" cy="615893"/>
          </a:xfrm>
          <a:prstGeom prst="curvedConnector3">
            <a:avLst>
              <a:gd name="adj1" fmla="val -1363652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cxnSpLocks/>
          </p:cNvCxnSpPr>
          <p:nvPr/>
        </p:nvCxnSpPr>
        <p:spPr>
          <a:xfrm rot="5400000" flipH="1" flipV="1">
            <a:off x="6049719" y="3507093"/>
            <a:ext cx="24788" cy="736734"/>
          </a:xfrm>
          <a:prstGeom prst="curvedConnector3">
            <a:avLst>
              <a:gd name="adj1" fmla="val -1643646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4453751" y="3824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B7FC2DF-E07D-4F88-9972-8D2102BF63BB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1ABB8F-2FFD-420D-9B44-45C957AD5A84}"/>
              </a:ext>
            </a:extLst>
          </p:cNvPr>
          <p:cNvSpPr txBox="1"/>
          <p:nvPr/>
        </p:nvSpPr>
        <p:spPr>
          <a:xfrm>
            <a:off x="7416440" y="3727305"/>
            <a:ext cx="48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b="1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600D7E-B2F4-47CC-910D-9CFD59F6C671}"/>
              </a:ext>
            </a:extLst>
          </p:cNvPr>
          <p:cNvSpPr txBox="1"/>
          <p:nvPr/>
        </p:nvSpPr>
        <p:spPr>
          <a:xfrm>
            <a:off x="5198134" y="3401781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9275EF35-FD92-7EB4-5C3E-E9CC35F4859A}"/>
              </a:ext>
            </a:extLst>
          </p:cNvPr>
          <p:cNvSpPr/>
          <p:nvPr/>
        </p:nvSpPr>
        <p:spPr>
          <a:xfrm>
            <a:off x="5560173" y="4288315"/>
            <a:ext cx="706486" cy="67709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6973C-D8EE-0597-88D3-24C0CCA56896}"/>
              </a:ext>
            </a:extLst>
          </p:cNvPr>
          <p:cNvSpPr txBox="1"/>
          <p:nvPr/>
        </p:nvSpPr>
        <p:spPr>
          <a:xfrm>
            <a:off x="3785019" y="4928288"/>
            <a:ext cx="5087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libri (Body)"/>
              </a:rPr>
              <a:t>Cannot extend due to small label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9278CA-E8AB-2A94-4D6B-FA5B312FED24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B729EC-DA2A-FE1C-BED7-D13BCEDBEB0F}"/>
              </a:ext>
            </a:extLst>
          </p:cNvPr>
          <p:cNvCxnSpPr>
            <a:cxnSpLocks/>
            <a:stCxn id="25" idx="2"/>
            <a:endCxn id="4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BE40569B-EA84-B5C5-137A-0D36EFA4D98F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785D4F-A2F9-B57A-5A7E-26886DD683B2}"/>
              </a:ext>
            </a:extLst>
          </p:cNvPr>
          <p:cNvCxnSpPr>
            <a:cxnSpLocks/>
            <a:stCxn id="28" idx="2"/>
            <a:endCxn id="25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2985B7E-5824-2AB2-2846-DD90CD3C6382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73D7E91-D47C-EE97-966A-E2EC2DBF822C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E7195E4-3719-C083-A04A-1C9F92C31035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3E958E1-0774-AB5E-2A50-F07E3D21EF8A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4F83CFA-79AA-80B0-BD36-27A415CAB645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5A2DA38-CE31-0DDF-3567-C38C53D89033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DC9BACF-156A-2565-D3B9-F7FE9823B52A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1837A08-33CB-80CE-CC94-183DD8F0771E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B4FC564-81FF-BAAD-94B2-C31BE1F736BF}"/>
              </a:ext>
            </a:extLst>
          </p:cNvPr>
          <p:cNvCxnSpPr>
            <a:cxnSpLocks/>
            <a:stCxn id="40" idx="2"/>
            <a:endCxn id="36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8EC4C18-F79A-6605-F17C-6FD5A5197D58}"/>
              </a:ext>
            </a:extLst>
          </p:cNvPr>
          <p:cNvCxnSpPr>
            <a:cxnSpLocks/>
            <a:stCxn id="43" idx="2"/>
            <a:endCxn id="42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9136BEE-59DE-E04F-8E82-E06273D7426D}"/>
              </a:ext>
            </a:extLst>
          </p:cNvPr>
          <p:cNvCxnSpPr>
            <a:cxnSpLocks/>
            <a:stCxn id="30" idx="2"/>
            <a:endCxn id="28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167D488-7FF9-CFAD-786C-16B0877B4E02}"/>
              </a:ext>
            </a:extLst>
          </p:cNvPr>
          <p:cNvCxnSpPr>
            <a:cxnSpLocks/>
            <a:stCxn id="36" idx="2"/>
            <a:endCxn id="31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AFBEC42-3779-00D8-3BC3-70B7EF4166F7}"/>
              </a:ext>
            </a:extLst>
          </p:cNvPr>
          <p:cNvCxnSpPr>
            <a:cxnSpLocks/>
            <a:stCxn id="42" idx="2"/>
            <a:endCxn id="40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32">
            <a:extLst>
              <a:ext uri="{FF2B5EF4-FFF2-40B4-BE49-F238E27FC236}">
                <a16:creationId xmlns:a16="http://schemas.microsoft.com/office/drawing/2014/main" id="{4D2CA739-44B8-880D-316C-DE2FAA9F1B44}"/>
              </a:ext>
            </a:extLst>
          </p:cNvPr>
          <p:cNvCxnSpPr>
            <a:stCxn id="36" idx="0"/>
            <a:endCxn id="42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D8CBCCF6-D8B6-5C1F-7442-D053CD2721D0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Curved Connector 36">
            <a:extLst>
              <a:ext uri="{FF2B5EF4-FFF2-40B4-BE49-F238E27FC236}">
                <a16:creationId xmlns:a16="http://schemas.microsoft.com/office/drawing/2014/main" id="{5A5AC9B0-F91F-A7B5-E7FC-F702D6932124}"/>
              </a:ext>
            </a:extLst>
          </p:cNvPr>
          <p:cNvCxnSpPr>
            <a:stCxn id="4" idx="0"/>
            <a:endCxn id="43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BAA27820-4CD2-C609-C307-8A734DF9673E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65" name="Freeform 38">
            <a:extLst>
              <a:ext uri="{FF2B5EF4-FFF2-40B4-BE49-F238E27FC236}">
                <a16:creationId xmlns:a16="http://schemas.microsoft.com/office/drawing/2014/main" id="{2E99211F-A4BC-E19B-BF1B-2215AD9359A4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EBBF2-F500-286A-6AE9-C9797C6BDC13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015448-E3F9-56D9-E4D1-691332582C34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D4996F-A42F-278A-F0D1-7CF31BD83F00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157BEA-152C-6845-63E6-341FD0F84F8E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BA9545-2C8F-2B7C-4269-D2229D27C298}"/>
              </a:ext>
            </a:extLst>
          </p:cNvPr>
          <p:cNvCxnSpPr>
            <a:cxnSpLocks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6681102-8D65-B852-F474-3214D7B4DE17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5B23C57-6811-C49B-59BA-9232E8DF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7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2334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sz="3200" spc="300" dirty="0">
                <a:latin typeface="Calibri (Body)"/>
                <a:cs typeface="Times New Roman" panose="02020603050405020304" pitchFamily="18" charset="0"/>
              </a:rPr>
              <a:t>Prior work</a:t>
            </a:r>
            <a:endParaRPr lang="en-US" sz="3200" spc="3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365BBB-F02F-4B1D-AE5E-3F3E7861E832}"/>
              </a:ext>
            </a:extLst>
          </p:cNvPr>
          <p:cNvSpPr txBox="1"/>
          <p:nvPr/>
        </p:nvSpPr>
        <p:spPr>
          <a:xfrm>
            <a:off x="540407" y="1440873"/>
            <a:ext cx="111181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Calibri (Body)"/>
                <a:cs typeface="Times New Roman" panose="02020603050405020304" pitchFamily="18" charset="0"/>
              </a:rPr>
              <a:t>The problem is extensively studied in different settings: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TW" sz="2400" b="1" dirty="0">
                <a:latin typeface="Calibri (Body)"/>
                <a:cs typeface="Times New Roman" panose="02020603050405020304" pitchFamily="18" charset="0"/>
              </a:rPr>
              <a:t>Polynomial time: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[Berge ‘57] [Edmonds ‘65] [Hopcroft, Karp ‘73] [</a:t>
            </a:r>
            <a:r>
              <a:rPr lang="it-IT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Micali, Vazirani ‘80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Gabow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‘90] [Kalantari,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Shokoufandeh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‘95] 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TW" sz="2400" b="1" dirty="0">
                <a:latin typeface="Calibri (Body)"/>
                <a:cs typeface="Times New Roman" panose="02020603050405020304" pitchFamily="18" charset="0"/>
              </a:rPr>
              <a:t>Estimating size in streaming:</a:t>
            </a:r>
            <a:r>
              <a:rPr lang="en-US" altLang="zh-TW" sz="2400" dirty="0"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Kapralov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Khanna, Sudan ‘14] [</a:t>
            </a:r>
            <a:r>
              <a:rPr lang="it-IT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Assadi, Khanna, Li ‘17]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Kapralov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Mitrovi</a:t>
            </a:r>
            <a:r>
              <a:rPr lang="sr-Latn-R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ć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Norouzi-Fard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Tardos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‘20] 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TW" sz="2400" b="1" dirty="0">
                <a:latin typeface="Calibri (Body)"/>
                <a:cs typeface="Times New Roman" panose="02020603050405020304" pitchFamily="18" charset="0"/>
              </a:rPr>
              <a:t>Dynamic:</a:t>
            </a:r>
            <a:r>
              <a:rPr lang="en-US" altLang="zh-TW" sz="2400" dirty="0"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[Bernstein, Stein ‘16] [Solomon ‘16] [Bhattacharya, Kulkarni ‘19]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Behnezhad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Łącki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Mirrokni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 ‘19]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Behnezhad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Khanna ‘22] …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TW" sz="2400" b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Semi-streaming:</a:t>
            </a:r>
            <a:r>
              <a:rPr lang="en-US" altLang="zh-TW" sz="24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[McGregor ‘05] [Ahn, Guha, '11] [Eggert,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Kliemann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Munstermann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Srivastav, '12] [Ahn, Guha, '13]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Kapralov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'13] [Ahn, Guha, '18]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Tirodkar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'18] [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Gamlath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Kale,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Mitrović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Svensson, '19] [Assadi, Liu,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Tarjan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'21] [Assadi,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Jambulapati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Jin,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Sidford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Tian, '22] [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</a:rPr>
              <a:t>Fischer,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Mitrović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4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Uitto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'22] [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</a:rPr>
              <a:t>Huang, Su, '23</a:t>
            </a:r>
            <a:r>
              <a:rPr lang="en-US" altLang="zh-TW" sz="24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] [Assadi, '24]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chemeClr val="bg1">
                  <a:lumMod val="50000"/>
                </a:schemeClr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5E96FF-5B0B-3392-C45A-8E4948D4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10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4660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altLang="zh-TW" sz="2800" i="1" dirty="0">
                <a:solidFill>
                  <a:schemeClr val="accent1"/>
                </a:solidFill>
              </a:rPr>
              <a:t>tricky</a:t>
            </a:r>
            <a:r>
              <a:rPr lang="en-US" sz="2800" i="1" dirty="0">
                <a:solidFill>
                  <a:schemeClr val="accent5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2957904" y="388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26" name="Curved Connector 25"/>
          <p:cNvCxnSpPr>
            <a:cxnSpLocks/>
          </p:cNvCxnSpPr>
          <p:nvPr/>
        </p:nvCxnSpPr>
        <p:spPr>
          <a:xfrm rot="5400000" flipH="1" flipV="1">
            <a:off x="2278908" y="3522269"/>
            <a:ext cx="35254" cy="736734"/>
          </a:xfrm>
          <a:prstGeom prst="curvedConnector3">
            <a:avLst>
              <a:gd name="adj1" fmla="val -102987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cxnSpLocks/>
          </p:cNvCxnSpPr>
          <p:nvPr/>
        </p:nvCxnSpPr>
        <p:spPr>
          <a:xfrm rot="5400000" flipH="1" flipV="1">
            <a:off x="3086615" y="3517969"/>
            <a:ext cx="22773" cy="736884"/>
          </a:xfrm>
          <a:prstGeom prst="curvedConnector3">
            <a:avLst>
              <a:gd name="adj1" fmla="val -1738014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cxnSpLocks/>
          </p:cNvCxnSpPr>
          <p:nvPr/>
        </p:nvCxnSpPr>
        <p:spPr>
          <a:xfrm rot="5400000" flipH="1" flipV="1">
            <a:off x="3820675" y="3573492"/>
            <a:ext cx="36746" cy="615893"/>
          </a:xfrm>
          <a:prstGeom prst="curvedConnector3">
            <a:avLst>
              <a:gd name="adj1" fmla="val -1032311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cxnSpLocks/>
          </p:cNvCxnSpPr>
          <p:nvPr/>
        </p:nvCxnSpPr>
        <p:spPr>
          <a:xfrm rot="5400000" flipH="1" flipV="1">
            <a:off x="4569112" y="3508430"/>
            <a:ext cx="21965" cy="736884"/>
          </a:xfrm>
          <a:prstGeom prst="curvedConnector3">
            <a:avLst>
              <a:gd name="adj1" fmla="val -180654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cxnSpLocks/>
          </p:cNvCxnSpPr>
          <p:nvPr/>
        </p:nvCxnSpPr>
        <p:spPr>
          <a:xfrm rot="5400000" flipH="1" flipV="1">
            <a:off x="5307335" y="3568925"/>
            <a:ext cx="27611" cy="615893"/>
          </a:xfrm>
          <a:prstGeom prst="curvedConnector3">
            <a:avLst>
              <a:gd name="adj1" fmla="val -1363652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cxnSpLocks/>
          </p:cNvCxnSpPr>
          <p:nvPr/>
        </p:nvCxnSpPr>
        <p:spPr>
          <a:xfrm rot="5400000" flipH="1" flipV="1">
            <a:off x="6049719" y="3507093"/>
            <a:ext cx="24788" cy="736734"/>
          </a:xfrm>
          <a:prstGeom prst="curvedConnector3">
            <a:avLst>
              <a:gd name="adj1" fmla="val -1643646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4453751" y="3824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B7FC2DF-E07D-4F88-9972-8D2102BF63BB}"/>
              </a:ext>
            </a:extLst>
          </p:cNvPr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1ABB8F-2FFD-420D-9B44-45C957AD5A84}"/>
              </a:ext>
            </a:extLst>
          </p:cNvPr>
          <p:cNvSpPr txBox="1"/>
          <p:nvPr/>
        </p:nvSpPr>
        <p:spPr>
          <a:xfrm>
            <a:off x="7416440" y="3727305"/>
            <a:ext cx="48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  <a:endParaRPr lang="en-US" b="1" dirty="0">
              <a:solidFill>
                <a:schemeClr val="accent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600D7E-B2F4-47CC-910D-9CFD59F6C671}"/>
              </a:ext>
            </a:extLst>
          </p:cNvPr>
          <p:cNvSpPr txBox="1"/>
          <p:nvPr/>
        </p:nvSpPr>
        <p:spPr>
          <a:xfrm>
            <a:off x="5198134" y="3401781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9275EF35-FD92-7EB4-5C3E-E9CC35F4859A}"/>
              </a:ext>
            </a:extLst>
          </p:cNvPr>
          <p:cNvSpPr/>
          <p:nvPr/>
        </p:nvSpPr>
        <p:spPr>
          <a:xfrm>
            <a:off x="5560173" y="4288315"/>
            <a:ext cx="706486" cy="677090"/>
          </a:xfrm>
          <a:prstGeom prst="mathMultiply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86973C-D8EE-0597-88D3-24C0CCA56896}"/>
              </a:ext>
            </a:extLst>
          </p:cNvPr>
          <p:cNvSpPr txBox="1"/>
          <p:nvPr/>
        </p:nvSpPr>
        <p:spPr>
          <a:xfrm>
            <a:off x="3785019" y="4928288"/>
            <a:ext cx="5087547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alibri (Body)"/>
              </a:rPr>
              <a:t>Cannot extend due to small label</a:t>
            </a:r>
          </a:p>
          <a:p>
            <a:r>
              <a:rPr lang="en-US" sz="2400" dirty="0">
                <a:latin typeface="Calibri (Body)"/>
                <a:sym typeface="Symbol" panose="05050102010706020507" pitchFamily="18" charset="2"/>
              </a:rPr>
              <a:t> </a:t>
            </a:r>
            <a:r>
              <a:rPr lang="en-US" sz="2400" dirty="0">
                <a:latin typeface="Calibri (Body)"/>
              </a:rPr>
              <a:t>augmentation is never found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29278CA-E8AB-2A94-4D6B-FA5B312FED24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B729EC-DA2A-FE1C-BED7-D13BCEDBEB0F}"/>
              </a:ext>
            </a:extLst>
          </p:cNvPr>
          <p:cNvCxnSpPr>
            <a:cxnSpLocks/>
            <a:stCxn id="25" idx="2"/>
            <a:endCxn id="4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BE40569B-EA84-B5C5-137A-0D36EFA4D98F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785D4F-A2F9-B57A-5A7E-26886DD683B2}"/>
              </a:ext>
            </a:extLst>
          </p:cNvPr>
          <p:cNvCxnSpPr>
            <a:cxnSpLocks/>
            <a:stCxn id="28" idx="2"/>
            <a:endCxn id="25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2985B7E-5824-2AB2-2846-DD90CD3C6382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73D7E91-D47C-EE97-966A-E2EC2DBF822C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E7195E4-3719-C083-A04A-1C9F92C31035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3E958E1-0774-AB5E-2A50-F07E3D21EF8A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4F83CFA-79AA-80B0-BD36-27A415CAB645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5A2DA38-CE31-0DDF-3567-C38C53D89033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7DC9BACF-156A-2565-D3B9-F7FE9823B52A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1837A08-33CB-80CE-CC94-183DD8F0771E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FB4FC564-81FF-BAAD-94B2-C31BE1F736BF}"/>
              </a:ext>
            </a:extLst>
          </p:cNvPr>
          <p:cNvCxnSpPr>
            <a:cxnSpLocks/>
            <a:stCxn id="40" idx="2"/>
            <a:endCxn id="36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8EC4C18-F79A-6605-F17C-6FD5A5197D58}"/>
              </a:ext>
            </a:extLst>
          </p:cNvPr>
          <p:cNvCxnSpPr>
            <a:cxnSpLocks/>
            <a:stCxn id="43" idx="2"/>
            <a:endCxn id="42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9136BEE-59DE-E04F-8E82-E06273D7426D}"/>
              </a:ext>
            </a:extLst>
          </p:cNvPr>
          <p:cNvCxnSpPr>
            <a:cxnSpLocks/>
            <a:stCxn id="30" idx="2"/>
            <a:endCxn id="28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167D488-7FF9-CFAD-786C-16B0877B4E02}"/>
              </a:ext>
            </a:extLst>
          </p:cNvPr>
          <p:cNvCxnSpPr>
            <a:cxnSpLocks/>
            <a:stCxn id="36" idx="2"/>
            <a:endCxn id="31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AFBEC42-3779-00D8-3BC3-70B7EF4166F7}"/>
              </a:ext>
            </a:extLst>
          </p:cNvPr>
          <p:cNvCxnSpPr>
            <a:cxnSpLocks/>
            <a:stCxn id="42" idx="2"/>
            <a:endCxn id="40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32">
            <a:extLst>
              <a:ext uri="{FF2B5EF4-FFF2-40B4-BE49-F238E27FC236}">
                <a16:creationId xmlns:a16="http://schemas.microsoft.com/office/drawing/2014/main" id="{4D2CA739-44B8-880D-316C-DE2FAA9F1B44}"/>
              </a:ext>
            </a:extLst>
          </p:cNvPr>
          <p:cNvCxnSpPr>
            <a:stCxn id="36" idx="0"/>
            <a:endCxn id="42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D8CBCCF6-D8B6-5C1F-7442-D053CD2721D0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Curved Connector 36">
            <a:extLst>
              <a:ext uri="{FF2B5EF4-FFF2-40B4-BE49-F238E27FC236}">
                <a16:creationId xmlns:a16="http://schemas.microsoft.com/office/drawing/2014/main" id="{5A5AC9B0-F91F-A7B5-E7FC-F702D6932124}"/>
              </a:ext>
            </a:extLst>
          </p:cNvPr>
          <p:cNvCxnSpPr>
            <a:stCxn id="4" idx="0"/>
            <a:endCxn id="43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BAA27820-4CD2-C609-C307-8A734DF9673E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65" name="Freeform 38">
            <a:extLst>
              <a:ext uri="{FF2B5EF4-FFF2-40B4-BE49-F238E27FC236}">
                <a16:creationId xmlns:a16="http://schemas.microsoft.com/office/drawing/2014/main" id="{2E99211F-A4BC-E19B-BF1B-2215AD9359A4}"/>
              </a:ext>
            </a:extLst>
          </p:cNvPr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FEBBF2-F500-286A-6AE9-C9797C6BDC13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015448-E3F9-56D9-E4D1-691332582C34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8D4996F-A42F-278A-F0D1-7CF31BD83F00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157BEA-152C-6845-63E6-341FD0F84F8E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BA9545-2C8F-2B7C-4269-D2229D27C298}"/>
              </a:ext>
            </a:extLst>
          </p:cNvPr>
          <p:cNvCxnSpPr>
            <a:cxnSpLocks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6681102-8D65-B852-F474-3214D7B4DE17}"/>
              </a:ext>
            </a:extLst>
          </p:cNvPr>
          <p:cNvSpPr txBox="1"/>
          <p:nvPr/>
        </p:nvSpPr>
        <p:spPr>
          <a:xfrm>
            <a:off x="5951552" y="3410105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e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5B23C57-6811-C49B-59BA-9232E8DF6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214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5384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sz="2800" i="1" dirty="0">
                <a:solidFill>
                  <a:schemeClr val="accent1"/>
                </a:solidFill>
              </a:rPr>
              <a:t>trickier</a:t>
            </a:r>
            <a:r>
              <a:rPr lang="en-US" sz="2800" i="1" dirty="0">
                <a:solidFill>
                  <a:schemeClr val="accent5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3151F8-DC08-481C-95EF-E9A036A13DAD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0" idx="2"/>
            <a:endCxn id="7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2" idx="2"/>
            <a:endCxn id="10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6" idx="2"/>
            <a:endCxn id="15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8" idx="2"/>
            <a:endCxn id="17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3" idx="2"/>
            <a:endCxn id="12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5" idx="2"/>
            <a:endCxn id="14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7" idx="2"/>
            <a:endCxn id="16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5" idx="0"/>
            <a:endCxn id="17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34" idx="2"/>
            <a:endCxn id="18" idx="6"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" idx="0"/>
            <a:endCxn id="18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D2D55B-EACC-4863-8D39-0D57DD2894E5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39" name="Freeform 38"/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Isosceles Triangle 94"/>
          <p:cNvSpPr/>
          <p:nvPr/>
        </p:nvSpPr>
        <p:spPr>
          <a:xfrm rot="5400000">
            <a:off x="8278772" y="3742872"/>
            <a:ext cx="94280" cy="112955"/>
          </a:xfrm>
          <a:prstGeom prst="triangl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2957904" y="388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</a:t>
            </a:r>
          </a:p>
        </p:txBody>
      </p:sp>
      <p:cxnSp>
        <p:nvCxnSpPr>
          <p:cNvPr id="26" name="Curved Connector 25"/>
          <p:cNvCxnSpPr>
            <a:stCxn id="7" idx="4"/>
            <a:endCxn id="10" idx="3"/>
          </p:cNvCxnSpPr>
          <p:nvPr/>
        </p:nvCxnSpPr>
        <p:spPr>
          <a:xfrm rot="5400000" flipH="1" flipV="1">
            <a:off x="2278908" y="3522269"/>
            <a:ext cx="35254" cy="736734"/>
          </a:xfrm>
          <a:prstGeom prst="curvedConnector3">
            <a:avLst>
              <a:gd name="adj1" fmla="val -102987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0" idx="4"/>
            <a:endCxn id="12" idx="3"/>
          </p:cNvCxnSpPr>
          <p:nvPr/>
        </p:nvCxnSpPr>
        <p:spPr>
          <a:xfrm rot="5400000" flipH="1" flipV="1">
            <a:off x="3086615" y="3517969"/>
            <a:ext cx="22773" cy="736884"/>
          </a:xfrm>
          <a:prstGeom prst="curvedConnector3">
            <a:avLst>
              <a:gd name="adj1" fmla="val -1738014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2" idx="4"/>
            <a:endCxn id="13" idx="3"/>
          </p:cNvCxnSpPr>
          <p:nvPr/>
        </p:nvCxnSpPr>
        <p:spPr>
          <a:xfrm rot="5400000" flipH="1" flipV="1">
            <a:off x="3820675" y="3573492"/>
            <a:ext cx="36746" cy="615893"/>
          </a:xfrm>
          <a:prstGeom prst="curvedConnector3">
            <a:avLst>
              <a:gd name="adj1" fmla="val -1032311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3" idx="4"/>
            <a:endCxn id="14" idx="3"/>
          </p:cNvCxnSpPr>
          <p:nvPr/>
        </p:nvCxnSpPr>
        <p:spPr>
          <a:xfrm rot="5400000" flipH="1" flipV="1">
            <a:off x="4569112" y="3508430"/>
            <a:ext cx="21965" cy="736884"/>
          </a:xfrm>
          <a:prstGeom prst="curvedConnector3">
            <a:avLst>
              <a:gd name="adj1" fmla="val -180654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14" idx="4"/>
            <a:endCxn id="15" idx="3"/>
          </p:cNvCxnSpPr>
          <p:nvPr/>
        </p:nvCxnSpPr>
        <p:spPr>
          <a:xfrm rot="5400000" flipH="1" flipV="1">
            <a:off x="5307335" y="3568925"/>
            <a:ext cx="27611" cy="615893"/>
          </a:xfrm>
          <a:prstGeom prst="curvedConnector3">
            <a:avLst>
              <a:gd name="adj1" fmla="val -1363652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15" idx="4"/>
            <a:endCxn id="16" idx="3"/>
          </p:cNvCxnSpPr>
          <p:nvPr/>
        </p:nvCxnSpPr>
        <p:spPr>
          <a:xfrm rot="5400000" flipH="1" flipV="1">
            <a:off x="6049719" y="3507093"/>
            <a:ext cx="24788" cy="736734"/>
          </a:xfrm>
          <a:prstGeom prst="curvedConnector3">
            <a:avLst>
              <a:gd name="adj1" fmla="val -1643646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4453751" y="382416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7D289A-467F-42F2-B42D-203A9DF0666A}"/>
              </a:ext>
            </a:extLst>
          </p:cNvPr>
          <p:cNvSpPr txBox="1"/>
          <p:nvPr/>
        </p:nvSpPr>
        <p:spPr>
          <a:xfrm>
            <a:off x="7416440" y="3727305"/>
            <a:ext cx="48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47ED6CE-84CD-400F-8B29-804937ADC8CB}"/>
              </a:ext>
            </a:extLst>
          </p:cNvPr>
          <p:cNvSpPr txBox="1"/>
          <p:nvPr/>
        </p:nvSpPr>
        <p:spPr>
          <a:xfrm>
            <a:off x="6663816" y="340649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280824A-0294-4A29-930A-F6DDBB3DC0AB}"/>
              </a:ext>
            </a:extLst>
          </p:cNvPr>
          <p:cNvSpPr txBox="1"/>
          <p:nvPr/>
        </p:nvSpPr>
        <p:spPr>
          <a:xfrm>
            <a:off x="5198134" y="3401781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FF1E31-B2E8-D85B-795E-F61E2068F714}"/>
              </a:ext>
            </a:extLst>
          </p:cNvPr>
          <p:cNvSpPr/>
          <p:nvPr/>
        </p:nvSpPr>
        <p:spPr>
          <a:xfrm>
            <a:off x="1502777" y="2092036"/>
            <a:ext cx="6731440" cy="24384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Rectangle: Rounded Corners 40">
            <a:extLst>
              <a:ext uri="{FF2B5EF4-FFF2-40B4-BE49-F238E27FC236}">
                <a16:creationId xmlns:a16="http://schemas.microsoft.com/office/drawing/2014/main" id="{493E341B-70D2-9173-C2A2-FAB840C69F1B}"/>
              </a:ext>
            </a:extLst>
          </p:cNvPr>
          <p:cNvSpPr/>
          <p:nvPr/>
        </p:nvSpPr>
        <p:spPr>
          <a:xfrm>
            <a:off x="1928167" y="5062103"/>
            <a:ext cx="5864692" cy="1279092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 w="22225">
            <a:solidFill>
              <a:schemeClr val="tx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[FMU]'s approach: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Store </a:t>
            </a:r>
            <a:r>
              <a:rPr lang="en-US" sz="2800" dirty="0">
                <a:solidFill>
                  <a:srgbClr val="C00000"/>
                </a:solidFill>
              </a:rPr>
              <a:t>all visited vertices and edges </a:t>
            </a:r>
            <a:r>
              <a:rPr lang="en-US" sz="2800" dirty="0">
                <a:solidFill>
                  <a:schemeClr val="tx1"/>
                </a:solidFill>
              </a:rPr>
              <a:t>to detect odd cycles</a:t>
            </a:r>
            <a:endParaRPr lang="en-US" sz="2800" i="1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C6F1D3-3663-152A-0939-4A1C5FB2B0B2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A52892-25E8-5096-84AB-19FC261F6378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18394A2-AB95-7232-DD0A-24C033DC98BC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C0CBFE7-AE81-6D12-A22B-7CE121570DC8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434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B4A3BC6-6267-4CAD-B086-B78355FAD322}"/>
              </a:ext>
            </a:extLst>
          </p:cNvPr>
          <p:cNvSpPr txBox="1"/>
          <p:nvPr/>
        </p:nvSpPr>
        <p:spPr>
          <a:xfrm>
            <a:off x="531459" y="234703"/>
            <a:ext cx="5384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General graphs: </a:t>
            </a:r>
            <a:r>
              <a:rPr lang="en-US" sz="2800" i="1" dirty="0">
                <a:solidFill>
                  <a:schemeClr val="accent1"/>
                </a:solidFill>
              </a:rPr>
              <a:t>trickier</a:t>
            </a:r>
            <a:r>
              <a:rPr lang="en-US" sz="2800" i="1" dirty="0">
                <a:solidFill>
                  <a:schemeClr val="accent5"/>
                </a:solidFill>
              </a:rPr>
              <a:t> </a:t>
            </a:r>
            <a:r>
              <a:rPr lang="en-US" sz="2800" i="1" dirty="0"/>
              <a:t>example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73151F8-DC08-481C-95EF-E9A036A13DAD}"/>
              </a:ext>
            </a:extLst>
          </p:cNvPr>
          <p:cNvSpPr/>
          <p:nvPr/>
        </p:nvSpPr>
        <p:spPr>
          <a:xfrm>
            <a:off x="1836728" y="3739001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64AF1-9E57-4A5F-8A2E-E886EC7B1386}"/>
              </a:ext>
            </a:extLst>
          </p:cNvPr>
          <p:cNvSpPr txBox="1"/>
          <p:nvPr/>
        </p:nvSpPr>
        <p:spPr>
          <a:xfrm>
            <a:off x="1502777" y="3792538"/>
            <a:ext cx="32006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</a:rPr>
              <a:t>u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0" idx="2"/>
            <a:endCxn id="7" idx="6"/>
          </p:cNvCxnSpPr>
          <p:nvPr/>
        </p:nvCxnSpPr>
        <p:spPr>
          <a:xfrm flipH="1">
            <a:off x="2019608" y="3813166"/>
            <a:ext cx="618512" cy="104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2638120" y="3728535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2" idx="2"/>
            <a:endCxn id="10" idx="6"/>
          </p:cNvCxnSpPr>
          <p:nvPr/>
        </p:nvCxnSpPr>
        <p:spPr>
          <a:xfrm flipH="1" flipV="1">
            <a:off x="2821000" y="3813166"/>
            <a:ext cx="618662" cy="201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3439662" y="3730550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4120213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4921755" y="3721415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5602306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10FC3D2-86CA-4764-B949-6589F03743ED}"/>
              </a:ext>
            </a:extLst>
          </p:cNvPr>
          <p:cNvSpPr/>
          <p:nvPr/>
        </p:nvSpPr>
        <p:spPr>
          <a:xfrm>
            <a:off x="6403698" y="3718592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088422" y="3715609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7894405" y="3715609"/>
            <a:ext cx="182880" cy="16926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</p:cNvCxnSpPr>
          <p:nvPr/>
        </p:nvCxnSpPr>
        <p:spPr>
          <a:xfrm flipH="1">
            <a:off x="4284491" y="3801334"/>
            <a:ext cx="637264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6" idx="2"/>
            <a:endCxn id="15" idx="6"/>
          </p:cNvCxnSpPr>
          <p:nvPr/>
        </p:nvCxnSpPr>
        <p:spPr>
          <a:xfrm flipH="1">
            <a:off x="5785186" y="3803223"/>
            <a:ext cx="618512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18FD19-FBD2-4D40-A450-0E56C52F1C14}"/>
              </a:ext>
            </a:extLst>
          </p:cNvPr>
          <p:cNvCxnSpPr>
            <a:cxnSpLocks/>
            <a:stCxn id="18" idx="2"/>
            <a:endCxn id="17" idx="6"/>
          </p:cNvCxnSpPr>
          <p:nvPr/>
        </p:nvCxnSpPr>
        <p:spPr>
          <a:xfrm flipH="1">
            <a:off x="7271302" y="3800240"/>
            <a:ext cx="623103" cy="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3" idx="2"/>
            <a:endCxn id="12" idx="6"/>
          </p:cNvCxnSpPr>
          <p:nvPr/>
        </p:nvCxnSpPr>
        <p:spPr>
          <a:xfrm flipH="1">
            <a:off x="3622542" y="3803223"/>
            <a:ext cx="497671" cy="11958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5" idx="2"/>
            <a:endCxn id="14" idx="6"/>
          </p:cNvCxnSpPr>
          <p:nvPr/>
        </p:nvCxnSpPr>
        <p:spPr>
          <a:xfrm flipH="1">
            <a:off x="5104635" y="3803223"/>
            <a:ext cx="497671" cy="282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17" idx="2"/>
            <a:endCxn id="16" idx="6"/>
          </p:cNvCxnSpPr>
          <p:nvPr/>
        </p:nvCxnSpPr>
        <p:spPr>
          <a:xfrm flipH="1">
            <a:off x="6586578" y="3800240"/>
            <a:ext cx="501844" cy="298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5" idx="0"/>
            <a:endCxn id="17" idx="0"/>
          </p:cNvCxnSpPr>
          <p:nvPr/>
        </p:nvCxnSpPr>
        <p:spPr>
          <a:xfrm rot="5400000" flipH="1" flipV="1">
            <a:off x="6435313" y="2974043"/>
            <a:ext cx="2983" cy="1486116"/>
          </a:xfrm>
          <a:prstGeom prst="curvedConnector3">
            <a:avLst>
              <a:gd name="adj1" fmla="val 15830204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33B32CCC-7C98-4EF2-A209-D235E112875D}"/>
              </a:ext>
            </a:extLst>
          </p:cNvPr>
          <p:cNvSpPr/>
          <p:nvPr/>
        </p:nvSpPr>
        <p:spPr>
          <a:xfrm>
            <a:off x="8574538" y="371560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DE64B89-C7BC-464E-BD2C-78245BC95EF5}"/>
              </a:ext>
            </a:extLst>
          </p:cNvPr>
          <p:cNvCxnSpPr>
            <a:cxnSpLocks/>
            <a:stCxn id="34" idx="2"/>
            <a:endCxn id="18" idx="6"/>
          </p:cNvCxnSpPr>
          <p:nvPr/>
        </p:nvCxnSpPr>
        <p:spPr>
          <a:xfrm flipH="1">
            <a:off x="8077285" y="3800240"/>
            <a:ext cx="497253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7" idx="0"/>
            <a:endCxn id="18" idx="0"/>
          </p:cNvCxnSpPr>
          <p:nvPr/>
        </p:nvCxnSpPr>
        <p:spPr>
          <a:xfrm rot="5400000" flipH="1" flipV="1">
            <a:off x="4945310" y="698467"/>
            <a:ext cx="23392" cy="6057677"/>
          </a:xfrm>
          <a:prstGeom prst="curvedConnector3">
            <a:avLst>
              <a:gd name="adj1" fmla="val 5197982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AD2D55B-EACC-4863-8D39-0D57DD2894E5}"/>
              </a:ext>
            </a:extLst>
          </p:cNvPr>
          <p:cNvSpPr txBox="1"/>
          <p:nvPr/>
        </p:nvSpPr>
        <p:spPr>
          <a:xfrm>
            <a:off x="10118107" y="2030568"/>
            <a:ext cx="1723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Augmentation</a:t>
            </a:r>
          </a:p>
        </p:txBody>
      </p:sp>
      <p:sp>
        <p:nvSpPr>
          <p:cNvPr id="39" name="Freeform 38"/>
          <p:cNvSpPr/>
          <p:nvPr/>
        </p:nvSpPr>
        <p:spPr>
          <a:xfrm>
            <a:off x="8757418" y="2431620"/>
            <a:ext cx="1858960" cy="1377582"/>
          </a:xfrm>
          <a:custGeom>
            <a:avLst/>
            <a:gdLst>
              <a:gd name="connsiteX0" fmla="*/ 0 w 1306856"/>
              <a:gd name="connsiteY0" fmla="*/ 1211664 h 1211664"/>
              <a:gd name="connsiteX1" fmla="*/ 374073 w 1306856"/>
              <a:gd name="connsiteY1" fmla="*/ 1017700 h 1211664"/>
              <a:gd name="connsiteX2" fmla="*/ 235528 w 1306856"/>
              <a:gd name="connsiteY2" fmla="*/ 865300 h 1211664"/>
              <a:gd name="connsiteX3" fmla="*/ 415637 w 1306856"/>
              <a:gd name="connsiteY3" fmla="*/ 754464 h 1211664"/>
              <a:gd name="connsiteX4" fmla="*/ 734291 w 1306856"/>
              <a:gd name="connsiteY4" fmla="*/ 754464 h 1211664"/>
              <a:gd name="connsiteX5" fmla="*/ 734291 w 1306856"/>
              <a:gd name="connsiteY5" fmla="*/ 449664 h 1211664"/>
              <a:gd name="connsiteX6" fmla="*/ 789710 w 1306856"/>
              <a:gd name="connsiteY6" fmla="*/ 338828 h 1211664"/>
              <a:gd name="connsiteX7" fmla="*/ 983673 w 1306856"/>
              <a:gd name="connsiteY7" fmla="*/ 255700 h 1211664"/>
              <a:gd name="connsiteX8" fmla="*/ 983673 w 1306856"/>
              <a:gd name="connsiteY8" fmla="*/ 75591 h 1211664"/>
              <a:gd name="connsiteX9" fmla="*/ 1219200 w 1306856"/>
              <a:gd name="connsiteY9" fmla="*/ 6318 h 1211664"/>
              <a:gd name="connsiteX10" fmla="*/ 1302328 w 1306856"/>
              <a:gd name="connsiteY10" fmla="*/ 6318 h 1211664"/>
              <a:gd name="connsiteX11" fmla="*/ 1288473 w 1306856"/>
              <a:gd name="connsiteY11" fmla="*/ 34028 h 121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06856" h="1211664">
                <a:moveTo>
                  <a:pt x="0" y="1211664"/>
                </a:moveTo>
                <a:cubicBezTo>
                  <a:pt x="167409" y="1143545"/>
                  <a:pt x="334818" y="1075427"/>
                  <a:pt x="374073" y="1017700"/>
                </a:cubicBezTo>
                <a:cubicBezTo>
                  <a:pt x="413328" y="959973"/>
                  <a:pt x="228601" y="909173"/>
                  <a:pt x="235528" y="865300"/>
                </a:cubicBezTo>
                <a:cubicBezTo>
                  <a:pt x="242455" y="821427"/>
                  <a:pt x="332510" y="772937"/>
                  <a:pt x="415637" y="754464"/>
                </a:cubicBezTo>
                <a:cubicBezTo>
                  <a:pt x="498764" y="735991"/>
                  <a:pt x="681182" y="805264"/>
                  <a:pt x="734291" y="754464"/>
                </a:cubicBezTo>
                <a:cubicBezTo>
                  <a:pt x="787400" y="703664"/>
                  <a:pt x="725055" y="518937"/>
                  <a:pt x="734291" y="449664"/>
                </a:cubicBezTo>
                <a:cubicBezTo>
                  <a:pt x="743528" y="380391"/>
                  <a:pt x="748146" y="371155"/>
                  <a:pt x="789710" y="338828"/>
                </a:cubicBezTo>
                <a:cubicBezTo>
                  <a:pt x="831274" y="306501"/>
                  <a:pt x="951346" y="299573"/>
                  <a:pt x="983673" y="255700"/>
                </a:cubicBezTo>
                <a:cubicBezTo>
                  <a:pt x="1016000" y="211827"/>
                  <a:pt x="944419" y="117155"/>
                  <a:pt x="983673" y="75591"/>
                </a:cubicBezTo>
                <a:cubicBezTo>
                  <a:pt x="1022927" y="34027"/>
                  <a:pt x="1166091" y="17863"/>
                  <a:pt x="1219200" y="6318"/>
                </a:cubicBezTo>
                <a:cubicBezTo>
                  <a:pt x="1272309" y="-5227"/>
                  <a:pt x="1290783" y="1700"/>
                  <a:pt x="1302328" y="6318"/>
                </a:cubicBezTo>
                <a:cubicBezTo>
                  <a:pt x="1313873" y="10936"/>
                  <a:pt x="1301173" y="22482"/>
                  <a:pt x="1288473" y="34028"/>
                </a:cubicBezTo>
              </a:path>
            </a:pathLst>
          </a:cu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Isosceles Triangle 94"/>
          <p:cNvSpPr/>
          <p:nvPr/>
        </p:nvSpPr>
        <p:spPr>
          <a:xfrm rot="5400000">
            <a:off x="8278772" y="3742872"/>
            <a:ext cx="94280" cy="112955"/>
          </a:xfrm>
          <a:prstGeom prst="triangle">
            <a:avLst/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5953753" y="3823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2957904" y="38805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2</a:t>
            </a:r>
          </a:p>
        </p:txBody>
      </p:sp>
      <p:cxnSp>
        <p:nvCxnSpPr>
          <p:cNvPr id="26" name="Curved Connector 25"/>
          <p:cNvCxnSpPr>
            <a:stCxn id="7" idx="4"/>
            <a:endCxn id="10" idx="3"/>
          </p:cNvCxnSpPr>
          <p:nvPr/>
        </p:nvCxnSpPr>
        <p:spPr>
          <a:xfrm rot="5400000" flipH="1" flipV="1">
            <a:off x="2278908" y="3522269"/>
            <a:ext cx="35254" cy="736734"/>
          </a:xfrm>
          <a:prstGeom prst="curvedConnector3">
            <a:avLst>
              <a:gd name="adj1" fmla="val -102987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urved Connector 28"/>
          <p:cNvCxnSpPr>
            <a:stCxn id="10" idx="4"/>
            <a:endCxn id="12" idx="3"/>
          </p:cNvCxnSpPr>
          <p:nvPr/>
        </p:nvCxnSpPr>
        <p:spPr>
          <a:xfrm rot="5400000" flipH="1" flipV="1">
            <a:off x="3086615" y="3517969"/>
            <a:ext cx="22773" cy="736884"/>
          </a:xfrm>
          <a:prstGeom prst="curvedConnector3">
            <a:avLst>
              <a:gd name="adj1" fmla="val -1738014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urved Connector 31"/>
          <p:cNvCxnSpPr>
            <a:stCxn id="12" idx="4"/>
            <a:endCxn id="13" idx="3"/>
          </p:cNvCxnSpPr>
          <p:nvPr/>
        </p:nvCxnSpPr>
        <p:spPr>
          <a:xfrm rot="5400000" flipH="1" flipV="1">
            <a:off x="3820675" y="3573492"/>
            <a:ext cx="36746" cy="615893"/>
          </a:xfrm>
          <a:prstGeom prst="curvedConnector3">
            <a:avLst>
              <a:gd name="adj1" fmla="val -1032311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3" idx="4"/>
            <a:endCxn id="14" idx="3"/>
          </p:cNvCxnSpPr>
          <p:nvPr/>
        </p:nvCxnSpPr>
        <p:spPr>
          <a:xfrm rot="5400000" flipH="1" flipV="1">
            <a:off x="4569112" y="3508430"/>
            <a:ext cx="21965" cy="736884"/>
          </a:xfrm>
          <a:prstGeom prst="curvedConnector3">
            <a:avLst>
              <a:gd name="adj1" fmla="val -1806542"/>
            </a:avLst>
          </a:prstGeom>
          <a:ln w="38100">
            <a:solidFill>
              <a:schemeClr val="accent2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>
            <a:stCxn id="14" idx="4"/>
            <a:endCxn id="15" idx="3"/>
          </p:cNvCxnSpPr>
          <p:nvPr/>
        </p:nvCxnSpPr>
        <p:spPr>
          <a:xfrm rot="5400000" flipH="1" flipV="1">
            <a:off x="5307335" y="3568925"/>
            <a:ext cx="27611" cy="615893"/>
          </a:xfrm>
          <a:prstGeom prst="curvedConnector3">
            <a:avLst>
              <a:gd name="adj1" fmla="val -1363652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>
            <a:stCxn id="15" idx="4"/>
            <a:endCxn id="16" idx="3"/>
          </p:cNvCxnSpPr>
          <p:nvPr/>
        </p:nvCxnSpPr>
        <p:spPr>
          <a:xfrm rot="5400000" flipH="1" flipV="1">
            <a:off x="6049719" y="3507093"/>
            <a:ext cx="24788" cy="736734"/>
          </a:xfrm>
          <a:prstGeom prst="curvedConnector3">
            <a:avLst>
              <a:gd name="adj1" fmla="val -1643646"/>
            </a:avLst>
          </a:prstGeom>
          <a:ln w="38100">
            <a:solidFill>
              <a:schemeClr val="accent2"/>
            </a:solidFill>
            <a:prstDash val="dash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A668585E-D65A-4671-8771-AE6D2BB3925C}"/>
              </a:ext>
            </a:extLst>
          </p:cNvPr>
          <p:cNvSpPr txBox="1"/>
          <p:nvPr/>
        </p:nvSpPr>
        <p:spPr>
          <a:xfrm>
            <a:off x="4453751" y="38241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4</a:t>
            </a:r>
          </a:p>
        </p:txBody>
      </p:sp>
      <p:cxnSp>
        <p:nvCxnSpPr>
          <p:cNvPr id="51" name="Curved Connector 50"/>
          <p:cNvCxnSpPr>
            <a:cxnSpLocks/>
            <a:stCxn id="14" idx="4"/>
          </p:cNvCxnSpPr>
          <p:nvPr/>
        </p:nvCxnSpPr>
        <p:spPr>
          <a:xfrm rot="16200000" flipH="1">
            <a:off x="6124454" y="2779417"/>
            <a:ext cx="384752" cy="2607271"/>
          </a:xfrm>
          <a:prstGeom prst="curvedConnector3">
            <a:avLst>
              <a:gd name="adj1" fmla="val 418045"/>
            </a:avLst>
          </a:pr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29222" y="3371302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7D289A-467F-42F2-B42D-203A9DF0666A}"/>
              </a:ext>
            </a:extLst>
          </p:cNvPr>
          <p:cNvSpPr txBox="1"/>
          <p:nvPr/>
        </p:nvSpPr>
        <p:spPr>
          <a:xfrm>
            <a:off x="7416440" y="3727305"/>
            <a:ext cx="486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47ED6CE-84CD-400F-8B29-804937ADC8CB}"/>
              </a:ext>
            </a:extLst>
          </p:cNvPr>
          <p:cNvSpPr txBox="1"/>
          <p:nvPr/>
        </p:nvSpPr>
        <p:spPr>
          <a:xfrm>
            <a:off x="6663816" y="340649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280824A-0294-4A29-930A-F6DDBB3DC0AB}"/>
              </a:ext>
            </a:extLst>
          </p:cNvPr>
          <p:cNvSpPr txBox="1"/>
          <p:nvPr/>
        </p:nvSpPr>
        <p:spPr>
          <a:xfrm>
            <a:off x="5198134" y="3401781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8FF1E31-B2E8-D85B-795E-F61E2068F714}"/>
              </a:ext>
            </a:extLst>
          </p:cNvPr>
          <p:cNvSpPr/>
          <p:nvPr/>
        </p:nvSpPr>
        <p:spPr>
          <a:xfrm>
            <a:off x="1502777" y="2092036"/>
            <a:ext cx="6731440" cy="243840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232A1D-D622-148B-8112-FB0916BC1E44}"/>
              </a:ext>
            </a:extLst>
          </p:cNvPr>
          <p:cNvSpPr txBox="1"/>
          <p:nvPr/>
        </p:nvSpPr>
        <p:spPr>
          <a:xfrm>
            <a:off x="5013194" y="5548928"/>
            <a:ext cx="41412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“jump” through odd cycles</a:t>
            </a:r>
            <a:endParaRPr lang="en-US" altLang="zh-TW" sz="2800" b="1" dirty="0">
              <a:solidFill>
                <a:schemeClr val="accent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C6F1D3-3663-152A-0939-4A1C5FB2B0B2}"/>
              </a:ext>
            </a:extLst>
          </p:cNvPr>
          <p:cNvSpPr txBox="1"/>
          <p:nvPr/>
        </p:nvSpPr>
        <p:spPr>
          <a:xfrm>
            <a:off x="9690104" y="312260"/>
            <a:ext cx="1096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Matched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A52892-25E8-5096-84AB-19FC261F6378}"/>
              </a:ext>
            </a:extLst>
          </p:cNvPr>
          <p:cNvSpPr txBox="1"/>
          <p:nvPr/>
        </p:nvSpPr>
        <p:spPr>
          <a:xfrm>
            <a:off x="9433281" y="681592"/>
            <a:ext cx="132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Unmatched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18394A2-AB95-7232-DD0A-24C033DC98BC}"/>
              </a:ext>
            </a:extLst>
          </p:cNvPr>
          <p:cNvCxnSpPr>
            <a:cxnSpLocks/>
          </p:cNvCxnSpPr>
          <p:nvPr/>
        </p:nvCxnSpPr>
        <p:spPr>
          <a:xfrm flipH="1">
            <a:off x="10835397" y="48192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C0CBFE7-AE81-6D12-A22B-7CE121570DC8}"/>
              </a:ext>
            </a:extLst>
          </p:cNvPr>
          <p:cNvCxnSpPr>
            <a:cxnSpLocks/>
          </p:cNvCxnSpPr>
          <p:nvPr/>
        </p:nvCxnSpPr>
        <p:spPr>
          <a:xfrm flipH="1">
            <a:off x="10835397" y="866258"/>
            <a:ext cx="881428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9721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A49A7-0C47-4EB1-B2C3-658214188600}"/>
              </a:ext>
            </a:extLst>
          </p:cNvPr>
          <p:cNvSpPr txBox="1">
            <a:spLocks/>
          </p:cNvSpPr>
          <p:nvPr/>
        </p:nvSpPr>
        <p:spPr>
          <a:xfrm>
            <a:off x="2148505" y="2511077"/>
            <a:ext cx="7676626" cy="193809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i="1" dirty="0">
              <a:solidFill>
                <a:schemeClr val="accent2"/>
              </a:solidFill>
              <a:latin typeface="+mn-lt"/>
              <a:cs typeface="Arial" panose="020B0604020202020204" pitchFamily="34" charset="0"/>
            </a:endParaRPr>
          </a:p>
          <a:p>
            <a:pPr algn="ctr"/>
            <a:r>
              <a:rPr lang="en-US" sz="3600" i="1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General</a:t>
            </a:r>
            <a:r>
              <a:rPr lang="en-US" sz="3600" i="1" dirty="0">
                <a:solidFill>
                  <a:schemeClr val="accent2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US" sz="3600" i="1" dirty="0">
                <a:latin typeface="+mn-lt"/>
                <a:cs typeface="Arial" panose="020B0604020202020204" pitchFamily="34" charset="0"/>
              </a:rPr>
              <a:t>graphs: our approach</a:t>
            </a:r>
            <a:endParaRPr lang="en-US" altLang="zh-TW" sz="2000" i="1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F04B1A6-BDE6-38C4-E317-9D753FE7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624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F3B6E5F-7646-66FB-D8C7-68212C7D1CB5}"/>
              </a:ext>
            </a:extLst>
          </p:cNvPr>
          <p:cNvGrpSpPr/>
          <p:nvPr/>
        </p:nvGrpSpPr>
        <p:grpSpPr>
          <a:xfrm>
            <a:off x="8023270" y="1802004"/>
            <a:ext cx="2255376" cy="3153772"/>
            <a:chOff x="8023270" y="1802004"/>
            <a:chExt cx="2255376" cy="315377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27FD9029-20D4-02B0-9157-5B882D86DB0E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E27250-8B3A-769F-531E-62CA5CD694AA}"/>
                </a:ext>
              </a:extLst>
            </p:cNvPr>
            <p:cNvCxnSpPr>
              <a:cxnSpLocks/>
              <a:stCxn id="24" idx="0"/>
              <a:endCxn id="2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1CB760A-FC2A-8DDB-BE34-02FE32B2DA11}"/>
                </a:ext>
              </a:extLst>
            </p:cNvPr>
            <p:cNvCxnSpPr>
              <a:cxnSpLocks/>
              <a:stCxn id="60" idx="0"/>
              <a:endCxn id="24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21D222C-7B7E-307B-7472-AE338E227F1F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278DE6C-36A9-CB82-E8A7-DE84E1E5AB0F}"/>
                </a:ext>
              </a:extLst>
            </p:cNvPr>
            <p:cNvCxnSpPr>
              <a:cxnSpLocks/>
              <a:stCxn id="45" idx="0"/>
              <a:endCxn id="2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00B9159-2E96-7539-68F7-046B1376D4AD}"/>
                </a:ext>
              </a:extLst>
            </p:cNvPr>
            <p:cNvCxnSpPr>
              <a:cxnSpLocks/>
              <a:stCxn id="49" idx="0"/>
              <a:endCxn id="45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7546A6A-B7D2-42C0-68E9-B33E22E11958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1F33726-748F-0044-7C7C-30F0B40C5FCE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F392667-E858-E372-07E3-A57959922CC4}"/>
                </a:ext>
              </a:extLst>
            </p:cNvPr>
            <p:cNvCxnSpPr>
              <a:cxnSpLocks/>
              <a:stCxn id="54" idx="0"/>
              <a:endCxn id="2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343EC14-1AAA-857A-1021-DD1B7E4A90A0}"/>
                </a:ext>
              </a:extLst>
            </p:cNvPr>
            <p:cNvCxnSpPr>
              <a:cxnSpLocks/>
              <a:stCxn id="75" idx="0"/>
              <a:endCxn id="54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6ADBEB5-DA94-6971-9029-6115201CD9AA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53BC256-B667-DCA3-D421-9CD6CF7222CE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A4089D5-F8F2-02F9-848F-E6C67CCECE6B}"/>
                </a:ext>
              </a:extLst>
            </p:cNvPr>
            <p:cNvCxnSpPr>
              <a:cxnSpLocks/>
              <a:stCxn id="66" idx="0"/>
              <a:endCxn id="60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BDBB2C2-A926-9AC2-1654-F6DC86DAC971}"/>
                </a:ext>
              </a:extLst>
            </p:cNvPr>
            <p:cNvCxnSpPr>
              <a:cxnSpLocks/>
              <a:stCxn id="67" idx="0"/>
              <a:endCxn id="66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4DC87EF-1789-5472-7EE1-8B56B20978DB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5C97EAA-F1D6-AC5B-9072-FA855DA88668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1C71ECC-60DC-BCF0-0BB3-17700A014F21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B9B701B8-03DB-6B53-C4BA-5CC567E96BC7}"/>
                </a:ext>
              </a:extLst>
            </p:cNvPr>
            <p:cNvCxnSpPr>
              <a:cxnSpLocks/>
              <a:stCxn id="78" idx="0"/>
              <a:endCxn id="75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07BBDE8-9C16-6B7B-DA8D-8D768243B037}"/>
                </a:ext>
              </a:extLst>
            </p:cNvPr>
            <p:cNvCxnSpPr>
              <a:cxnSpLocks/>
              <a:stCxn id="79" idx="0"/>
              <a:endCxn id="78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53B9A7C-3749-4635-F91C-B6F804D027F5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3512A39-A353-4A8F-8878-B4E2F11CF0E2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D856F30-4705-02CC-096E-A5B469D8DECE}"/>
                </a:ext>
              </a:extLst>
            </p:cNvPr>
            <p:cNvCxnSpPr>
              <a:cxnSpLocks/>
              <a:stCxn id="82" idx="0"/>
              <a:endCxn id="75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071F931-853C-F635-9A7C-3CF583761CC9}"/>
                </a:ext>
              </a:extLst>
            </p:cNvPr>
            <p:cNvCxnSpPr>
              <a:cxnSpLocks/>
              <a:stCxn id="83" idx="0"/>
              <a:endCxn id="82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6593B35-3394-8B23-2255-E983B0BF9AA2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7D829B3-9ED5-AADB-7955-15413EA6DD17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FE225BC-6166-4A10-9DEB-EC1DD8938787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72E62B87-168E-FA8C-CF2E-1E8940081FC1}"/>
              </a:ext>
            </a:extLst>
          </p:cNvPr>
          <p:cNvSpPr txBox="1"/>
          <p:nvPr/>
        </p:nvSpPr>
        <p:spPr>
          <a:xfrm>
            <a:off x="301626" y="1272309"/>
            <a:ext cx="60381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Each free node grows </a:t>
            </a:r>
            <a:r>
              <a:rPr lang="en-US" altLang="zh-TW" sz="2400" dirty="0">
                <a:solidFill>
                  <a:srgbClr val="C00000"/>
                </a:solidFill>
              </a:rPr>
              <a:t>alternating trees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Trees are </a:t>
            </a:r>
            <a:r>
              <a:rPr lang="en-US" altLang="zh-TW" sz="2400" dirty="0">
                <a:solidFill>
                  <a:srgbClr val="C00000"/>
                </a:solidFill>
              </a:rPr>
              <a:t>vertex-disjoint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F600F9-6C71-AC47-37D9-0FAC81514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028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0F3B6E5F-7646-66FB-D8C7-68212C7D1CB5}"/>
              </a:ext>
            </a:extLst>
          </p:cNvPr>
          <p:cNvGrpSpPr/>
          <p:nvPr/>
        </p:nvGrpSpPr>
        <p:grpSpPr>
          <a:xfrm>
            <a:off x="8023270" y="1802004"/>
            <a:ext cx="2255376" cy="3153772"/>
            <a:chOff x="8023270" y="1802004"/>
            <a:chExt cx="2255376" cy="3153772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27FD9029-20D4-02B0-9157-5B882D86DB0E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AE27250-8B3A-769F-531E-62CA5CD694AA}"/>
                </a:ext>
              </a:extLst>
            </p:cNvPr>
            <p:cNvCxnSpPr>
              <a:cxnSpLocks/>
              <a:stCxn id="24" idx="0"/>
              <a:endCxn id="2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1CB760A-FC2A-8DDB-BE34-02FE32B2DA11}"/>
                </a:ext>
              </a:extLst>
            </p:cNvPr>
            <p:cNvCxnSpPr>
              <a:cxnSpLocks/>
              <a:stCxn id="60" idx="0"/>
              <a:endCxn id="24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21D222C-7B7E-307B-7472-AE338E227F1F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278DE6C-36A9-CB82-E8A7-DE84E1E5AB0F}"/>
                </a:ext>
              </a:extLst>
            </p:cNvPr>
            <p:cNvCxnSpPr>
              <a:cxnSpLocks/>
              <a:stCxn id="45" idx="0"/>
              <a:endCxn id="2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00B9159-2E96-7539-68F7-046B1376D4AD}"/>
                </a:ext>
              </a:extLst>
            </p:cNvPr>
            <p:cNvCxnSpPr>
              <a:cxnSpLocks/>
              <a:stCxn id="49" idx="0"/>
              <a:endCxn id="45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07546A6A-B7D2-42C0-68E9-B33E22E11958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F1F33726-748F-0044-7C7C-30F0B40C5FCE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AF392667-E858-E372-07E3-A57959922CC4}"/>
                </a:ext>
              </a:extLst>
            </p:cNvPr>
            <p:cNvCxnSpPr>
              <a:cxnSpLocks/>
              <a:stCxn id="54" idx="0"/>
              <a:endCxn id="2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3343EC14-1AAA-857A-1021-DD1B7E4A90A0}"/>
                </a:ext>
              </a:extLst>
            </p:cNvPr>
            <p:cNvCxnSpPr>
              <a:cxnSpLocks/>
              <a:stCxn id="75" idx="0"/>
              <a:endCxn id="54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6ADBEB5-DA94-6971-9029-6115201CD9AA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553BC256-B667-DCA3-D421-9CD6CF7222CE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7A4089D5-F8F2-02F9-848F-E6C67CCECE6B}"/>
                </a:ext>
              </a:extLst>
            </p:cNvPr>
            <p:cNvCxnSpPr>
              <a:cxnSpLocks/>
              <a:stCxn id="66" idx="0"/>
              <a:endCxn id="60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9BDBB2C2-A926-9AC2-1654-F6DC86DAC971}"/>
                </a:ext>
              </a:extLst>
            </p:cNvPr>
            <p:cNvCxnSpPr>
              <a:cxnSpLocks/>
              <a:stCxn id="67" idx="0"/>
              <a:endCxn id="66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B4DC87EF-1789-5472-7EE1-8B56B20978DB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5C97EAA-F1D6-AC5B-9072-FA855DA88668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1C71ECC-60DC-BCF0-0BB3-17700A014F21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B9B701B8-03DB-6B53-C4BA-5CC567E96BC7}"/>
                </a:ext>
              </a:extLst>
            </p:cNvPr>
            <p:cNvCxnSpPr>
              <a:cxnSpLocks/>
              <a:stCxn id="78" idx="0"/>
              <a:endCxn id="75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D07BBDE8-9C16-6B7B-DA8D-8D768243B037}"/>
                </a:ext>
              </a:extLst>
            </p:cNvPr>
            <p:cNvCxnSpPr>
              <a:cxnSpLocks/>
              <a:stCxn id="79" idx="0"/>
              <a:endCxn id="78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53B9A7C-3749-4635-F91C-B6F804D027F5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E3512A39-A353-4A8F-8878-B4E2F11CF0E2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3D856F30-4705-02CC-096E-A5B469D8DECE}"/>
                </a:ext>
              </a:extLst>
            </p:cNvPr>
            <p:cNvCxnSpPr>
              <a:cxnSpLocks/>
              <a:stCxn id="82" idx="0"/>
              <a:endCxn id="75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2071F931-853C-F635-9A7C-3CF583761CC9}"/>
                </a:ext>
              </a:extLst>
            </p:cNvPr>
            <p:cNvCxnSpPr>
              <a:cxnSpLocks/>
              <a:stCxn id="83" idx="0"/>
              <a:endCxn id="82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6593B35-3394-8B23-2255-E983B0BF9AA2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7D829B3-9ED5-AADB-7955-15413EA6DD17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FE225BC-6166-4A10-9DEB-EC1DD8938787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48599633-93BC-9D8D-33BB-E3D05BBA822B}"/>
              </a:ext>
            </a:extLst>
          </p:cNvPr>
          <p:cNvSpPr txBox="1"/>
          <p:nvPr/>
        </p:nvSpPr>
        <p:spPr>
          <a:xfrm>
            <a:off x="9727173" y="2805774"/>
            <a:ext cx="16819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>
                <a:solidFill>
                  <a:srgbClr val="07A398"/>
                </a:solidFill>
              </a:rPr>
              <a:t>active path</a:t>
            </a:r>
            <a:endParaRPr lang="zh-TW" altLang="en-US" sz="2600" dirty="0">
              <a:solidFill>
                <a:srgbClr val="07A398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2E62B87-168E-FA8C-CF2E-1E8940081FC1}"/>
              </a:ext>
            </a:extLst>
          </p:cNvPr>
          <p:cNvSpPr txBox="1"/>
          <p:nvPr/>
        </p:nvSpPr>
        <p:spPr>
          <a:xfrm>
            <a:off x="301626" y="1272309"/>
            <a:ext cx="6038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Each free node grows </a:t>
            </a:r>
            <a:r>
              <a:rPr lang="en-US" altLang="zh-TW" sz="2400" dirty="0">
                <a:solidFill>
                  <a:srgbClr val="C00000"/>
                </a:solidFill>
              </a:rPr>
              <a:t>alternating trees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Trees are </a:t>
            </a:r>
            <a:r>
              <a:rPr lang="en-US" altLang="zh-TW" sz="2400" dirty="0">
                <a:solidFill>
                  <a:srgbClr val="C00000"/>
                </a:solidFill>
              </a:rPr>
              <a:t>vertex-disjoint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Each tree has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en-US" altLang="zh-TW" sz="2400" dirty="0">
              <a:solidFill>
                <a:srgbClr val="07A39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23D3BB7E-D22B-9522-D9DA-C25EB56D3F34}"/>
              </a:ext>
            </a:extLst>
          </p:cNvPr>
          <p:cNvSpPr/>
          <p:nvPr/>
        </p:nvSpPr>
        <p:spPr>
          <a:xfrm rot="18865419">
            <a:off x="8706139" y="2093201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1E8A4DFE-1895-78D2-750B-19921F6157A5}"/>
              </a:ext>
            </a:extLst>
          </p:cNvPr>
          <p:cNvSpPr/>
          <p:nvPr/>
        </p:nvSpPr>
        <p:spPr>
          <a:xfrm rot="21316953">
            <a:off x="9088488" y="2874235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82F6A291-2732-08B7-FE1F-70A8CB72A9E4}"/>
              </a:ext>
            </a:extLst>
          </p:cNvPr>
          <p:cNvSpPr/>
          <p:nvPr/>
        </p:nvSpPr>
        <p:spPr>
          <a:xfrm rot="17715890">
            <a:off x="9565644" y="3405868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E6C868B8-D055-198F-2DDD-B32FC379D91F}"/>
              </a:ext>
            </a:extLst>
          </p:cNvPr>
          <p:cNvSpPr/>
          <p:nvPr/>
        </p:nvSpPr>
        <p:spPr>
          <a:xfrm rot="21316953">
            <a:off x="10022354" y="4195693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5E554-F235-2651-A10F-79974A2E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639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93" name="TextBox 92">
            <a:extLst>
              <a:ext uri="{FF2B5EF4-FFF2-40B4-BE49-F238E27FC236}">
                <a16:creationId xmlns:a16="http://schemas.microsoft.com/office/drawing/2014/main" id="{72E62B87-168E-FA8C-CF2E-1E8940081FC1}"/>
              </a:ext>
            </a:extLst>
          </p:cNvPr>
          <p:cNvSpPr txBox="1"/>
          <p:nvPr/>
        </p:nvSpPr>
        <p:spPr>
          <a:xfrm>
            <a:off x="301626" y="1272309"/>
            <a:ext cx="6038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Each free node grows </a:t>
            </a:r>
            <a:r>
              <a:rPr lang="en-US" altLang="zh-TW" sz="2400" dirty="0">
                <a:solidFill>
                  <a:srgbClr val="C00000"/>
                </a:solidFill>
              </a:rPr>
              <a:t>alternating trees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Trees are </a:t>
            </a:r>
            <a:r>
              <a:rPr lang="en-US" altLang="zh-TW" sz="2400" dirty="0">
                <a:solidFill>
                  <a:srgbClr val="C00000"/>
                </a:solidFill>
              </a:rPr>
              <a:t>vertex-disjoint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Each tree has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en-US" altLang="zh-TW" sz="2400" dirty="0">
              <a:solidFill>
                <a:srgbClr val="07A398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DEA924-5FBE-387A-324E-2F51B95CC901}"/>
              </a:ext>
            </a:extLst>
          </p:cNvPr>
          <p:cNvSpPr txBox="1"/>
          <p:nvPr/>
        </p:nvSpPr>
        <p:spPr>
          <a:xfrm>
            <a:off x="363695" y="4103564"/>
            <a:ext cx="63000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Even layers: </a:t>
            </a:r>
            <a:r>
              <a:rPr lang="en-US" altLang="zh-TW" sz="2400" dirty="0">
                <a:solidFill>
                  <a:srgbClr val="C00000"/>
                </a:solidFill>
              </a:rPr>
              <a:t>outer vertices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Odd layers: </a:t>
            </a:r>
            <a:r>
              <a:rPr lang="en-US" altLang="zh-TW" sz="2400" dirty="0">
                <a:solidFill>
                  <a:srgbClr val="C00000"/>
                </a:solidFill>
              </a:rPr>
              <a:t>inner vertices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Root: </a:t>
            </a:r>
            <a:r>
              <a:rPr lang="en-US" altLang="zh-TW" sz="2400" dirty="0">
                <a:solidFill>
                  <a:srgbClr val="C00000"/>
                </a:solidFill>
              </a:rPr>
              <a:t>outer vertex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FEFEFB7-4135-BDB4-8DC7-0A749F4A2505}"/>
              </a:ext>
            </a:extLst>
          </p:cNvPr>
          <p:cNvCxnSpPr>
            <a:cxnSpLocks/>
          </p:cNvCxnSpPr>
          <p:nvPr/>
        </p:nvCxnSpPr>
        <p:spPr>
          <a:xfrm flipH="1" flipV="1">
            <a:off x="7393794" y="2528103"/>
            <a:ext cx="4152002" cy="10287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DD7EA3C-A1D4-ECE3-2014-D49374B2B43E}"/>
              </a:ext>
            </a:extLst>
          </p:cNvPr>
          <p:cNvCxnSpPr>
            <a:cxnSpLocks/>
          </p:cNvCxnSpPr>
          <p:nvPr/>
        </p:nvCxnSpPr>
        <p:spPr>
          <a:xfrm flipH="1">
            <a:off x="7393794" y="3251473"/>
            <a:ext cx="4152002" cy="0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236638-2FC1-2E5F-25C7-C988C29474DA}"/>
              </a:ext>
            </a:extLst>
          </p:cNvPr>
          <p:cNvCxnSpPr>
            <a:cxnSpLocks/>
          </p:cNvCxnSpPr>
          <p:nvPr/>
        </p:nvCxnSpPr>
        <p:spPr>
          <a:xfrm flipH="1">
            <a:off x="7393794" y="3861675"/>
            <a:ext cx="4152002" cy="17687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4DED62-B7C0-08F2-B036-3EF04EC748AF}"/>
              </a:ext>
            </a:extLst>
          </p:cNvPr>
          <p:cNvCxnSpPr>
            <a:cxnSpLocks/>
          </p:cNvCxnSpPr>
          <p:nvPr/>
        </p:nvCxnSpPr>
        <p:spPr>
          <a:xfrm flipH="1">
            <a:off x="7393794" y="4585478"/>
            <a:ext cx="4152002" cy="10889"/>
          </a:xfrm>
          <a:prstGeom prst="line">
            <a:avLst/>
          </a:prstGeom>
          <a:ln w="127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A3431C4-99D9-2E91-A1AF-A1F2CA44164B}"/>
              </a:ext>
            </a:extLst>
          </p:cNvPr>
          <p:cNvSpPr txBox="1"/>
          <p:nvPr/>
        </p:nvSpPr>
        <p:spPr>
          <a:xfrm>
            <a:off x="11089690" y="1890962"/>
            <a:ext cx="333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3C3B3D-A7DD-B08B-46F9-E6FDFFB3354D}"/>
              </a:ext>
            </a:extLst>
          </p:cNvPr>
          <p:cNvSpPr txBox="1"/>
          <p:nvPr/>
        </p:nvSpPr>
        <p:spPr>
          <a:xfrm>
            <a:off x="11112535" y="2699721"/>
            <a:ext cx="333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D8DFF0-DA16-09B4-6D4E-2AA3869A69E3}"/>
              </a:ext>
            </a:extLst>
          </p:cNvPr>
          <p:cNvSpPr txBox="1"/>
          <p:nvPr/>
        </p:nvSpPr>
        <p:spPr>
          <a:xfrm>
            <a:off x="11122024" y="3340871"/>
            <a:ext cx="333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D90E10-7051-8726-F2D0-083082278777}"/>
              </a:ext>
            </a:extLst>
          </p:cNvPr>
          <p:cNvSpPr txBox="1"/>
          <p:nvPr/>
        </p:nvSpPr>
        <p:spPr>
          <a:xfrm>
            <a:off x="11152823" y="4050980"/>
            <a:ext cx="333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E41318-9E36-3AB5-B2BB-F3D4208B48E8}"/>
              </a:ext>
            </a:extLst>
          </p:cNvPr>
          <p:cNvSpPr txBox="1"/>
          <p:nvPr/>
        </p:nvSpPr>
        <p:spPr>
          <a:xfrm>
            <a:off x="11155315" y="4648000"/>
            <a:ext cx="3337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zh-TW" altLang="en-US" sz="22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ACE479F-DE1D-EE0F-3909-D881089ACEC9}"/>
              </a:ext>
            </a:extLst>
          </p:cNvPr>
          <p:cNvSpPr txBox="1"/>
          <p:nvPr/>
        </p:nvSpPr>
        <p:spPr>
          <a:xfrm>
            <a:off x="10164083" y="1946263"/>
            <a:ext cx="92647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/>
              <a:t>outer</a:t>
            </a:r>
            <a:endParaRPr lang="zh-TW" altLang="en-US" sz="2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9301C7C-CF7B-48A3-2183-37B7CDC3B420}"/>
              </a:ext>
            </a:extLst>
          </p:cNvPr>
          <p:cNvSpPr txBox="1"/>
          <p:nvPr/>
        </p:nvSpPr>
        <p:spPr>
          <a:xfrm>
            <a:off x="10180722" y="2686455"/>
            <a:ext cx="89319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/>
              <a:t>inner</a:t>
            </a:r>
            <a:endParaRPr lang="zh-TW" altLang="en-US" sz="2600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8C92ED0-37D1-3FCA-F9F4-28E1D32648D6}"/>
              </a:ext>
            </a:extLst>
          </p:cNvPr>
          <p:cNvGrpSpPr/>
          <p:nvPr/>
        </p:nvGrpSpPr>
        <p:grpSpPr>
          <a:xfrm>
            <a:off x="7898682" y="1925115"/>
            <a:ext cx="2255376" cy="3153772"/>
            <a:chOff x="8023270" y="1802004"/>
            <a:chExt cx="2255376" cy="3153772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491EC57-0A20-2DCE-0E5A-3C4272ED2D4F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0E3ACC5-B85A-A512-765B-A1F48A08C2F7}"/>
                </a:ext>
              </a:extLst>
            </p:cNvPr>
            <p:cNvCxnSpPr>
              <a:cxnSpLocks/>
              <a:stCxn id="26" idx="0"/>
              <a:endCxn id="22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95D291C-A0E6-8341-1623-0529DE5D28DC}"/>
                </a:ext>
              </a:extLst>
            </p:cNvPr>
            <p:cNvCxnSpPr>
              <a:cxnSpLocks/>
              <a:stCxn id="34" idx="0"/>
              <a:endCxn id="26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6BE3219-1EE2-DE63-585E-D209755C7409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92A20B0-8E03-8058-C8DA-0A25BBBAE3D8}"/>
                </a:ext>
              </a:extLst>
            </p:cNvPr>
            <p:cNvCxnSpPr>
              <a:cxnSpLocks/>
              <a:stCxn id="29" idx="0"/>
              <a:endCxn id="22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A52E41A-FF8B-C756-6050-24E87C877AE4}"/>
                </a:ext>
              </a:extLst>
            </p:cNvPr>
            <p:cNvCxnSpPr>
              <a:cxnSpLocks/>
              <a:stCxn id="30" idx="0"/>
              <a:endCxn id="29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2267886-5735-A5D2-3956-169889BA8B69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66FA046B-7727-2C02-87AA-4151C627143F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2BABE27-DDDE-C449-C79B-5E88D050BEAB}"/>
                </a:ext>
              </a:extLst>
            </p:cNvPr>
            <p:cNvCxnSpPr>
              <a:cxnSpLocks/>
              <a:stCxn id="33" idx="0"/>
              <a:endCxn id="22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C38A1F4-7340-1A95-D2F3-40453915F6C4}"/>
                </a:ext>
              </a:extLst>
            </p:cNvPr>
            <p:cNvCxnSpPr>
              <a:cxnSpLocks/>
              <a:stCxn id="39" idx="0"/>
              <a:endCxn id="33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936CEAE-C932-FE9C-C3CC-AB33A60FB242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CC75F4E-7C0B-0B18-96FF-006B8C5B4068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A692470F-478B-C86A-56E1-B90C24D5CFC1}"/>
                </a:ext>
              </a:extLst>
            </p:cNvPr>
            <p:cNvCxnSpPr>
              <a:cxnSpLocks/>
              <a:stCxn id="37" idx="0"/>
              <a:endCxn id="34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8246424-D1AF-701D-F06C-0F2C365534EE}"/>
                </a:ext>
              </a:extLst>
            </p:cNvPr>
            <p:cNvCxnSpPr>
              <a:cxnSpLocks/>
              <a:stCxn id="38" idx="0"/>
              <a:endCxn id="37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F1061B7-76C1-E848-7AFB-4F284701861F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89E9504-6AE4-14B4-A3FF-4C82201DC27B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C185481-B037-779F-7357-E18F532CDE32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3B63AD5A-8502-4E30-37DB-B4926571C13E}"/>
                </a:ext>
              </a:extLst>
            </p:cNvPr>
            <p:cNvCxnSpPr>
              <a:cxnSpLocks/>
              <a:stCxn id="42" idx="0"/>
              <a:endCxn id="39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C467495-C38B-FE8F-237E-C2570FEDDD0E}"/>
                </a:ext>
              </a:extLst>
            </p:cNvPr>
            <p:cNvCxnSpPr>
              <a:cxnSpLocks/>
              <a:stCxn id="46" idx="0"/>
              <a:endCxn id="42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D5E2595E-95E8-ECF1-BFA9-104BB1E8BA4F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0584DF7-90DE-FC10-3DBB-3BE893E2168F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D4BAE49-C78B-DD12-D8C4-7EBE50413A62}"/>
                </a:ext>
              </a:extLst>
            </p:cNvPr>
            <p:cNvCxnSpPr>
              <a:cxnSpLocks/>
              <a:stCxn id="50" idx="0"/>
              <a:endCxn id="39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BF6F5E7-30C5-8B8E-3C80-92CA5D362F5A}"/>
                </a:ext>
              </a:extLst>
            </p:cNvPr>
            <p:cNvCxnSpPr>
              <a:cxnSpLocks/>
              <a:stCxn id="51" idx="0"/>
              <a:endCxn id="50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AF298FB-7598-0DBE-B660-8CE8D0C0E79B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3A0A9B2-85B5-3052-EE71-EC0FF8F01791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C89EB14-9F97-FC10-13C3-87927F975575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A2D9E3F-20B7-3999-5B33-1D6279B4F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172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72E62B87-168E-FA8C-CF2E-1E8940081FC1}"/>
              </a:ext>
            </a:extLst>
          </p:cNvPr>
          <p:cNvSpPr txBox="1"/>
          <p:nvPr/>
        </p:nvSpPr>
        <p:spPr>
          <a:xfrm>
            <a:off x="293019" y="1198464"/>
            <a:ext cx="5148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B4F151E-C4AC-1FFF-CF96-7FD8308AAEB4}"/>
              </a:ext>
            </a:extLst>
          </p:cNvPr>
          <p:cNvGrpSpPr/>
          <p:nvPr/>
        </p:nvGrpSpPr>
        <p:grpSpPr>
          <a:xfrm>
            <a:off x="6140615" y="1009936"/>
            <a:ext cx="2255376" cy="3153772"/>
            <a:chOff x="8023270" y="1802004"/>
            <a:chExt cx="2255376" cy="3153772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D561582-5443-DDB8-E875-A7A3A29D95E6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52DAEE-5E95-BA44-1F4A-D0C808247BC1}"/>
                </a:ext>
              </a:extLst>
            </p:cNvPr>
            <p:cNvCxnSpPr>
              <a:cxnSpLocks/>
              <a:stCxn id="20" idx="0"/>
              <a:endCxn id="17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BDD3217-C6D4-8C37-CADD-0A2664B54E89}"/>
                </a:ext>
              </a:extLst>
            </p:cNvPr>
            <p:cNvCxnSpPr>
              <a:cxnSpLocks/>
              <a:stCxn id="30" idx="0"/>
              <a:endCxn id="20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E0683042-2278-1C3D-5ABB-CD06AA4D0B7D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71B3C644-B9C0-1841-C5FF-C64D4A99BA38}"/>
                </a:ext>
              </a:extLst>
            </p:cNvPr>
            <p:cNvCxnSpPr>
              <a:cxnSpLocks/>
              <a:stCxn id="25" idx="0"/>
              <a:endCxn id="17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AFD5BBD-355D-9299-7EE2-96BD8B3DEDF1}"/>
                </a:ext>
              </a:extLst>
            </p:cNvPr>
            <p:cNvCxnSpPr>
              <a:cxnSpLocks/>
              <a:stCxn id="26" idx="0"/>
              <a:endCxn id="25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AC994450-61A3-CE63-238E-0E101A1404B0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2FC327-558E-4159-A274-0BA8E5634564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0EB47DF0-A9A3-52DB-377E-C54EBDB037ED}"/>
                </a:ext>
              </a:extLst>
            </p:cNvPr>
            <p:cNvCxnSpPr>
              <a:cxnSpLocks/>
              <a:stCxn id="29" idx="0"/>
              <a:endCxn id="17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2E05610-ABF7-1CFC-95C6-58269804543D}"/>
                </a:ext>
              </a:extLst>
            </p:cNvPr>
            <p:cNvCxnSpPr>
              <a:cxnSpLocks/>
              <a:stCxn id="40" idx="0"/>
              <a:endCxn id="29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60D0D69-D1B4-3EFD-2CBE-54E5E97BBB69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398531E2-513D-A4C0-8F71-1AD6DC3DD144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F1785A9-65FD-E7A2-E42C-B9612AFB84AF}"/>
                </a:ext>
              </a:extLst>
            </p:cNvPr>
            <p:cNvCxnSpPr>
              <a:cxnSpLocks/>
              <a:stCxn id="38" idx="0"/>
              <a:endCxn id="30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125302E-73E4-D23E-42E1-328B56B6D26D}"/>
                </a:ext>
              </a:extLst>
            </p:cNvPr>
            <p:cNvCxnSpPr>
              <a:cxnSpLocks/>
              <a:stCxn id="39" idx="0"/>
              <a:endCxn id="38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17A1828-2EA8-8FF6-21EA-23B43360B211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4DE3644-13DA-C4E3-F49A-F17FB8D6B7C8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A060F08A-6183-8710-06A1-12E02B0CE450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B239F796-D132-C8AE-055B-B862C8CC476C}"/>
                </a:ext>
              </a:extLst>
            </p:cNvPr>
            <p:cNvCxnSpPr>
              <a:cxnSpLocks/>
              <a:stCxn id="46" idx="0"/>
              <a:endCxn id="40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EE6A9D0F-7721-8660-FE44-E6E4C7866931}"/>
                </a:ext>
              </a:extLst>
            </p:cNvPr>
            <p:cNvCxnSpPr>
              <a:cxnSpLocks/>
              <a:stCxn id="47" idx="0"/>
              <a:endCxn id="46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750321F9-30A6-3EFC-264A-6C4D2828541A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5A0FFC04-E87D-25B2-ADF1-1B56F69BA9AA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BFA83A1-853F-CDBA-E6CD-82D53581758A}"/>
                </a:ext>
              </a:extLst>
            </p:cNvPr>
            <p:cNvCxnSpPr>
              <a:cxnSpLocks/>
              <a:stCxn id="51" idx="0"/>
              <a:endCxn id="40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4738A908-4FF3-95C4-421E-7C84A4248C41}"/>
                </a:ext>
              </a:extLst>
            </p:cNvPr>
            <p:cNvCxnSpPr>
              <a:cxnSpLocks/>
              <a:stCxn id="55" idx="0"/>
              <a:endCxn id="51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96828F7-6B9C-F905-EB24-FF0D57F56A2A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0DA3E25-0523-3F0C-CFB5-6D97AA759F46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5354BE3-C92F-F2D2-5091-E0D8825BFF6C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E6F3844-E3A8-80A4-045F-EB60AC3320F3}"/>
              </a:ext>
            </a:extLst>
          </p:cNvPr>
          <p:cNvCxnSpPr>
            <a:cxnSpLocks/>
            <a:stCxn id="88" idx="2"/>
            <a:endCxn id="55" idx="6"/>
          </p:cNvCxnSpPr>
          <p:nvPr/>
        </p:nvCxnSpPr>
        <p:spPr>
          <a:xfrm flipH="1" flipV="1">
            <a:off x="8390961" y="4079077"/>
            <a:ext cx="872171" cy="137488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5FABF088-5B26-5A7F-3767-01B254D369A6}"/>
              </a:ext>
            </a:extLst>
          </p:cNvPr>
          <p:cNvSpPr/>
          <p:nvPr/>
        </p:nvSpPr>
        <p:spPr>
          <a:xfrm>
            <a:off x="9263132" y="4131934"/>
            <a:ext cx="182880" cy="16926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A7277F7-BD5A-3874-2754-9D15E4749AFE}"/>
              </a:ext>
            </a:extLst>
          </p:cNvPr>
          <p:cNvSpPr txBox="1"/>
          <p:nvPr/>
        </p:nvSpPr>
        <p:spPr>
          <a:xfrm>
            <a:off x="7782087" y="3839531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0FDC2D5-835E-DDA5-FCEC-D2B90675189F}"/>
              </a:ext>
            </a:extLst>
          </p:cNvPr>
          <p:cNvSpPr txBox="1"/>
          <p:nvPr/>
        </p:nvSpPr>
        <p:spPr>
          <a:xfrm>
            <a:off x="9366100" y="3754900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18049C47-8BB5-3B74-5DA7-394ADAB12FBC}"/>
              </a:ext>
            </a:extLst>
          </p:cNvPr>
          <p:cNvSpPr/>
          <p:nvPr/>
        </p:nvSpPr>
        <p:spPr>
          <a:xfrm rot="18865419">
            <a:off x="6813488" y="1292447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4CA2FAB-66DC-333C-6ABA-D8C422DA8875}"/>
              </a:ext>
            </a:extLst>
          </p:cNvPr>
          <p:cNvSpPr/>
          <p:nvPr/>
        </p:nvSpPr>
        <p:spPr>
          <a:xfrm rot="21316953">
            <a:off x="7195837" y="2073481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DD131D5E-19CB-F943-2900-DB0E574A1761}"/>
              </a:ext>
            </a:extLst>
          </p:cNvPr>
          <p:cNvSpPr/>
          <p:nvPr/>
        </p:nvSpPr>
        <p:spPr>
          <a:xfrm rot="17715890">
            <a:off x="7672993" y="2605114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6E6D2-CFA8-4DE6-15C1-47E72FA78A26}"/>
              </a:ext>
            </a:extLst>
          </p:cNvPr>
          <p:cNvSpPr/>
          <p:nvPr/>
        </p:nvSpPr>
        <p:spPr>
          <a:xfrm rot="21316953">
            <a:off x="8129703" y="3394939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B4AB41-37C5-898B-EE92-327BB2A1D433}"/>
              </a:ext>
            </a:extLst>
          </p:cNvPr>
          <p:cNvSpPr txBox="1"/>
          <p:nvPr/>
        </p:nvSpPr>
        <p:spPr>
          <a:xfrm>
            <a:off x="8292784" y="3534884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8AF25-D80E-305B-251B-6CF817A0B311}"/>
              </a:ext>
            </a:extLst>
          </p:cNvPr>
          <p:cNvSpPr txBox="1"/>
          <p:nvPr/>
        </p:nvSpPr>
        <p:spPr>
          <a:xfrm>
            <a:off x="7790802" y="2058404"/>
            <a:ext cx="16819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600" dirty="0">
                <a:solidFill>
                  <a:srgbClr val="07A398"/>
                </a:solidFill>
              </a:rPr>
              <a:t>active path</a:t>
            </a:r>
            <a:endParaRPr lang="zh-TW" altLang="en-US" sz="2600" dirty="0">
              <a:solidFill>
                <a:srgbClr val="07A398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3A6009-0CE4-3BB8-90EB-70C258B5BCA7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68C1F46-9D26-9CF6-8A6F-F6BAE6F935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F6E89C-6BA3-415C-3440-AA6D0F16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524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Box 92">
            <a:extLst>
              <a:ext uri="{FF2B5EF4-FFF2-40B4-BE49-F238E27FC236}">
                <a16:creationId xmlns:a16="http://schemas.microsoft.com/office/drawing/2014/main" id="{72E62B87-168E-FA8C-CF2E-1E8940081FC1}"/>
              </a:ext>
            </a:extLst>
          </p:cNvPr>
          <p:cNvSpPr txBox="1"/>
          <p:nvPr/>
        </p:nvSpPr>
        <p:spPr>
          <a:xfrm>
            <a:off x="298433" y="1196727"/>
            <a:ext cx="4954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4A322D-BF42-92C5-C611-61104D8E4237}"/>
              </a:ext>
            </a:extLst>
          </p:cNvPr>
          <p:cNvSpPr txBox="1"/>
          <p:nvPr/>
        </p:nvSpPr>
        <p:spPr>
          <a:xfrm>
            <a:off x="298432" y="2571768"/>
            <a:ext cx="4837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Case 1: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not in any tree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Extend</a:t>
            </a:r>
            <a:endParaRPr lang="zh-TW" altLang="en-US" sz="2400" b="1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15A1910-400D-A12E-1887-1A3B10CCA8A8}"/>
              </a:ext>
            </a:extLst>
          </p:cNvPr>
          <p:cNvGrpSpPr/>
          <p:nvPr/>
        </p:nvGrpSpPr>
        <p:grpSpPr>
          <a:xfrm>
            <a:off x="6316459" y="1009936"/>
            <a:ext cx="2255376" cy="3153772"/>
            <a:chOff x="8023270" y="1802004"/>
            <a:chExt cx="2255376" cy="31537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BE76C06-17BB-F63C-8563-800629EA016C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66A64CF-7562-7F62-31B9-A43F3FA2DB69}"/>
                </a:ext>
              </a:extLst>
            </p:cNvPr>
            <p:cNvCxnSpPr>
              <a:cxnSpLocks/>
              <a:stCxn id="18" idx="0"/>
              <a:endCxn id="6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73432AC-7516-DA4D-C7A3-68E2AC89BE56}"/>
                </a:ext>
              </a:extLst>
            </p:cNvPr>
            <p:cNvCxnSpPr>
              <a:cxnSpLocks/>
              <a:stCxn id="28" idx="0"/>
              <a:endCxn id="18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755D9DD-2841-349A-BC43-2E5BDF08F2E8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2CEB760-83E5-9C1F-5249-98C8AE70E900}"/>
                </a:ext>
              </a:extLst>
            </p:cNvPr>
            <p:cNvCxnSpPr>
              <a:cxnSpLocks/>
              <a:stCxn id="22" idx="0"/>
              <a:endCxn id="6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2913CE-A964-98C1-BC22-0C64999DE8BC}"/>
                </a:ext>
              </a:extLst>
            </p:cNvPr>
            <p:cNvCxnSpPr>
              <a:cxnSpLocks/>
              <a:stCxn id="23" idx="0"/>
              <a:endCxn id="22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A31F175-F550-26C1-9DB4-BF3EF28ADCC2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C07B0D-227F-39C0-42B7-033349C67794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F8445B3-A04C-AF83-DB95-92020A9A8020}"/>
                </a:ext>
              </a:extLst>
            </p:cNvPr>
            <p:cNvCxnSpPr>
              <a:cxnSpLocks/>
              <a:stCxn id="27" idx="0"/>
              <a:endCxn id="6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9B0C642-1EA7-DA12-373B-9B2C91EFCAEB}"/>
                </a:ext>
              </a:extLst>
            </p:cNvPr>
            <p:cNvCxnSpPr>
              <a:cxnSpLocks/>
              <a:stCxn id="38" idx="0"/>
              <a:endCxn id="27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12143DC-38D8-BEFA-2FDC-199CBCB98CD5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A988251-C7D3-1C1D-FE91-DC632C367C1C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FEB6BA5-8C74-C11D-506F-186E663AEACA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50E6319-314E-7ACE-02A0-4B4D0E24A2ED}"/>
                </a:ext>
              </a:extLst>
            </p:cNvPr>
            <p:cNvCxnSpPr>
              <a:cxnSpLocks/>
              <a:stCxn id="37" idx="0"/>
              <a:endCxn id="31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DBBFE1E-CF8C-742A-D46E-66C4F34C1DC3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B1EA158-EF15-A5EE-1614-774C1A86C089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3DF5B21-BC24-B156-5623-EBC240100B06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CCCC9E0-A983-ED39-C0C9-C6A6DCE1C23D}"/>
                </a:ext>
              </a:extLst>
            </p:cNvPr>
            <p:cNvCxnSpPr>
              <a:cxnSpLocks/>
              <a:stCxn id="41" idx="0"/>
              <a:endCxn id="38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B963EE-9F61-81EB-BCFD-13C6B07383F7}"/>
                </a:ext>
              </a:extLst>
            </p:cNvPr>
            <p:cNvCxnSpPr>
              <a:cxnSpLocks/>
              <a:stCxn id="42" idx="0"/>
              <a:endCxn id="41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7907CD-16C7-2E16-621A-524A28EF292F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EE1C076-A402-C172-B841-1E56890E8CC4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E9BE3F-C610-D59C-B425-F587A51A8E73}"/>
                </a:ext>
              </a:extLst>
            </p:cNvPr>
            <p:cNvCxnSpPr>
              <a:cxnSpLocks/>
              <a:stCxn id="48" idx="0"/>
              <a:endCxn id="38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2C6B032-D526-2911-2080-E5DC43BE2F7F}"/>
                </a:ext>
              </a:extLst>
            </p:cNvPr>
            <p:cNvCxnSpPr>
              <a:cxnSpLocks/>
              <a:stCxn id="50" idx="0"/>
              <a:endCxn id="48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27A3596-1DBC-663D-1026-4DF5F7EF627F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1CBCA0B-53C1-70D7-68F1-B379047ACAD7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71BB878-49EC-CD58-6B31-396C4B55B9EF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6D27581-414E-ABCC-D30B-303D9E12FF88}"/>
              </a:ext>
            </a:extLst>
          </p:cNvPr>
          <p:cNvCxnSpPr>
            <a:cxnSpLocks/>
            <a:endCxn id="50" idx="6"/>
          </p:cNvCxnSpPr>
          <p:nvPr/>
        </p:nvCxnSpPr>
        <p:spPr>
          <a:xfrm flipH="1" flipV="1">
            <a:off x="8566805" y="4079077"/>
            <a:ext cx="860643" cy="84631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08E888A3-2506-3BAE-E9B3-C3AA756480E2}"/>
              </a:ext>
            </a:extLst>
          </p:cNvPr>
          <p:cNvSpPr/>
          <p:nvPr/>
        </p:nvSpPr>
        <p:spPr>
          <a:xfrm>
            <a:off x="9438976" y="4131934"/>
            <a:ext cx="182880" cy="16926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DEB265-9BBD-22B4-C295-E318DC8AB5D5}"/>
              </a:ext>
            </a:extLst>
          </p:cNvPr>
          <p:cNvSpPr txBox="1"/>
          <p:nvPr/>
        </p:nvSpPr>
        <p:spPr>
          <a:xfrm>
            <a:off x="9688093" y="3940397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4EF159-E5FF-7E2C-2BB6-AEBCFA0C824F}"/>
              </a:ext>
            </a:extLst>
          </p:cNvPr>
          <p:cNvCxnSpPr>
            <a:cxnSpLocks/>
            <a:stCxn id="58" idx="4"/>
            <a:endCxn id="74" idx="0"/>
          </p:cNvCxnSpPr>
          <p:nvPr/>
        </p:nvCxnSpPr>
        <p:spPr>
          <a:xfrm>
            <a:off x="9530416" y="4301196"/>
            <a:ext cx="0" cy="452533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>
            <a:extLst>
              <a:ext uri="{FF2B5EF4-FFF2-40B4-BE49-F238E27FC236}">
                <a16:creationId xmlns:a16="http://schemas.microsoft.com/office/drawing/2014/main" id="{D9AEB4EF-8130-B248-EF22-365BA601959E}"/>
              </a:ext>
            </a:extLst>
          </p:cNvPr>
          <p:cNvSpPr/>
          <p:nvPr/>
        </p:nvSpPr>
        <p:spPr>
          <a:xfrm>
            <a:off x="9438976" y="475372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DAA7ED5-AA02-0A9C-6098-3A42400FCE45}"/>
              </a:ext>
            </a:extLst>
          </p:cNvPr>
          <p:cNvSpPr txBox="1"/>
          <p:nvPr/>
        </p:nvSpPr>
        <p:spPr>
          <a:xfrm>
            <a:off x="9483431" y="4313992"/>
            <a:ext cx="486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∞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142DE9-C154-7EDB-F052-E717A8014750}"/>
              </a:ext>
            </a:extLst>
          </p:cNvPr>
          <p:cNvSpPr txBox="1"/>
          <p:nvPr/>
        </p:nvSpPr>
        <p:spPr>
          <a:xfrm>
            <a:off x="8443194" y="3493206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139BEC7-855E-9251-BDF3-111353C5153D}"/>
              </a:ext>
            </a:extLst>
          </p:cNvPr>
          <p:cNvSpPr txBox="1"/>
          <p:nvPr/>
        </p:nvSpPr>
        <p:spPr>
          <a:xfrm>
            <a:off x="7860047" y="3779173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2" name="Arc 1">
            <a:extLst>
              <a:ext uri="{FF2B5EF4-FFF2-40B4-BE49-F238E27FC236}">
                <a16:creationId xmlns:a16="http://schemas.microsoft.com/office/drawing/2014/main" id="{A5A35262-24A5-16B6-52CC-14B3B38BED92}"/>
              </a:ext>
            </a:extLst>
          </p:cNvPr>
          <p:cNvSpPr/>
          <p:nvPr/>
        </p:nvSpPr>
        <p:spPr>
          <a:xfrm rot="18865419">
            <a:off x="6987963" y="1322160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59058953-155E-5DB9-E415-6E299C98F0C0}"/>
              </a:ext>
            </a:extLst>
          </p:cNvPr>
          <p:cNvSpPr/>
          <p:nvPr/>
        </p:nvSpPr>
        <p:spPr>
          <a:xfrm rot="21316953">
            <a:off x="7370312" y="2103194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035C5F2C-FB96-CC38-06DF-09F3011F5EAB}"/>
              </a:ext>
            </a:extLst>
          </p:cNvPr>
          <p:cNvSpPr/>
          <p:nvPr/>
        </p:nvSpPr>
        <p:spPr>
          <a:xfrm rot="17715890">
            <a:off x="7847468" y="2634827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A696C9E9-9D47-04D0-3E02-BA547C0A42B9}"/>
              </a:ext>
            </a:extLst>
          </p:cNvPr>
          <p:cNvSpPr/>
          <p:nvPr/>
        </p:nvSpPr>
        <p:spPr>
          <a:xfrm rot="21316953">
            <a:off x="8300908" y="3424686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52302C3B-B744-59DC-0DA6-3CED396A19AC}"/>
              </a:ext>
            </a:extLst>
          </p:cNvPr>
          <p:cNvSpPr/>
          <p:nvPr/>
        </p:nvSpPr>
        <p:spPr>
          <a:xfrm rot="16560275">
            <a:off x="8912496" y="3664254"/>
            <a:ext cx="469714" cy="787392"/>
          </a:xfrm>
          <a:prstGeom prst="arc">
            <a:avLst>
              <a:gd name="adj1" fmla="val 15990547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EECE6470-FAAD-A5A6-B455-E3551B5029C2}"/>
              </a:ext>
            </a:extLst>
          </p:cNvPr>
          <p:cNvSpPr/>
          <p:nvPr/>
        </p:nvSpPr>
        <p:spPr>
          <a:xfrm rot="21316953">
            <a:off x="9387328" y="4226230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5F0C3C-F6F7-52F5-0121-4D823E6117D9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B7335EA-A8A3-4FF6-DCAC-9C34C5E0F0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7BCA-BB4D-90C0-221B-765B9041C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57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15A1910-400D-A12E-1887-1A3B10CCA8A8}"/>
              </a:ext>
            </a:extLst>
          </p:cNvPr>
          <p:cNvGrpSpPr/>
          <p:nvPr/>
        </p:nvGrpSpPr>
        <p:grpSpPr>
          <a:xfrm>
            <a:off x="5835813" y="1009936"/>
            <a:ext cx="2255376" cy="3153772"/>
            <a:chOff x="8023270" y="1802004"/>
            <a:chExt cx="2255376" cy="31537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BE76C06-17BB-F63C-8563-800629EA016C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66A64CF-7562-7F62-31B9-A43F3FA2DB69}"/>
                </a:ext>
              </a:extLst>
            </p:cNvPr>
            <p:cNvCxnSpPr>
              <a:cxnSpLocks/>
              <a:stCxn id="18" idx="0"/>
              <a:endCxn id="6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73432AC-7516-DA4D-C7A3-68E2AC89BE56}"/>
                </a:ext>
              </a:extLst>
            </p:cNvPr>
            <p:cNvCxnSpPr>
              <a:cxnSpLocks/>
              <a:stCxn id="28" idx="0"/>
              <a:endCxn id="18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755D9DD-2841-349A-BC43-2E5BDF08F2E8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2CEB760-83E5-9C1F-5249-98C8AE70E900}"/>
                </a:ext>
              </a:extLst>
            </p:cNvPr>
            <p:cNvCxnSpPr>
              <a:cxnSpLocks/>
              <a:stCxn id="22" idx="0"/>
              <a:endCxn id="6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2913CE-A964-98C1-BC22-0C64999DE8BC}"/>
                </a:ext>
              </a:extLst>
            </p:cNvPr>
            <p:cNvCxnSpPr>
              <a:cxnSpLocks/>
              <a:stCxn id="23" idx="0"/>
              <a:endCxn id="22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A31F175-F550-26C1-9DB4-BF3EF28ADCC2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C07B0D-227F-39C0-42B7-033349C67794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F8445B3-A04C-AF83-DB95-92020A9A8020}"/>
                </a:ext>
              </a:extLst>
            </p:cNvPr>
            <p:cNvCxnSpPr>
              <a:cxnSpLocks/>
              <a:stCxn id="27" idx="0"/>
              <a:endCxn id="6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9B0C642-1EA7-DA12-373B-9B2C91EFCAEB}"/>
                </a:ext>
              </a:extLst>
            </p:cNvPr>
            <p:cNvCxnSpPr>
              <a:cxnSpLocks/>
              <a:stCxn id="38" idx="0"/>
              <a:endCxn id="27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12143DC-38D8-BEFA-2FDC-199CBCB98CD5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A988251-C7D3-1C1D-FE91-DC632C367C1C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FEB6BA5-8C74-C11D-506F-186E663AEACA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50E6319-314E-7ACE-02A0-4B4D0E24A2ED}"/>
                </a:ext>
              </a:extLst>
            </p:cNvPr>
            <p:cNvCxnSpPr>
              <a:cxnSpLocks/>
              <a:stCxn id="37" idx="0"/>
              <a:endCxn id="31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DBBFE1E-CF8C-742A-D46E-66C4F34C1DC3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B1EA158-EF15-A5EE-1614-774C1A86C089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3DF5B21-BC24-B156-5623-EBC240100B06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CCCC9E0-A983-ED39-C0C9-C6A6DCE1C23D}"/>
                </a:ext>
              </a:extLst>
            </p:cNvPr>
            <p:cNvCxnSpPr>
              <a:cxnSpLocks/>
              <a:stCxn id="41" idx="0"/>
              <a:endCxn id="38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B963EE-9F61-81EB-BCFD-13C6B07383F7}"/>
                </a:ext>
              </a:extLst>
            </p:cNvPr>
            <p:cNvCxnSpPr>
              <a:cxnSpLocks/>
              <a:stCxn id="42" idx="0"/>
              <a:endCxn id="41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7907CD-16C7-2E16-621A-524A28EF292F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EE1C076-A402-C172-B841-1E56890E8CC4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E9BE3F-C610-D59C-B425-F587A51A8E73}"/>
                </a:ext>
              </a:extLst>
            </p:cNvPr>
            <p:cNvCxnSpPr>
              <a:cxnSpLocks/>
              <a:stCxn id="48" idx="0"/>
              <a:endCxn id="38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2C6B032-D526-2911-2080-E5DC43BE2F7F}"/>
                </a:ext>
              </a:extLst>
            </p:cNvPr>
            <p:cNvCxnSpPr>
              <a:cxnSpLocks/>
              <a:stCxn id="50" idx="0"/>
              <a:endCxn id="48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27A3596-1DBC-663D-1026-4DF5F7EF627F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1CBCA0B-53C1-70D7-68F1-B379047ACAD7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71BB878-49EC-CD58-6B31-396C4B55B9EF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6D27581-414E-ABCC-D30B-303D9E12FF88}"/>
              </a:ext>
            </a:extLst>
          </p:cNvPr>
          <p:cNvCxnSpPr>
            <a:cxnSpLocks/>
            <a:stCxn id="58" idx="2"/>
            <a:endCxn id="50" idx="6"/>
          </p:cNvCxnSpPr>
          <p:nvPr/>
        </p:nvCxnSpPr>
        <p:spPr>
          <a:xfrm flipH="1" flipV="1">
            <a:off x="8086159" y="4079077"/>
            <a:ext cx="1366938" cy="5285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08E888A3-2506-3BAE-E9B3-C3AA756480E2}"/>
              </a:ext>
            </a:extLst>
          </p:cNvPr>
          <p:cNvSpPr/>
          <p:nvPr/>
        </p:nvSpPr>
        <p:spPr>
          <a:xfrm>
            <a:off x="9453097" y="4047303"/>
            <a:ext cx="182880" cy="16926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DEB265-9BBD-22B4-C295-E318DC8AB5D5}"/>
              </a:ext>
            </a:extLst>
          </p:cNvPr>
          <p:cNvSpPr txBox="1"/>
          <p:nvPr/>
        </p:nvSpPr>
        <p:spPr>
          <a:xfrm>
            <a:off x="9307142" y="3564652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4EF159-E5FF-7E2C-2BB6-AEBCFA0C824F}"/>
              </a:ext>
            </a:extLst>
          </p:cNvPr>
          <p:cNvCxnSpPr>
            <a:cxnSpLocks/>
            <a:stCxn id="58" idx="4"/>
            <a:endCxn id="96" idx="0"/>
          </p:cNvCxnSpPr>
          <p:nvPr/>
        </p:nvCxnSpPr>
        <p:spPr>
          <a:xfrm flipH="1">
            <a:off x="9544140" y="4216565"/>
            <a:ext cx="397" cy="445206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5DAA7ED5-AA02-0A9C-6098-3A42400FCE45}"/>
              </a:ext>
            </a:extLst>
          </p:cNvPr>
          <p:cNvSpPr txBox="1"/>
          <p:nvPr/>
        </p:nvSpPr>
        <p:spPr>
          <a:xfrm>
            <a:off x="9533386" y="4274626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142DE9-C154-7EDB-F052-E717A8014750}"/>
              </a:ext>
            </a:extLst>
          </p:cNvPr>
          <p:cNvSpPr txBox="1"/>
          <p:nvPr/>
        </p:nvSpPr>
        <p:spPr>
          <a:xfrm>
            <a:off x="7994719" y="3531785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C3DDE-5B1A-C047-4531-6931EDBFF962}"/>
              </a:ext>
            </a:extLst>
          </p:cNvPr>
          <p:cNvSpPr txBox="1"/>
          <p:nvPr/>
        </p:nvSpPr>
        <p:spPr>
          <a:xfrm>
            <a:off x="298432" y="2555258"/>
            <a:ext cx="5185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Case 1: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not in any tree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Extend</a:t>
            </a:r>
          </a:p>
          <a:p>
            <a:endParaRPr lang="zh-TW" altLang="en-US" sz="2400" b="1" dirty="0"/>
          </a:p>
          <a:p>
            <a:r>
              <a:rPr lang="en-US" altLang="zh-TW" sz="2400" dirty="0"/>
              <a:t>Case 2: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inner vertex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Overtake</a:t>
            </a:r>
            <a:endParaRPr lang="en-US" altLang="zh-TW" sz="2400" b="1" dirty="0"/>
          </a:p>
          <a:p>
            <a:r>
              <a:rPr lang="en-US" altLang="zh-TW" sz="2400" dirty="0"/>
              <a:t>(Also take the </a:t>
            </a:r>
            <a:r>
              <a:rPr lang="en-US" altLang="zh-TW" sz="2400" dirty="0">
                <a:solidFill>
                  <a:srgbClr val="C00000"/>
                </a:solidFill>
              </a:rPr>
              <a:t>subtree</a:t>
            </a:r>
            <a:r>
              <a:rPr lang="en-US" altLang="zh-TW" sz="2400" dirty="0"/>
              <a:t> of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54FA59-D228-8535-6A87-4C9549753CF0}"/>
              </a:ext>
            </a:extLst>
          </p:cNvPr>
          <p:cNvSpPr/>
          <p:nvPr/>
        </p:nvSpPr>
        <p:spPr>
          <a:xfrm>
            <a:off x="10155238" y="5840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89F9EC-8D68-DA09-9697-08E3904CAF9F}"/>
              </a:ext>
            </a:extLst>
          </p:cNvPr>
          <p:cNvCxnSpPr>
            <a:cxnSpLocks/>
            <a:stCxn id="10" idx="0"/>
            <a:endCxn id="7" idx="3"/>
          </p:cNvCxnSpPr>
          <p:nvPr/>
        </p:nvCxnSpPr>
        <p:spPr>
          <a:xfrm flipV="1">
            <a:off x="9759786" y="202876"/>
            <a:ext cx="422234" cy="48616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136CD3-BAAD-016E-B1B9-878F037BE068}"/>
              </a:ext>
            </a:extLst>
          </p:cNvPr>
          <p:cNvCxnSpPr>
            <a:cxnSpLocks/>
            <a:stCxn id="34" idx="0"/>
            <a:endCxn id="10" idx="4"/>
          </p:cNvCxnSpPr>
          <p:nvPr/>
        </p:nvCxnSpPr>
        <p:spPr>
          <a:xfrm flipH="1" flipV="1">
            <a:off x="9759786" y="858303"/>
            <a:ext cx="335317" cy="36871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4D5C1EAA-E876-2C3A-36D5-758FEDE26D4E}"/>
              </a:ext>
            </a:extLst>
          </p:cNvPr>
          <p:cNvSpPr/>
          <p:nvPr/>
        </p:nvSpPr>
        <p:spPr>
          <a:xfrm>
            <a:off x="9668346" y="68904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E852C40-F797-BF05-B7A6-4491EAE39404}"/>
              </a:ext>
            </a:extLst>
          </p:cNvPr>
          <p:cNvCxnSpPr>
            <a:cxnSpLocks/>
            <a:stCxn id="33" idx="0"/>
            <a:endCxn id="7" idx="5"/>
          </p:cNvCxnSpPr>
          <p:nvPr/>
        </p:nvCxnSpPr>
        <p:spPr>
          <a:xfrm flipH="1" flipV="1">
            <a:off x="10311336" y="202876"/>
            <a:ext cx="543300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7E6C80-09FE-C27D-E013-E3A2C33D11C4}"/>
              </a:ext>
            </a:extLst>
          </p:cNvPr>
          <p:cNvCxnSpPr>
            <a:cxnSpLocks/>
            <a:stCxn id="45" idx="0"/>
            <a:endCxn id="33" idx="4"/>
          </p:cNvCxnSpPr>
          <p:nvPr/>
        </p:nvCxnSpPr>
        <p:spPr>
          <a:xfrm flipV="1">
            <a:off x="10849606" y="86919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DFB6D9CD-6E59-51D5-1FB2-26ABB9FFAA10}"/>
              </a:ext>
            </a:extLst>
          </p:cNvPr>
          <p:cNvSpPr/>
          <p:nvPr/>
        </p:nvSpPr>
        <p:spPr>
          <a:xfrm>
            <a:off x="10763196" y="69993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465C147-F5C1-F0CC-F199-F2A1250241BB}"/>
              </a:ext>
            </a:extLst>
          </p:cNvPr>
          <p:cNvSpPr/>
          <p:nvPr/>
        </p:nvSpPr>
        <p:spPr>
          <a:xfrm>
            <a:off x="10003663" y="122702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D4FD08A-DA23-13CD-EF04-02065D35187A}"/>
              </a:ext>
            </a:extLst>
          </p:cNvPr>
          <p:cNvCxnSpPr>
            <a:cxnSpLocks/>
            <a:stCxn id="43" idx="0"/>
            <a:endCxn id="34" idx="4"/>
          </p:cNvCxnSpPr>
          <p:nvPr/>
        </p:nvCxnSpPr>
        <p:spPr>
          <a:xfrm flipV="1">
            <a:off x="9662759" y="1396282"/>
            <a:ext cx="432344" cy="28524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71E30D-3FD4-3CB8-23B8-63EFA54C2A0B}"/>
              </a:ext>
            </a:extLst>
          </p:cNvPr>
          <p:cNvCxnSpPr>
            <a:cxnSpLocks/>
            <a:stCxn id="44" idx="0"/>
            <a:endCxn id="43" idx="4"/>
          </p:cNvCxnSpPr>
          <p:nvPr/>
        </p:nvCxnSpPr>
        <p:spPr>
          <a:xfrm flipH="1" flipV="1">
            <a:off x="9662759" y="1850789"/>
            <a:ext cx="401039" cy="46021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D8E188A5-2F0D-F5D0-C7B5-471CD5083E5D}"/>
              </a:ext>
            </a:extLst>
          </p:cNvPr>
          <p:cNvSpPr/>
          <p:nvPr/>
        </p:nvSpPr>
        <p:spPr>
          <a:xfrm>
            <a:off x="9571319" y="168152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2D92DB3-DA6B-C9EB-EE30-CA2E60AEA445}"/>
              </a:ext>
            </a:extLst>
          </p:cNvPr>
          <p:cNvSpPr/>
          <p:nvPr/>
        </p:nvSpPr>
        <p:spPr>
          <a:xfrm>
            <a:off x="9972358" y="231100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A6BC2BA-CEDD-BEEB-4E90-F91620B74F7D}"/>
              </a:ext>
            </a:extLst>
          </p:cNvPr>
          <p:cNvSpPr/>
          <p:nvPr/>
        </p:nvSpPr>
        <p:spPr>
          <a:xfrm>
            <a:off x="10758166" y="137624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745209-7F25-8B07-BD97-1D623F7C2F05}"/>
              </a:ext>
            </a:extLst>
          </p:cNvPr>
          <p:cNvCxnSpPr>
            <a:cxnSpLocks/>
            <a:stCxn id="53" idx="0"/>
            <a:endCxn id="45" idx="4"/>
          </p:cNvCxnSpPr>
          <p:nvPr/>
        </p:nvCxnSpPr>
        <p:spPr>
          <a:xfrm flipV="1">
            <a:off x="10849606" y="1545504"/>
            <a:ext cx="0" cy="4722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6841854-16B6-00FE-B379-149D8615EC6F}"/>
              </a:ext>
            </a:extLst>
          </p:cNvPr>
          <p:cNvCxnSpPr>
            <a:cxnSpLocks/>
            <a:stCxn id="54" idx="0"/>
            <a:endCxn id="53" idx="4"/>
          </p:cNvCxnSpPr>
          <p:nvPr/>
        </p:nvCxnSpPr>
        <p:spPr>
          <a:xfrm flipV="1">
            <a:off x="10844576" y="218703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BA48208E-4F61-92A1-CEC0-ECB71CC22DDF}"/>
              </a:ext>
            </a:extLst>
          </p:cNvPr>
          <p:cNvSpPr/>
          <p:nvPr/>
        </p:nvSpPr>
        <p:spPr>
          <a:xfrm>
            <a:off x="10758166" y="201777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FE4BDDA-2BD7-F86C-FA68-F19B3591AB98}"/>
              </a:ext>
            </a:extLst>
          </p:cNvPr>
          <p:cNvSpPr/>
          <p:nvPr/>
        </p:nvSpPr>
        <p:spPr>
          <a:xfrm>
            <a:off x="10753136" y="269408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D87E1EE-7C37-FB61-5986-A1E0EC1D49B3}"/>
              </a:ext>
            </a:extLst>
          </p:cNvPr>
          <p:cNvCxnSpPr>
            <a:cxnSpLocks/>
            <a:stCxn id="60" idx="0"/>
            <a:endCxn id="45" idx="5"/>
          </p:cNvCxnSpPr>
          <p:nvPr/>
        </p:nvCxnSpPr>
        <p:spPr>
          <a:xfrm flipH="1" flipV="1">
            <a:off x="10914264" y="1520716"/>
            <a:ext cx="887425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7FA7796-37C0-9826-4482-C036BE19E8B5}"/>
              </a:ext>
            </a:extLst>
          </p:cNvPr>
          <p:cNvCxnSpPr>
            <a:cxnSpLocks/>
            <a:endCxn id="60" idx="4"/>
          </p:cNvCxnSpPr>
          <p:nvPr/>
        </p:nvCxnSpPr>
        <p:spPr>
          <a:xfrm flipV="1">
            <a:off x="11796659" y="218703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8E912084-BCD7-B184-430C-AF3C61DEED98}"/>
              </a:ext>
            </a:extLst>
          </p:cNvPr>
          <p:cNvSpPr/>
          <p:nvPr/>
        </p:nvSpPr>
        <p:spPr>
          <a:xfrm>
            <a:off x="11710249" y="201777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6797629-81B4-94A5-08C8-9C999C223B91}"/>
              </a:ext>
            </a:extLst>
          </p:cNvPr>
          <p:cNvCxnSpPr>
            <a:cxnSpLocks/>
            <a:stCxn id="76" idx="0"/>
            <a:endCxn id="44" idx="4"/>
          </p:cNvCxnSpPr>
          <p:nvPr/>
        </p:nvCxnSpPr>
        <p:spPr>
          <a:xfrm flipV="1">
            <a:off x="9662759" y="2480269"/>
            <a:ext cx="401039" cy="31046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6B2CBDD-03C6-2402-EDED-86948A966031}"/>
              </a:ext>
            </a:extLst>
          </p:cNvPr>
          <p:cNvCxnSpPr>
            <a:cxnSpLocks/>
            <a:stCxn id="77" idx="0"/>
            <a:endCxn id="76" idx="4"/>
          </p:cNvCxnSpPr>
          <p:nvPr/>
        </p:nvCxnSpPr>
        <p:spPr>
          <a:xfrm flipH="1" flipV="1">
            <a:off x="9662759" y="2959998"/>
            <a:ext cx="399584" cy="44276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C6074E3C-7574-65B1-D3D5-70CF3F6F66D4}"/>
              </a:ext>
            </a:extLst>
          </p:cNvPr>
          <p:cNvSpPr/>
          <p:nvPr/>
        </p:nvSpPr>
        <p:spPr>
          <a:xfrm>
            <a:off x="9571319" y="279073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991BBA8-A3A5-B267-7346-717F75E9D5B5}"/>
              </a:ext>
            </a:extLst>
          </p:cNvPr>
          <p:cNvSpPr/>
          <p:nvPr/>
        </p:nvSpPr>
        <p:spPr>
          <a:xfrm>
            <a:off x="9970903" y="340276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7AD7012-3733-29E7-C953-EE39858C4BF5}"/>
              </a:ext>
            </a:extLst>
          </p:cNvPr>
          <p:cNvCxnSpPr>
            <a:cxnSpLocks/>
          </p:cNvCxnSpPr>
          <p:nvPr/>
        </p:nvCxnSpPr>
        <p:spPr>
          <a:xfrm flipV="1">
            <a:off x="9544537" y="3577889"/>
            <a:ext cx="517806" cy="47527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al 95">
            <a:extLst>
              <a:ext uri="{FF2B5EF4-FFF2-40B4-BE49-F238E27FC236}">
                <a16:creationId xmlns:a16="http://schemas.microsoft.com/office/drawing/2014/main" id="{05D319CE-1CA0-9A16-934A-990CFC8D8E0C}"/>
              </a:ext>
            </a:extLst>
          </p:cNvPr>
          <p:cNvSpPr/>
          <p:nvPr/>
        </p:nvSpPr>
        <p:spPr>
          <a:xfrm>
            <a:off x="9452700" y="46617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0839F03-DB78-E066-485C-5E6B11053AB9}"/>
              </a:ext>
            </a:extLst>
          </p:cNvPr>
          <p:cNvCxnSpPr>
            <a:cxnSpLocks/>
            <a:stCxn id="99" idx="0"/>
            <a:endCxn id="96" idx="4"/>
          </p:cNvCxnSpPr>
          <p:nvPr/>
        </p:nvCxnSpPr>
        <p:spPr>
          <a:xfrm flipV="1">
            <a:off x="9544140" y="4831033"/>
            <a:ext cx="0" cy="4722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F78012D-7C78-9185-3096-4E86D7CB7779}"/>
              </a:ext>
            </a:extLst>
          </p:cNvPr>
          <p:cNvCxnSpPr>
            <a:cxnSpLocks/>
            <a:stCxn id="100" idx="0"/>
            <a:endCxn id="99" idx="4"/>
          </p:cNvCxnSpPr>
          <p:nvPr/>
        </p:nvCxnSpPr>
        <p:spPr>
          <a:xfrm flipV="1">
            <a:off x="9539110" y="5472561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FA7D7CA0-F6A6-77C9-B4E4-CEC95CAE193D}"/>
              </a:ext>
            </a:extLst>
          </p:cNvPr>
          <p:cNvSpPr/>
          <p:nvPr/>
        </p:nvSpPr>
        <p:spPr>
          <a:xfrm>
            <a:off x="9452700" y="530329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44E8B28-0BD2-163F-7816-25B80A3D3D5C}"/>
              </a:ext>
            </a:extLst>
          </p:cNvPr>
          <p:cNvSpPr/>
          <p:nvPr/>
        </p:nvSpPr>
        <p:spPr>
          <a:xfrm>
            <a:off x="9447670" y="597961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7B712A0-33B4-0057-B662-CD661C362260}"/>
              </a:ext>
            </a:extLst>
          </p:cNvPr>
          <p:cNvCxnSpPr>
            <a:cxnSpLocks/>
            <a:stCxn id="103" idx="0"/>
            <a:endCxn id="96" idx="5"/>
          </p:cNvCxnSpPr>
          <p:nvPr/>
        </p:nvCxnSpPr>
        <p:spPr>
          <a:xfrm flipH="1" flipV="1">
            <a:off x="9608798" y="4806245"/>
            <a:ext cx="887425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7A13EA9-8783-51F7-E159-CE4E6936FB94}"/>
              </a:ext>
            </a:extLst>
          </p:cNvPr>
          <p:cNvCxnSpPr>
            <a:cxnSpLocks/>
            <a:stCxn id="122" idx="0"/>
            <a:endCxn id="103" idx="4"/>
          </p:cNvCxnSpPr>
          <p:nvPr/>
        </p:nvCxnSpPr>
        <p:spPr>
          <a:xfrm flipH="1" flipV="1">
            <a:off x="10496223" y="5472561"/>
            <a:ext cx="2216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6FC55F97-E5EE-DD5F-8EF7-5524CD557308}"/>
              </a:ext>
            </a:extLst>
          </p:cNvPr>
          <p:cNvSpPr/>
          <p:nvPr/>
        </p:nvSpPr>
        <p:spPr>
          <a:xfrm>
            <a:off x="10404783" y="530329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3A7E1BD-B27A-AEF5-543A-BCCEDE5194FA}"/>
              </a:ext>
            </a:extLst>
          </p:cNvPr>
          <p:cNvSpPr/>
          <p:nvPr/>
        </p:nvSpPr>
        <p:spPr>
          <a:xfrm>
            <a:off x="10406999" y="597961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CEB7E022-71B5-4541-B6C7-836D23B937A3}"/>
              </a:ext>
            </a:extLst>
          </p:cNvPr>
          <p:cNvSpPr/>
          <p:nvPr/>
        </p:nvSpPr>
        <p:spPr>
          <a:xfrm>
            <a:off x="9124335" y="3549445"/>
            <a:ext cx="1681317" cy="2782529"/>
          </a:xfrm>
          <a:custGeom>
            <a:avLst/>
            <a:gdLst>
              <a:gd name="connsiteX0" fmla="*/ 442452 w 1681317"/>
              <a:gd name="connsiteY0" fmla="*/ 0 h 2782529"/>
              <a:gd name="connsiteX1" fmla="*/ 0 w 1681317"/>
              <a:gd name="connsiteY1" fmla="*/ 353961 h 2782529"/>
              <a:gd name="connsiteX2" fmla="*/ 58994 w 1681317"/>
              <a:gd name="connsiteY2" fmla="*/ 2782529 h 2782529"/>
              <a:gd name="connsiteX3" fmla="*/ 1681317 w 1681317"/>
              <a:gd name="connsiteY3" fmla="*/ 2753032 h 2782529"/>
              <a:gd name="connsiteX4" fmla="*/ 1573162 w 1681317"/>
              <a:gd name="connsiteY4" fmla="*/ 1504336 h 2782529"/>
              <a:gd name="connsiteX5" fmla="*/ 442452 w 1681317"/>
              <a:gd name="connsiteY5" fmla="*/ 0 h 278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1317" h="2782529">
                <a:moveTo>
                  <a:pt x="442452" y="0"/>
                </a:moveTo>
                <a:lnTo>
                  <a:pt x="0" y="353961"/>
                </a:lnTo>
                <a:lnTo>
                  <a:pt x="58994" y="2782529"/>
                </a:lnTo>
                <a:lnTo>
                  <a:pt x="1681317" y="2753032"/>
                </a:lnTo>
                <a:lnTo>
                  <a:pt x="1573162" y="1504336"/>
                </a:lnTo>
                <a:lnTo>
                  <a:pt x="44245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C38AEE-E096-9986-DE22-FA0A34FA461F}"/>
              </a:ext>
            </a:extLst>
          </p:cNvPr>
          <p:cNvSpPr/>
          <p:nvPr/>
        </p:nvSpPr>
        <p:spPr>
          <a:xfrm>
            <a:off x="11700417" y="267329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5C5559-B90B-A0D7-147E-95795F788C83}"/>
              </a:ext>
            </a:extLst>
          </p:cNvPr>
          <p:cNvSpPr txBox="1"/>
          <p:nvPr/>
        </p:nvSpPr>
        <p:spPr>
          <a:xfrm>
            <a:off x="7673672" y="4055825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3D11FF-208A-0ABB-7EDD-18BC64631897}"/>
              </a:ext>
            </a:extLst>
          </p:cNvPr>
          <p:cNvSpPr txBox="1"/>
          <p:nvPr/>
        </p:nvSpPr>
        <p:spPr>
          <a:xfrm>
            <a:off x="298433" y="1196727"/>
            <a:ext cx="4954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86AA5814-7338-3F23-4DEB-E16A535D178F}"/>
              </a:ext>
            </a:extLst>
          </p:cNvPr>
          <p:cNvSpPr/>
          <p:nvPr/>
        </p:nvSpPr>
        <p:spPr>
          <a:xfrm rot="18865419">
            <a:off x="6546841" y="1335865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A89DFCBC-8B0E-9C5C-6D3E-6DAB98741506}"/>
              </a:ext>
            </a:extLst>
          </p:cNvPr>
          <p:cNvSpPr/>
          <p:nvPr/>
        </p:nvSpPr>
        <p:spPr>
          <a:xfrm rot="21316953">
            <a:off x="6929190" y="2116899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0678A59-78DD-C830-AFE8-9E166046FEE7}"/>
              </a:ext>
            </a:extLst>
          </p:cNvPr>
          <p:cNvSpPr/>
          <p:nvPr/>
        </p:nvSpPr>
        <p:spPr>
          <a:xfrm rot="17715890">
            <a:off x="7406346" y="2648532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21F5E8-01B3-61BF-B352-61FFC74B550F}"/>
              </a:ext>
            </a:extLst>
          </p:cNvPr>
          <p:cNvSpPr/>
          <p:nvPr/>
        </p:nvSpPr>
        <p:spPr>
          <a:xfrm rot="21316953">
            <a:off x="7859786" y="3438391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Arc 60">
            <a:extLst>
              <a:ext uri="{FF2B5EF4-FFF2-40B4-BE49-F238E27FC236}">
                <a16:creationId xmlns:a16="http://schemas.microsoft.com/office/drawing/2014/main" id="{8C89B814-5A76-29B4-D2C6-B284C208F498}"/>
              </a:ext>
            </a:extLst>
          </p:cNvPr>
          <p:cNvSpPr/>
          <p:nvPr/>
        </p:nvSpPr>
        <p:spPr>
          <a:xfrm rot="16560275">
            <a:off x="8631411" y="3525155"/>
            <a:ext cx="575493" cy="1034862"/>
          </a:xfrm>
          <a:prstGeom prst="arc">
            <a:avLst>
              <a:gd name="adj1" fmla="val 15990547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045AFF15-AB2C-4D96-D07F-A0E092D7B08D}"/>
              </a:ext>
            </a:extLst>
          </p:cNvPr>
          <p:cNvSpPr/>
          <p:nvPr/>
        </p:nvSpPr>
        <p:spPr>
          <a:xfrm rot="21316953">
            <a:off x="9404573" y="4122181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4F51849-1F3B-D066-9A09-55406A15122B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698EF63A-5415-DE06-B8E6-E914F18249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7E3A1-C82B-916C-9A09-91F36F0B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6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4826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Semi-streaming setting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365BBB-F02F-4B1D-AE5E-3F3E7861E832}"/>
              </a:ext>
            </a:extLst>
          </p:cNvPr>
          <p:cNvSpPr txBox="1"/>
          <p:nvPr/>
        </p:nvSpPr>
        <p:spPr>
          <a:xfrm>
            <a:off x="540407" y="1440873"/>
            <a:ext cx="1111819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No random access to the input graph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Edges are presented as a </a:t>
            </a:r>
            <a:r>
              <a:rPr lang="en-US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stream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,</a:t>
            </a: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arriving in arbitrary order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Reading the stream once is called a </a:t>
            </a: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pass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The algorithm can use </a:t>
            </a:r>
            <a:r>
              <a:rPr lang="en-US" altLang="zh-TW" sz="2800" b="1" i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O</a:t>
            </a:r>
            <a:r>
              <a:rPr lang="en-US" altLang="zh-TW" sz="2800" b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(</a:t>
            </a:r>
            <a:r>
              <a:rPr lang="en-US" altLang="zh-TW" sz="2800" b="1" i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n</a:t>
            </a:r>
            <a:r>
              <a:rPr lang="en-US" altLang="zh-TW" sz="2800" b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 poly log </a:t>
            </a:r>
            <a:r>
              <a:rPr lang="en-US" altLang="zh-TW" sz="2800" b="1" i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n</a:t>
            </a:r>
            <a:r>
              <a:rPr lang="en-US" altLang="zh-TW" sz="2800" b="1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)</a:t>
            </a: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memory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Allowed to make</a:t>
            </a:r>
            <a:r>
              <a:rPr lang="zh-TW" altLang="en-US" sz="2800" dirty="0"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multiple passes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over the stream.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Calibri (Body)"/>
                <a:cs typeface="Times New Roman" panose="02020603050405020304" pitchFamily="18" charset="0"/>
              </a:rPr>
              <a:t>Goal: </a:t>
            </a: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minimize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the number of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800" b="1" dirty="0">
                <a:latin typeface="Calibri (Body)"/>
                <a:cs typeface="Times New Roman" panose="02020603050405020304" pitchFamily="18" charset="0"/>
              </a:rPr>
              <a:t>Problem: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finding a </a:t>
            </a:r>
            <a:r>
              <a:rPr lang="en-US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(1+</a:t>
            </a:r>
            <a:r>
              <a:rPr lang="el-GR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8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)-approximate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maximum matching</a:t>
            </a:r>
            <a:b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</a:br>
            <a:r>
              <a:rPr lang="en-US" altLang="zh-TW" sz="28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		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(on general graphs)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F7B83A-C4CF-F617-92A3-A2750C7EF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6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15A1910-400D-A12E-1887-1A3B10CCA8A8}"/>
              </a:ext>
            </a:extLst>
          </p:cNvPr>
          <p:cNvGrpSpPr/>
          <p:nvPr/>
        </p:nvGrpSpPr>
        <p:grpSpPr>
          <a:xfrm>
            <a:off x="5835813" y="1009936"/>
            <a:ext cx="2255376" cy="3153772"/>
            <a:chOff x="8023270" y="1802004"/>
            <a:chExt cx="2255376" cy="31537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BE76C06-17BB-F63C-8563-800629EA016C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66A64CF-7562-7F62-31B9-A43F3FA2DB69}"/>
                </a:ext>
              </a:extLst>
            </p:cNvPr>
            <p:cNvCxnSpPr>
              <a:cxnSpLocks/>
              <a:stCxn id="18" idx="0"/>
              <a:endCxn id="6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73432AC-7516-DA4D-C7A3-68E2AC89BE56}"/>
                </a:ext>
              </a:extLst>
            </p:cNvPr>
            <p:cNvCxnSpPr>
              <a:cxnSpLocks/>
              <a:stCxn id="28" idx="0"/>
              <a:endCxn id="18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1755D9DD-2841-349A-BC43-2E5BDF08F2E8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2CEB760-83E5-9C1F-5249-98C8AE70E900}"/>
                </a:ext>
              </a:extLst>
            </p:cNvPr>
            <p:cNvCxnSpPr>
              <a:cxnSpLocks/>
              <a:stCxn id="22" idx="0"/>
              <a:endCxn id="6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82913CE-A964-98C1-BC22-0C64999DE8BC}"/>
                </a:ext>
              </a:extLst>
            </p:cNvPr>
            <p:cNvCxnSpPr>
              <a:cxnSpLocks/>
              <a:stCxn id="23" idx="0"/>
              <a:endCxn id="22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5A31F175-F550-26C1-9DB4-BF3EF28ADCC2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FFC07B0D-227F-39C0-42B7-033349C67794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F8445B3-A04C-AF83-DB95-92020A9A8020}"/>
                </a:ext>
              </a:extLst>
            </p:cNvPr>
            <p:cNvCxnSpPr>
              <a:cxnSpLocks/>
              <a:stCxn id="27" idx="0"/>
              <a:endCxn id="6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9B0C642-1EA7-DA12-373B-9B2C91EFCAEB}"/>
                </a:ext>
              </a:extLst>
            </p:cNvPr>
            <p:cNvCxnSpPr>
              <a:cxnSpLocks/>
              <a:stCxn id="38" idx="0"/>
              <a:endCxn id="27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12143DC-38D8-BEFA-2FDC-199CBCB98CD5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A988251-C7D3-1C1D-FE91-DC632C367C1C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FEB6BA5-8C74-C11D-506F-186E663AEACA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550E6319-314E-7ACE-02A0-4B4D0E24A2ED}"/>
                </a:ext>
              </a:extLst>
            </p:cNvPr>
            <p:cNvCxnSpPr>
              <a:cxnSpLocks/>
              <a:stCxn id="37" idx="0"/>
              <a:endCxn id="31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7DBBFE1E-CF8C-742A-D46E-66C4F34C1DC3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CB1EA158-EF15-A5EE-1614-774C1A86C089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3DF5B21-BC24-B156-5623-EBC240100B06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FCCCC9E0-A983-ED39-C0C9-C6A6DCE1C23D}"/>
                </a:ext>
              </a:extLst>
            </p:cNvPr>
            <p:cNvCxnSpPr>
              <a:cxnSpLocks/>
              <a:stCxn id="41" idx="0"/>
              <a:endCxn id="38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CB963EE-9F61-81EB-BCFD-13C6B07383F7}"/>
                </a:ext>
              </a:extLst>
            </p:cNvPr>
            <p:cNvCxnSpPr>
              <a:cxnSpLocks/>
              <a:stCxn id="42" idx="0"/>
              <a:endCxn id="41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67907CD-16C7-2E16-621A-524A28EF292F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AEE1C076-A402-C172-B841-1E56890E8CC4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EE9BE3F-C610-D59C-B425-F587A51A8E73}"/>
                </a:ext>
              </a:extLst>
            </p:cNvPr>
            <p:cNvCxnSpPr>
              <a:cxnSpLocks/>
              <a:stCxn id="48" idx="0"/>
              <a:endCxn id="38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D2C6B032-D526-2911-2080-E5DC43BE2F7F}"/>
                </a:ext>
              </a:extLst>
            </p:cNvPr>
            <p:cNvCxnSpPr>
              <a:cxnSpLocks/>
              <a:stCxn id="50" idx="0"/>
              <a:endCxn id="48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27A3596-1DBC-663D-1026-4DF5F7EF627F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A1CBCA0B-53C1-70D7-68F1-B379047ACAD7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71BB878-49EC-CD58-6B31-396C4B55B9EF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6D27581-414E-ABCC-D30B-303D9E12FF88}"/>
              </a:ext>
            </a:extLst>
          </p:cNvPr>
          <p:cNvCxnSpPr>
            <a:cxnSpLocks/>
          </p:cNvCxnSpPr>
          <p:nvPr/>
        </p:nvCxnSpPr>
        <p:spPr>
          <a:xfrm flipH="1" flipV="1">
            <a:off x="8086159" y="4079077"/>
            <a:ext cx="1366938" cy="5285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>
            <a:extLst>
              <a:ext uri="{FF2B5EF4-FFF2-40B4-BE49-F238E27FC236}">
                <a16:creationId xmlns:a16="http://schemas.microsoft.com/office/drawing/2014/main" id="{08E888A3-2506-3BAE-E9B3-C3AA756480E2}"/>
              </a:ext>
            </a:extLst>
          </p:cNvPr>
          <p:cNvSpPr/>
          <p:nvPr/>
        </p:nvSpPr>
        <p:spPr>
          <a:xfrm>
            <a:off x="9453097" y="4047303"/>
            <a:ext cx="182880" cy="16926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9DEB265-9BBD-22B4-C295-E318DC8AB5D5}"/>
              </a:ext>
            </a:extLst>
          </p:cNvPr>
          <p:cNvSpPr txBox="1"/>
          <p:nvPr/>
        </p:nvSpPr>
        <p:spPr>
          <a:xfrm>
            <a:off x="9307142" y="3564652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04EF159-E5FF-7E2C-2BB6-AEBCFA0C824F}"/>
              </a:ext>
            </a:extLst>
          </p:cNvPr>
          <p:cNvCxnSpPr>
            <a:cxnSpLocks/>
            <a:stCxn id="58" idx="4"/>
            <a:endCxn id="96" idx="0"/>
          </p:cNvCxnSpPr>
          <p:nvPr/>
        </p:nvCxnSpPr>
        <p:spPr>
          <a:xfrm flipH="1">
            <a:off x="9544140" y="4216565"/>
            <a:ext cx="397" cy="445206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>
            <a:extLst>
              <a:ext uri="{FF2B5EF4-FFF2-40B4-BE49-F238E27FC236}">
                <a16:creationId xmlns:a16="http://schemas.microsoft.com/office/drawing/2014/main" id="{5DAA7ED5-AA02-0A9C-6098-3A42400FCE45}"/>
              </a:ext>
            </a:extLst>
          </p:cNvPr>
          <p:cNvSpPr txBox="1"/>
          <p:nvPr/>
        </p:nvSpPr>
        <p:spPr>
          <a:xfrm>
            <a:off x="9533386" y="4274626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142DE9-C154-7EDB-F052-E717A8014750}"/>
              </a:ext>
            </a:extLst>
          </p:cNvPr>
          <p:cNvSpPr txBox="1"/>
          <p:nvPr/>
        </p:nvSpPr>
        <p:spPr>
          <a:xfrm>
            <a:off x="7994719" y="3531785"/>
            <a:ext cx="4860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CC3DDE-5B1A-C047-4531-6931EDBFF962}"/>
              </a:ext>
            </a:extLst>
          </p:cNvPr>
          <p:cNvSpPr txBox="1"/>
          <p:nvPr/>
        </p:nvSpPr>
        <p:spPr>
          <a:xfrm>
            <a:off x="298432" y="2555258"/>
            <a:ext cx="51858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Case 1: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not in any tree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Extend</a:t>
            </a:r>
          </a:p>
          <a:p>
            <a:endParaRPr lang="zh-TW" altLang="en-US" sz="2400" b="1" dirty="0"/>
          </a:p>
          <a:p>
            <a:r>
              <a:rPr lang="en-US" altLang="zh-TW" sz="2400" dirty="0"/>
              <a:t>Case 2: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inner vertex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Overtake</a:t>
            </a:r>
            <a:endParaRPr lang="en-US" altLang="zh-TW" sz="2400" b="1" dirty="0"/>
          </a:p>
          <a:p>
            <a:r>
              <a:rPr lang="en-US" altLang="zh-TW" sz="2400" dirty="0"/>
              <a:t>(Also take the </a:t>
            </a:r>
            <a:r>
              <a:rPr lang="en-US" altLang="zh-TW" sz="2400" dirty="0">
                <a:solidFill>
                  <a:srgbClr val="C00000"/>
                </a:solidFill>
              </a:rPr>
              <a:t>subtree</a:t>
            </a:r>
            <a:r>
              <a:rPr lang="en-US" altLang="zh-TW" sz="2400" dirty="0"/>
              <a:t> of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554FA59-D228-8535-6A87-4C9549753CF0}"/>
              </a:ext>
            </a:extLst>
          </p:cNvPr>
          <p:cNvSpPr/>
          <p:nvPr/>
        </p:nvSpPr>
        <p:spPr>
          <a:xfrm>
            <a:off x="10155238" y="5840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589F9EC-8D68-DA09-9697-08E3904CAF9F}"/>
              </a:ext>
            </a:extLst>
          </p:cNvPr>
          <p:cNvCxnSpPr>
            <a:cxnSpLocks/>
            <a:stCxn id="10" idx="0"/>
            <a:endCxn id="7" idx="3"/>
          </p:cNvCxnSpPr>
          <p:nvPr/>
        </p:nvCxnSpPr>
        <p:spPr>
          <a:xfrm flipV="1">
            <a:off x="9759786" y="202876"/>
            <a:ext cx="422234" cy="48616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136CD3-BAAD-016E-B1B9-878F037BE068}"/>
              </a:ext>
            </a:extLst>
          </p:cNvPr>
          <p:cNvCxnSpPr>
            <a:cxnSpLocks/>
            <a:stCxn id="34" idx="0"/>
            <a:endCxn id="10" idx="4"/>
          </p:cNvCxnSpPr>
          <p:nvPr/>
        </p:nvCxnSpPr>
        <p:spPr>
          <a:xfrm flipH="1" flipV="1">
            <a:off x="9759786" y="858303"/>
            <a:ext cx="335317" cy="36871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4D5C1EAA-E876-2C3A-36D5-758FEDE26D4E}"/>
              </a:ext>
            </a:extLst>
          </p:cNvPr>
          <p:cNvSpPr/>
          <p:nvPr/>
        </p:nvSpPr>
        <p:spPr>
          <a:xfrm>
            <a:off x="9668346" y="68904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E852C40-F797-BF05-B7A6-4491EAE39404}"/>
              </a:ext>
            </a:extLst>
          </p:cNvPr>
          <p:cNvCxnSpPr>
            <a:cxnSpLocks/>
            <a:stCxn id="33" idx="0"/>
            <a:endCxn id="7" idx="5"/>
          </p:cNvCxnSpPr>
          <p:nvPr/>
        </p:nvCxnSpPr>
        <p:spPr>
          <a:xfrm flipH="1" flipV="1">
            <a:off x="10311336" y="202876"/>
            <a:ext cx="543300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67E6C80-09FE-C27D-E013-E3A2C33D11C4}"/>
              </a:ext>
            </a:extLst>
          </p:cNvPr>
          <p:cNvCxnSpPr>
            <a:cxnSpLocks/>
            <a:stCxn id="45" idx="0"/>
            <a:endCxn id="33" idx="4"/>
          </p:cNvCxnSpPr>
          <p:nvPr/>
        </p:nvCxnSpPr>
        <p:spPr>
          <a:xfrm flipV="1">
            <a:off x="10849606" y="86919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DFB6D9CD-6E59-51D5-1FB2-26ABB9FFAA10}"/>
              </a:ext>
            </a:extLst>
          </p:cNvPr>
          <p:cNvSpPr/>
          <p:nvPr/>
        </p:nvSpPr>
        <p:spPr>
          <a:xfrm>
            <a:off x="10763196" y="69993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465C147-F5C1-F0CC-F199-F2A1250241BB}"/>
              </a:ext>
            </a:extLst>
          </p:cNvPr>
          <p:cNvSpPr/>
          <p:nvPr/>
        </p:nvSpPr>
        <p:spPr>
          <a:xfrm>
            <a:off x="10003663" y="122702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D4FD08A-DA23-13CD-EF04-02065D35187A}"/>
              </a:ext>
            </a:extLst>
          </p:cNvPr>
          <p:cNvCxnSpPr>
            <a:cxnSpLocks/>
            <a:stCxn id="43" idx="0"/>
            <a:endCxn id="34" idx="4"/>
          </p:cNvCxnSpPr>
          <p:nvPr/>
        </p:nvCxnSpPr>
        <p:spPr>
          <a:xfrm flipV="1">
            <a:off x="9662759" y="1396282"/>
            <a:ext cx="432344" cy="28524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D371E30D-3FD4-3CB8-23B8-63EFA54C2A0B}"/>
              </a:ext>
            </a:extLst>
          </p:cNvPr>
          <p:cNvCxnSpPr>
            <a:cxnSpLocks/>
            <a:stCxn id="44" idx="0"/>
            <a:endCxn id="43" idx="4"/>
          </p:cNvCxnSpPr>
          <p:nvPr/>
        </p:nvCxnSpPr>
        <p:spPr>
          <a:xfrm flipH="1" flipV="1">
            <a:off x="9662759" y="1850789"/>
            <a:ext cx="401039" cy="46021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>
            <a:extLst>
              <a:ext uri="{FF2B5EF4-FFF2-40B4-BE49-F238E27FC236}">
                <a16:creationId xmlns:a16="http://schemas.microsoft.com/office/drawing/2014/main" id="{D8E188A5-2F0D-F5D0-C7B5-471CD5083E5D}"/>
              </a:ext>
            </a:extLst>
          </p:cNvPr>
          <p:cNvSpPr/>
          <p:nvPr/>
        </p:nvSpPr>
        <p:spPr>
          <a:xfrm>
            <a:off x="9571319" y="168152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2D92DB3-DA6B-C9EB-EE30-CA2E60AEA445}"/>
              </a:ext>
            </a:extLst>
          </p:cNvPr>
          <p:cNvSpPr/>
          <p:nvPr/>
        </p:nvSpPr>
        <p:spPr>
          <a:xfrm>
            <a:off x="9972358" y="231100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A6BC2BA-CEDD-BEEB-4E90-F91620B74F7D}"/>
              </a:ext>
            </a:extLst>
          </p:cNvPr>
          <p:cNvSpPr/>
          <p:nvPr/>
        </p:nvSpPr>
        <p:spPr>
          <a:xfrm>
            <a:off x="10758166" y="137624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D745209-7F25-8B07-BD97-1D623F7C2F05}"/>
              </a:ext>
            </a:extLst>
          </p:cNvPr>
          <p:cNvCxnSpPr>
            <a:cxnSpLocks/>
            <a:stCxn id="53" idx="0"/>
            <a:endCxn id="45" idx="4"/>
          </p:cNvCxnSpPr>
          <p:nvPr/>
        </p:nvCxnSpPr>
        <p:spPr>
          <a:xfrm flipV="1">
            <a:off x="10849606" y="1545504"/>
            <a:ext cx="0" cy="4722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6841854-16B6-00FE-B379-149D8615EC6F}"/>
              </a:ext>
            </a:extLst>
          </p:cNvPr>
          <p:cNvCxnSpPr>
            <a:cxnSpLocks/>
            <a:stCxn id="54" idx="0"/>
            <a:endCxn id="53" idx="4"/>
          </p:cNvCxnSpPr>
          <p:nvPr/>
        </p:nvCxnSpPr>
        <p:spPr>
          <a:xfrm flipV="1">
            <a:off x="10844576" y="218703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BA48208E-4F61-92A1-CEC0-ECB71CC22DDF}"/>
              </a:ext>
            </a:extLst>
          </p:cNvPr>
          <p:cNvSpPr/>
          <p:nvPr/>
        </p:nvSpPr>
        <p:spPr>
          <a:xfrm>
            <a:off x="10758166" y="201777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FE4BDDA-2BD7-F86C-FA68-F19B3591AB98}"/>
              </a:ext>
            </a:extLst>
          </p:cNvPr>
          <p:cNvSpPr/>
          <p:nvPr/>
        </p:nvSpPr>
        <p:spPr>
          <a:xfrm>
            <a:off x="10753136" y="269408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D87E1EE-7C37-FB61-5986-A1E0EC1D49B3}"/>
              </a:ext>
            </a:extLst>
          </p:cNvPr>
          <p:cNvCxnSpPr>
            <a:cxnSpLocks/>
            <a:stCxn id="60" idx="0"/>
            <a:endCxn id="45" idx="5"/>
          </p:cNvCxnSpPr>
          <p:nvPr/>
        </p:nvCxnSpPr>
        <p:spPr>
          <a:xfrm flipH="1" flipV="1">
            <a:off x="10914264" y="1520716"/>
            <a:ext cx="887425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7FA7796-37C0-9826-4482-C036BE19E8B5}"/>
              </a:ext>
            </a:extLst>
          </p:cNvPr>
          <p:cNvCxnSpPr>
            <a:cxnSpLocks/>
            <a:endCxn id="60" idx="4"/>
          </p:cNvCxnSpPr>
          <p:nvPr/>
        </p:nvCxnSpPr>
        <p:spPr>
          <a:xfrm flipV="1">
            <a:off x="11796659" y="218703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8E912084-BCD7-B184-430C-AF3C61DEED98}"/>
              </a:ext>
            </a:extLst>
          </p:cNvPr>
          <p:cNvSpPr/>
          <p:nvPr/>
        </p:nvSpPr>
        <p:spPr>
          <a:xfrm>
            <a:off x="11710249" y="201777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56797629-81B4-94A5-08C8-9C999C223B91}"/>
              </a:ext>
            </a:extLst>
          </p:cNvPr>
          <p:cNvCxnSpPr>
            <a:cxnSpLocks/>
            <a:stCxn id="76" idx="0"/>
            <a:endCxn id="44" idx="4"/>
          </p:cNvCxnSpPr>
          <p:nvPr/>
        </p:nvCxnSpPr>
        <p:spPr>
          <a:xfrm flipV="1">
            <a:off x="9662759" y="2480269"/>
            <a:ext cx="401039" cy="31046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26B2CBDD-03C6-2402-EDED-86948A966031}"/>
              </a:ext>
            </a:extLst>
          </p:cNvPr>
          <p:cNvCxnSpPr>
            <a:cxnSpLocks/>
            <a:stCxn id="77" idx="0"/>
            <a:endCxn id="76" idx="4"/>
          </p:cNvCxnSpPr>
          <p:nvPr/>
        </p:nvCxnSpPr>
        <p:spPr>
          <a:xfrm flipH="1" flipV="1">
            <a:off x="9662759" y="2959998"/>
            <a:ext cx="399584" cy="44276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C6074E3C-7574-65B1-D3D5-70CF3F6F66D4}"/>
              </a:ext>
            </a:extLst>
          </p:cNvPr>
          <p:cNvSpPr/>
          <p:nvPr/>
        </p:nvSpPr>
        <p:spPr>
          <a:xfrm>
            <a:off x="9571319" y="279073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0991BBA8-A3A5-B267-7346-717F75E9D5B5}"/>
              </a:ext>
            </a:extLst>
          </p:cNvPr>
          <p:cNvSpPr/>
          <p:nvPr/>
        </p:nvSpPr>
        <p:spPr>
          <a:xfrm>
            <a:off x="9970903" y="3402765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5D319CE-1CA0-9A16-934A-990CFC8D8E0C}"/>
              </a:ext>
            </a:extLst>
          </p:cNvPr>
          <p:cNvSpPr/>
          <p:nvPr/>
        </p:nvSpPr>
        <p:spPr>
          <a:xfrm>
            <a:off x="9452700" y="46617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0839F03-DB78-E066-485C-5E6B11053AB9}"/>
              </a:ext>
            </a:extLst>
          </p:cNvPr>
          <p:cNvCxnSpPr>
            <a:cxnSpLocks/>
            <a:stCxn id="99" idx="0"/>
            <a:endCxn id="96" idx="4"/>
          </p:cNvCxnSpPr>
          <p:nvPr/>
        </p:nvCxnSpPr>
        <p:spPr>
          <a:xfrm flipV="1">
            <a:off x="9544140" y="4831033"/>
            <a:ext cx="0" cy="4722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6F78012D-7C78-9185-3096-4E86D7CB7779}"/>
              </a:ext>
            </a:extLst>
          </p:cNvPr>
          <p:cNvCxnSpPr>
            <a:cxnSpLocks/>
            <a:stCxn id="100" idx="0"/>
            <a:endCxn id="99" idx="4"/>
          </p:cNvCxnSpPr>
          <p:nvPr/>
        </p:nvCxnSpPr>
        <p:spPr>
          <a:xfrm flipV="1">
            <a:off x="9539110" y="5472561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FA7D7CA0-F6A6-77C9-B4E4-CEC95CAE193D}"/>
              </a:ext>
            </a:extLst>
          </p:cNvPr>
          <p:cNvSpPr/>
          <p:nvPr/>
        </p:nvSpPr>
        <p:spPr>
          <a:xfrm>
            <a:off x="9452700" y="530329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44E8B28-0BD2-163F-7816-25B80A3D3D5C}"/>
              </a:ext>
            </a:extLst>
          </p:cNvPr>
          <p:cNvSpPr/>
          <p:nvPr/>
        </p:nvSpPr>
        <p:spPr>
          <a:xfrm>
            <a:off x="9447670" y="597961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07B712A0-33B4-0057-B662-CD661C362260}"/>
              </a:ext>
            </a:extLst>
          </p:cNvPr>
          <p:cNvCxnSpPr>
            <a:cxnSpLocks/>
            <a:stCxn id="103" idx="0"/>
            <a:endCxn id="96" idx="5"/>
          </p:cNvCxnSpPr>
          <p:nvPr/>
        </p:nvCxnSpPr>
        <p:spPr>
          <a:xfrm flipH="1" flipV="1">
            <a:off x="9608798" y="4806245"/>
            <a:ext cx="887425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7A13EA9-8783-51F7-E159-CE4E6936FB94}"/>
              </a:ext>
            </a:extLst>
          </p:cNvPr>
          <p:cNvCxnSpPr>
            <a:cxnSpLocks/>
            <a:stCxn id="122" idx="0"/>
            <a:endCxn id="103" idx="4"/>
          </p:cNvCxnSpPr>
          <p:nvPr/>
        </p:nvCxnSpPr>
        <p:spPr>
          <a:xfrm flipH="1" flipV="1">
            <a:off x="10496223" y="5472561"/>
            <a:ext cx="2216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6FC55F97-E5EE-DD5F-8EF7-5524CD557308}"/>
              </a:ext>
            </a:extLst>
          </p:cNvPr>
          <p:cNvSpPr/>
          <p:nvPr/>
        </p:nvSpPr>
        <p:spPr>
          <a:xfrm>
            <a:off x="10404783" y="530329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63A7E1BD-B27A-AEF5-543A-BCCEDE5194FA}"/>
              </a:ext>
            </a:extLst>
          </p:cNvPr>
          <p:cNvSpPr/>
          <p:nvPr/>
        </p:nvSpPr>
        <p:spPr>
          <a:xfrm>
            <a:off x="10406999" y="597961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CEB7E022-71B5-4541-B6C7-836D23B937A3}"/>
              </a:ext>
            </a:extLst>
          </p:cNvPr>
          <p:cNvSpPr/>
          <p:nvPr/>
        </p:nvSpPr>
        <p:spPr>
          <a:xfrm>
            <a:off x="9124335" y="3549445"/>
            <a:ext cx="1681317" cy="2782529"/>
          </a:xfrm>
          <a:custGeom>
            <a:avLst/>
            <a:gdLst>
              <a:gd name="connsiteX0" fmla="*/ 442452 w 1681317"/>
              <a:gd name="connsiteY0" fmla="*/ 0 h 2782529"/>
              <a:gd name="connsiteX1" fmla="*/ 0 w 1681317"/>
              <a:gd name="connsiteY1" fmla="*/ 353961 h 2782529"/>
              <a:gd name="connsiteX2" fmla="*/ 58994 w 1681317"/>
              <a:gd name="connsiteY2" fmla="*/ 2782529 h 2782529"/>
              <a:gd name="connsiteX3" fmla="*/ 1681317 w 1681317"/>
              <a:gd name="connsiteY3" fmla="*/ 2753032 h 2782529"/>
              <a:gd name="connsiteX4" fmla="*/ 1573162 w 1681317"/>
              <a:gd name="connsiteY4" fmla="*/ 1504336 h 2782529"/>
              <a:gd name="connsiteX5" fmla="*/ 442452 w 1681317"/>
              <a:gd name="connsiteY5" fmla="*/ 0 h 2782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81317" h="2782529">
                <a:moveTo>
                  <a:pt x="442452" y="0"/>
                </a:moveTo>
                <a:lnTo>
                  <a:pt x="0" y="353961"/>
                </a:lnTo>
                <a:lnTo>
                  <a:pt x="58994" y="2782529"/>
                </a:lnTo>
                <a:lnTo>
                  <a:pt x="1681317" y="2753032"/>
                </a:lnTo>
                <a:lnTo>
                  <a:pt x="1573162" y="1504336"/>
                </a:lnTo>
                <a:lnTo>
                  <a:pt x="44245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5C38AEE-E096-9986-DE22-FA0A34FA461F}"/>
              </a:ext>
            </a:extLst>
          </p:cNvPr>
          <p:cNvSpPr/>
          <p:nvPr/>
        </p:nvSpPr>
        <p:spPr>
          <a:xfrm>
            <a:off x="11700417" y="267329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5C5559-B90B-A0D7-147E-95795F788C83}"/>
              </a:ext>
            </a:extLst>
          </p:cNvPr>
          <p:cNvSpPr txBox="1"/>
          <p:nvPr/>
        </p:nvSpPr>
        <p:spPr>
          <a:xfrm>
            <a:off x="7673672" y="4055825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3D11FF-208A-0ABB-7EDD-18BC64631897}"/>
              </a:ext>
            </a:extLst>
          </p:cNvPr>
          <p:cNvSpPr txBox="1"/>
          <p:nvPr/>
        </p:nvSpPr>
        <p:spPr>
          <a:xfrm>
            <a:off x="298433" y="1196727"/>
            <a:ext cx="4954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86AA5814-7338-3F23-4DEB-E16A535D178F}"/>
              </a:ext>
            </a:extLst>
          </p:cNvPr>
          <p:cNvSpPr/>
          <p:nvPr/>
        </p:nvSpPr>
        <p:spPr>
          <a:xfrm rot="18865419">
            <a:off x="6546841" y="1335865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A89DFCBC-8B0E-9C5C-6D3E-6DAB98741506}"/>
              </a:ext>
            </a:extLst>
          </p:cNvPr>
          <p:cNvSpPr/>
          <p:nvPr/>
        </p:nvSpPr>
        <p:spPr>
          <a:xfrm rot="21316953">
            <a:off x="6929190" y="2116899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E0678A59-78DD-C830-AFE8-9E166046FEE7}"/>
              </a:ext>
            </a:extLst>
          </p:cNvPr>
          <p:cNvSpPr/>
          <p:nvPr/>
        </p:nvSpPr>
        <p:spPr>
          <a:xfrm rot="17715890">
            <a:off x="7406346" y="2648532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21F5E8-01B3-61BF-B352-61FFC74B550F}"/>
              </a:ext>
            </a:extLst>
          </p:cNvPr>
          <p:cNvSpPr/>
          <p:nvPr/>
        </p:nvSpPr>
        <p:spPr>
          <a:xfrm rot="21316953">
            <a:off x="7859786" y="3438391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1" name="Arc 60">
            <a:extLst>
              <a:ext uri="{FF2B5EF4-FFF2-40B4-BE49-F238E27FC236}">
                <a16:creationId xmlns:a16="http://schemas.microsoft.com/office/drawing/2014/main" id="{8C89B814-5A76-29B4-D2C6-B284C208F498}"/>
              </a:ext>
            </a:extLst>
          </p:cNvPr>
          <p:cNvSpPr/>
          <p:nvPr/>
        </p:nvSpPr>
        <p:spPr>
          <a:xfrm rot="16560275">
            <a:off x="8631411" y="3525155"/>
            <a:ext cx="575493" cy="1034862"/>
          </a:xfrm>
          <a:prstGeom prst="arc">
            <a:avLst>
              <a:gd name="adj1" fmla="val 15990547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2" name="Arc 61">
            <a:extLst>
              <a:ext uri="{FF2B5EF4-FFF2-40B4-BE49-F238E27FC236}">
                <a16:creationId xmlns:a16="http://schemas.microsoft.com/office/drawing/2014/main" id="{045AFF15-AB2C-4D96-D07F-A0E092D7B08D}"/>
              </a:ext>
            </a:extLst>
          </p:cNvPr>
          <p:cNvSpPr/>
          <p:nvPr/>
        </p:nvSpPr>
        <p:spPr>
          <a:xfrm rot="21316953">
            <a:off x="9404573" y="4122181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34F51849-1F3B-D066-9A09-55406A15122B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698EF63A-5415-DE06-B8E6-E914F18249E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67E3A1-C82B-916C-9A09-91F36F0B8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321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6784245-06C2-EBF5-C075-1EFA7314A4C4}"/>
              </a:ext>
            </a:extLst>
          </p:cNvPr>
          <p:cNvSpPr txBox="1"/>
          <p:nvPr/>
        </p:nvSpPr>
        <p:spPr>
          <a:xfrm>
            <a:off x="293019" y="2297887"/>
            <a:ext cx="630000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Case 1: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not in any tree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Extend</a:t>
            </a:r>
          </a:p>
          <a:p>
            <a:endParaRPr lang="zh-TW" altLang="en-US" sz="2400" b="1" dirty="0"/>
          </a:p>
          <a:p>
            <a:r>
              <a:rPr lang="en-US" altLang="zh-TW" sz="2400" dirty="0"/>
              <a:t>Case 2: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inner vertex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Overtake</a:t>
            </a:r>
            <a:endParaRPr lang="en-US" altLang="zh-TW" sz="2400" b="1" dirty="0"/>
          </a:p>
          <a:p>
            <a:r>
              <a:rPr lang="en-US" altLang="zh-TW" sz="2400" dirty="0"/>
              <a:t>(Also take the </a:t>
            </a:r>
            <a:r>
              <a:rPr lang="en-US" altLang="zh-TW" sz="2400" dirty="0">
                <a:solidFill>
                  <a:srgbClr val="C00000"/>
                </a:solidFill>
              </a:rPr>
              <a:t>subtree</a:t>
            </a:r>
            <a:r>
              <a:rPr lang="en-US" altLang="zh-TW" sz="2400" dirty="0"/>
              <a:t> of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</a:t>
            </a:r>
          </a:p>
          <a:p>
            <a:endParaRPr lang="en-US" altLang="zh-TW" sz="2400" dirty="0"/>
          </a:p>
          <a:p>
            <a:r>
              <a:rPr lang="en-US" altLang="zh-TW" sz="2400" dirty="0"/>
              <a:t>Case 3: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outer vertex of </a:t>
            </a:r>
            <a:r>
              <a:rPr lang="en-US" altLang="zh-TW" sz="2400" dirty="0">
                <a:solidFill>
                  <a:srgbClr val="C00000"/>
                </a:solidFill>
              </a:rPr>
              <a:t>another tree</a:t>
            </a:r>
            <a:br>
              <a:rPr lang="en-US" altLang="zh-TW" sz="2400" dirty="0">
                <a:solidFill>
                  <a:srgbClr val="C00000"/>
                </a:solidFill>
              </a:rPr>
            </a:b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Augmentation found</a:t>
            </a:r>
            <a:r>
              <a:rPr lang="en-US" altLang="zh-TW" sz="2400" dirty="0">
                <a:sym typeface="Symbol" panose="05050102010706020507" pitchFamily="18" charset="2"/>
              </a:rPr>
              <a:t> </a:t>
            </a:r>
            <a:br>
              <a:rPr lang="en-US" altLang="zh-TW" sz="2400" dirty="0">
                <a:sym typeface="Symbol" panose="05050102010706020507" pitchFamily="18" charset="2"/>
              </a:rPr>
            </a:br>
            <a:r>
              <a:rPr lang="en-US" altLang="zh-TW" sz="2400" dirty="0">
                <a:sym typeface="Symbol" panose="05050102010706020507" pitchFamily="18" charset="2"/>
              </a:rPr>
              <a:t>(remove both trees)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C0CA6DE-F505-533D-19AF-C8BF185D258B}"/>
              </a:ext>
            </a:extLst>
          </p:cNvPr>
          <p:cNvGrpSpPr/>
          <p:nvPr/>
        </p:nvGrpSpPr>
        <p:grpSpPr>
          <a:xfrm>
            <a:off x="6224940" y="2025123"/>
            <a:ext cx="2255376" cy="3153772"/>
            <a:chOff x="8023270" y="1802004"/>
            <a:chExt cx="2255376" cy="315377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96DB93D-4C35-B576-10A9-1A9C4C224661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1C7BAB8-5375-D32F-DD4F-C608FFE8877F}"/>
                </a:ext>
              </a:extLst>
            </p:cNvPr>
            <p:cNvCxnSpPr>
              <a:cxnSpLocks/>
              <a:stCxn id="18" idx="0"/>
              <a:endCxn id="6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2FE05AF-BB5B-AEE4-E10E-980A0153F741}"/>
                </a:ext>
              </a:extLst>
            </p:cNvPr>
            <p:cNvCxnSpPr>
              <a:cxnSpLocks/>
              <a:stCxn id="28" idx="0"/>
              <a:endCxn id="18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CAADA46D-F52F-6BCC-DD3C-6E71D2D059B2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D8340FE-B04A-D1DC-3F1F-AAEAA46BFC9F}"/>
                </a:ext>
              </a:extLst>
            </p:cNvPr>
            <p:cNvCxnSpPr>
              <a:cxnSpLocks/>
              <a:stCxn id="22" idx="0"/>
              <a:endCxn id="6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8E03260-09F6-8C6C-7898-E1AEB59EE0C9}"/>
                </a:ext>
              </a:extLst>
            </p:cNvPr>
            <p:cNvCxnSpPr>
              <a:cxnSpLocks/>
              <a:stCxn id="23" idx="0"/>
              <a:endCxn id="22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B6D058C-BB28-C795-FE75-A92E2D458286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4ABE84D-D116-D20D-8195-1609378F7E3E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7BF0ABA-B170-E5E2-476C-2A8653423070}"/>
                </a:ext>
              </a:extLst>
            </p:cNvPr>
            <p:cNvCxnSpPr>
              <a:cxnSpLocks/>
              <a:stCxn id="27" idx="0"/>
              <a:endCxn id="6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CF4570D-CF66-449D-28AC-5E5E7B80F072}"/>
                </a:ext>
              </a:extLst>
            </p:cNvPr>
            <p:cNvCxnSpPr>
              <a:cxnSpLocks/>
              <a:stCxn id="38" idx="0"/>
              <a:endCxn id="27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9DCDD6E-3D70-6030-8E7A-CA54365AD920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F0E483F-D3BB-0A5A-3C8E-F9D38BA3DC0B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3869899-A142-14F0-7E89-FAA5598532A8}"/>
                </a:ext>
              </a:extLst>
            </p:cNvPr>
            <p:cNvCxnSpPr>
              <a:cxnSpLocks/>
              <a:stCxn id="31" idx="0"/>
              <a:endCxn id="28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998F812-D0F8-C98C-23A9-D1E617D5EC68}"/>
                </a:ext>
              </a:extLst>
            </p:cNvPr>
            <p:cNvCxnSpPr>
              <a:cxnSpLocks/>
              <a:stCxn id="37" idx="0"/>
              <a:endCxn id="31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F115D13-6288-AB91-DC8F-BEACCC1DB838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8AD1019-9495-D0FD-6AAF-8EC2E6654615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C1290DA-8921-562B-BCEC-2E3F9F663A9B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319666A-604C-10CC-D6C7-96495E014ECF}"/>
                </a:ext>
              </a:extLst>
            </p:cNvPr>
            <p:cNvCxnSpPr>
              <a:cxnSpLocks/>
              <a:stCxn id="41" idx="0"/>
              <a:endCxn id="38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136221C-DF7D-3C14-2723-441C3882DF31}"/>
                </a:ext>
              </a:extLst>
            </p:cNvPr>
            <p:cNvCxnSpPr>
              <a:cxnSpLocks/>
              <a:stCxn id="42" idx="0"/>
              <a:endCxn id="41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37929946-024F-ABA1-0657-90F3C539BD62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CA368BF5-194B-8016-4F64-5DB8DAAD5ACC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0659597-82AE-5051-5867-9DB09C167D13}"/>
                </a:ext>
              </a:extLst>
            </p:cNvPr>
            <p:cNvCxnSpPr>
              <a:cxnSpLocks/>
              <a:stCxn id="48" idx="0"/>
              <a:endCxn id="38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493A7B3-4656-4BED-C650-1338626EC302}"/>
                </a:ext>
              </a:extLst>
            </p:cNvPr>
            <p:cNvCxnSpPr>
              <a:cxnSpLocks/>
              <a:stCxn id="50" idx="0"/>
              <a:endCxn id="48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07FA778-211B-F720-5109-0FCB9B3E7992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E25D450-AC61-E9E1-2751-0C1F4E926069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4EE28E0-3FBF-2955-F6E2-D6E37F9DFBA9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104AD465-7C5D-43D0-C6EA-E57D92D31A75}"/>
              </a:ext>
            </a:extLst>
          </p:cNvPr>
          <p:cNvSpPr txBox="1"/>
          <p:nvPr/>
        </p:nvSpPr>
        <p:spPr>
          <a:xfrm>
            <a:off x="10061537" y="4452567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8273FFAE-544A-1362-5FF7-16B2F23BD333}"/>
              </a:ext>
            </a:extLst>
          </p:cNvPr>
          <p:cNvCxnSpPr>
            <a:cxnSpLocks/>
            <a:endCxn id="109" idx="0"/>
          </p:cNvCxnSpPr>
          <p:nvPr/>
        </p:nvCxnSpPr>
        <p:spPr>
          <a:xfrm flipH="1">
            <a:off x="9549992" y="5597351"/>
            <a:ext cx="397" cy="445206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8159DDAC-EA4C-70F5-94AB-4D39FB7B0810}"/>
              </a:ext>
            </a:extLst>
          </p:cNvPr>
          <p:cNvSpPr/>
          <p:nvPr/>
        </p:nvSpPr>
        <p:spPr>
          <a:xfrm>
            <a:off x="10161090" y="143918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0AB6E6F2-3846-875E-8E07-72B606D6AB98}"/>
              </a:ext>
            </a:extLst>
          </p:cNvPr>
          <p:cNvCxnSpPr>
            <a:cxnSpLocks/>
            <a:stCxn id="84" idx="0"/>
            <a:endCxn id="59" idx="3"/>
          </p:cNvCxnSpPr>
          <p:nvPr/>
        </p:nvCxnSpPr>
        <p:spPr>
          <a:xfrm flipV="1">
            <a:off x="9765638" y="1583662"/>
            <a:ext cx="422234" cy="48616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3FFA1A5B-76F7-2759-A792-6FB4E091DA0F}"/>
              </a:ext>
            </a:extLst>
          </p:cNvPr>
          <p:cNvCxnSpPr>
            <a:cxnSpLocks/>
            <a:stCxn id="89" idx="0"/>
            <a:endCxn id="84" idx="4"/>
          </p:cNvCxnSpPr>
          <p:nvPr/>
        </p:nvCxnSpPr>
        <p:spPr>
          <a:xfrm flipH="1" flipV="1">
            <a:off x="9765638" y="2239089"/>
            <a:ext cx="335317" cy="36871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DBFD5460-D630-8E8B-F243-4BFA42A5FC79}"/>
              </a:ext>
            </a:extLst>
          </p:cNvPr>
          <p:cNvSpPr/>
          <p:nvPr/>
        </p:nvSpPr>
        <p:spPr>
          <a:xfrm>
            <a:off x="9674198" y="206982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27FC2AD-8F01-3C53-CF1C-F1A713C6AFC6}"/>
              </a:ext>
            </a:extLst>
          </p:cNvPr>
          <p:cNvCxnSpPr>
            <a:cxnSpLocks/>
            <a:stCxn id="88" idx="0"/>
            <a:endCxn id="59" idx="5"/>
          </p:cNvCxnSpPr>
          <p:nvPr/>
        </p:nvCxnSpPr>
        <p:spPr>
          <a:xfrm flipH="1" flipV="1">
            <a:off x="10317188" y="1583662"/>
            <a:ext cx="543300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C933B4C-7283-1EBA-2D50-0DF95C02BE8A}"/>
              </a:ext>
            </a:extLst>
          </p:cNvPr>
          <p:cNvCxnSpPr>
            <a:cxnSpLocks/>
            <a:stCxn id="95" idx="0"/>
            <a:endCxn id="88" idx="4"/>
          </p:cNvCxnSpPr>
          <p:nvPr/>
        </p:nvCxnSpPr>
        <p:spPr>
          <a:xfrm flipV="1">
            <a:off x="10855458" y="2249978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>
            <a:extLst>
              <a:ext uri="{FF2B5EF4-FFF2-40B4-BE49-F238E27FC236}">
                <a16:creationId xmlns:a16="http://schemas.microsoft.com/office/drawing/2014/main" id="{D1816F4B-6F70-EF07-FB0C-C21663686A2C}"/>
              </a:ext>
            </a:extLst>
          </p:cNvPr>
          <p:cNvSpPr/>
          <p:nvPr/>
        </p:nvSpPr>
        <p:spPr>
          <a:xfrm>
            <a:off x="10769048" y="208071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5FF96B13-5B65-CF4C-44C2-AFD9CE3FC65C}"/>
              </a:ext>
            </a:extLst>
          </p:cNvPr>
          <p:cNvSpPr/>
          <p:nvPr/>
        </p:nvSpPr>
        <p:spPr>
          <a:xfrm>
            <a:off x="10009515" y="260780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32EBA90-2C3D-33BB-D3E0-670E1B9963C5}"/>
              </a:ext>
            </a:extLst>
          </p:cNvPr>
          <p:cNvCxnSpPr>
            <a:cxnSpLocks/>
            <a:stCxn id="92" idx="0"/>
            <a:endCxn id="89" idx="4"/>
          </p:cNvCxnSpPr>
          <p:nvPr/>
        </p:nvCxnSpPr>
        <p:spPr>
          <a:xfrm flipV="1">
            <a:off x="9668611" y="2777068"/>
            <a:ext cx="432344" cy="28524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647FA4D3-C578-320D-4A46-2C7334297C9C}"/>
              </a:ext>
            </a:extLst>
          </p:cNvPr>
          <p:cNvCxnSpPr>
            <a:cxnSpLocks/>
            <a:stCxn id="94" idx="0"/>
            <a:endCxn id="92" idx="4"/>
          </p:cNvCxnSpPr>
          <p:nvPr/>
        </p:nvCxnSpPr>
        <p:spPr>
          <a:xfrm flipH="1" flipV="1">
            <a:off x="9668611" y="3231575"/>
            <a:ext cx="401039" cy="46021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A28BAE1A-34DA-4B6E-F83B-314A9D38AE60}"/>
              </a:ext>
            </a:extLst>
          </p:cNvPr>
          <p:cNvSpPr/>
          <p:nvPr/>
        </p:nvSpPr>
        <p:spPr>
          <a:xfrm>
            <a:off x="9577171" y="306231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E3430111-C962-1F10-C536-B3AE87C0854B}"/>
              </a:ext>
            </a:extLst>
          </p:cNvPr>
          <p:cNvSpPr/>
          <p:nvPr/>
        </p:nvSpPr>
        <p:spPr>
          <a:xfrm>
            <a:off x="9978210" y="369179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7574004D-E10D-1689-6A7F-1A85014CCD83}"/>
              </a:ext>
            </a:extLst>
          </p:cNvPr>
          <p:cNvSpPr/>
          <p:nvPr/>
        </p:nvSpPr>
        <p:spPr>
          <a:xfrm>
            <a:off x="10764018" y="275702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2991D8A5-8F3D-F065-919C-DA26EF62DC0D}"/>
              </a:ext>
            </a:extLst>
          </p:cNvPr>
          <p:cNvCxnSpPr>
            <a:cxnSpLocks/>
            <a:stCxn id="99" idx="0"/>
            <a:endCxn id="95" idx="4"/>
          </p:cNvCxnSpPr>
          <p:nvPr/>
        </p:nvCxnSpPr>
        <p:spPr>
          <a:xfrm flipV="1">
            <a:off x="10855458" y="2926290"/>
            <a:ext cx="0" cy="47226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D665013B-0042-BD4F-4C9F-D686A4F72530}"/>
              </a:ext>
            </a:extLst>
          </p:cNvPr>
          <p:cNvCxnSpPr>
            <a:cxnSpLocks/>
            <a:stCxn id="100" idx="0"/>
            <a:endCxn id="99" idx="4"/>
          </p:cNvCxnSpPr>
          <p:nvPr/>
        </p:nvCxnSpPr>
        <p:spPr>
          <a:xfrm flipV="1">
            <a:off x="10850428" y="3567818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2D321402-C805-0B94-04EA-49EA69627F1E}"/>
              </a:ext>
            </a:extLst>
          </p:cNvPr>
          <p:cNvSpPr/>
          <p:nvPr/>
        </p:nvSpPr>
        <p:spPr>
          <a:xfrm>
            <a:off x="10764018" y="339855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00B7FF74-5ABA-8BC2-96E1-906B9F371700}"/>
              </a:ext>
            </a:extLst>
          </p:cNvPr>
          <p:cNvSpPr/>
          <p:nvPr/>
        </p:nvSpPr>
        <p:spPr>
          <a:xfrm>
            <a:off x="10758988" y="407486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9FD70B25-BA14-A2DC-9973-02BDB2C349D4}"/>
              </a:ext>
            </a:extLst>
          </p:cNvPr>
          <p:cNvCxnSpPr>
            <a:cxnSpLocks/>
            <a:stCxn id="103" idx="0"/>
            <a:endCxn id="95" idx="5"/>
          </p:cNvCxnSpPr>
          <p:nvPr/>
        </p:nvCxnSpPr>
        <p:spPr>
          <a:xfrm flipH="1" flipV="1">
            <a:off x="10920116" y="2901502"/>
            <a:ext cx="887425" cy="49705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94874705-DC07-06B2-D4C1-BE324016C63C}"/>
              </a:ext>
            </a:extLst>
          </p:cNvPr>
          <p:cNvCxnSpPr>
            <a:cxnSpLocks/>
            <a:endCxn id="103" idx="4"/>
          </p:cNvCxnSpPr>
          <p:nvPr/>
        </p:nvCxnSpPr>
        <p:spPr>
          <a:xfrm flipV="1">
            <a:off x="11802511" y="3567818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F170840E-36C4-42D6-6750-7A32AF9642A9}"/>
              </a:ext>
            </a:extLst>
          </p:cNvPr>
          <p:cNvSpPr/>
          <p:nvPr/>
        </p:nvSpPr>
        <p:spPr>
          <a:xfrm>
            <a:off x="11716101" y="339855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3788BE4-9D7E-DC7F-71F4-05C5F86E410F}"/>
              </a:ext>
            </a:extLst>
          </p:cNvPr>
          <p:cNvCxnSpPr>
            <a:cxnSpLocks/>
            <a:stCxn id="106" idx="0"/>
            <a:endCxn id="94" idx="4"/>
          </p:cNvCxnSpPr>
          <p:nvPr/>
        </p:nvCxnSpPr>
        <p:spPr>
          <a:xfrm flipV="1">
            <a:off x="9668611" y="3861055"/>
            <a:ext cx="401039" cy="31046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4FD45882-C2A8-CE4B-2653-A09C5A95E82D}"/>
              </a:ext>
            </a:extLst>
          </p:cNvPr>
          <p:cNvCxnSpPr>
            <a:cxnSpLocks/>
            <a:stCxn id="107" idx="0"/>
            <a:endCxn id="106" idx="4"/>
          </p:cNvCxnSpPr>
          <p:nvPr/>
        </p:nvCxnSpPr>
        <p:spPr>
          <a:xfrm flipH="1" flipV="1">
            <a:off x="9668611" y="4340784"/>
            <a:ext cx="399584" cy="44276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 105">
            <a:extLst>
              <a:ext uri="{FF2B5EF4-FFF2-40B4-BE49-F238E27FC236}">
                <a16:creationId xmlns:a16="http://schemas.microsoft.com/office/drawing/2014/main" id="{74BB50BB-2054-F9AF-8033-56743D939675}"/>
              </a:ext>
            </a:extLst>
          </p:cNvPr>
          <p:cNvSpPr/>
          <p:nvPr/>
        </p:nvSpPr>
        <p:spPr>
          <a:xfrm>
            <a:off x="9577171" y="417152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24C9B92-AECA-65D6-1505-321AA0CCBEA3}"/>
              </a:ext>
            </a:extLst>
          </p:cNvPr>
          <p:cNvSpPr/>
          <p:nvPr/>
        </p:nvSpPr>
        <p:spPr>
          <a:xfrm>
            <a:off x="9976755" y="4783551"/>
            <a:ext cx="182880" cy="16926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7D19A8CA-DB23-2FB2-EEDF-CC811FFB4154}"/>
              </a:ext>
            </a:extLst>
          </p:cNvPr>
          <p:cNvCxnSpPr>
            <a:cxnSpLocks/>
            <a:endCxn id="107" idx="4"/>
          </p:cNvCxnSpPr>
          <p:nvPr/>
        </p:nvCxnSpPr>
        <p:spPr>
          <a:xfrm flipV="1">
            <a:off x="9550389" y="4952813"/>
            <a:ext cx="517806" cy="47527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>
            <a:extLst>
              <a:ext uri="{FF2B5EF4-FFF2-40B4-BE49-F238E27FC236}">
                <a16:creationId xmlns:a16="http://schemas.microsoft.com/office/drawing/2014/main" id="{74F9C5FB-72E1-C9BA-83C1-A87BE35505F1}"/>
              </a:ext>
            </a:extLst>
          </p:cNvPr>
          <p:cNvSpPr/>
          <p:nvPr/>
        </p:nvSpPr>
        <p:spPr>
          <a:xfrm>
            <a:off x="9458552" y="604255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6BE00E8-F63E-A9DB-AD83-D6FA10C59F82}"/>
              </a:ext>
            </a:extLst>
          </p:cNvPr>
          <p:cNvSpPr/>
          <p:nvPr/>
        </p:nvSpPr>
        <p:spPr>
          <a:xfrm>
            <a:off x="11706269" y="405407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56839865-2E02-1B7F-9233-EA5D2AA9FCF4}"/>
              </a:ext>
            </a:extLst>
          </p:cNvPr>
          <p:cNvSpPr/>
          <p:nvPr/>
        </p:nvSpPr>
        <p:spPr>
          <a:xfrm>
            <a:off x="9458552" y="542631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1C8F9B4-2C43-DC25-A476-69CB79CC0181}"/>
              </a:ext>
            </a:extLst>
          </p:cNvPr>
          <p:cNvCxnSpPr>
            <a:cxnSpLocks/>
            <a:stCxn id="107" idx="2"/>
            <a:endCxn id="50" idx="6"/>
          </p:cNvCxnSpPr>
          <p:nvPr/>
        </p:nvCxnSpPr>
        <p:spPr>
          <a:xfrm flipH="1">
            <a:off x="8475286" y="4868182"/>
            <a:ext cx="1501469" cy="226082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E400C20B-FDBD-415C-EAE7-1432013CAF43}"/>
              </a:ext>
            </a:extLst>
          </p:cNvPr>
          <p:cNvSpPr txBox="1"/>
          <p:nvPr/>
        </p:nvSpPr>
        <p:spPr>
          <a:xfrm>
            <a:off x="8064804" y="5056967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84380971-192A-8353-8E8C-A35E1ADFBB10}"/>
              </a:ext>
            </a:extLst>
          </p:cNvPr>
          <p:cNvSpPr/>
          <p:nvPr/>
        </p:nvSpPr>
        <p:spPr>
          <a:xfrm>
            <a:off x="6546261" y="1247604"/>
            <a:ext cx="4178710" cy="4178710"/>
          </a:xfrm>
          <a:custGeom>
            <a:avLst/>
            <a:gdLst>
              <a:gd name="connsiteX0" fmla="*/ 471948 w 4178710"/>
              <a:gd name="connsiteY0" fmla="*/ 707923 h 4178710"/>
              <a:gd name="connsiteX1" fmla="*/ 1219200 w 4178710"/>
              <a:gd name="connsiteY1" fmla="*/ 1632155 h 4178710"/>
              <a:gd name="connsiteX2" fmla="*/ 1189703 w 4178710"/>
              <a:gd name="connsiteY2" fmla="*/ 2418736 h 4178710"/>
              <a:gd name="connsiteX3" fmla="*/ 2074607 w 4178710"/>
              <a:gd name="connsiteY3" fmla="*/ 2959510 h 4178710"/>
              <a:gd name="connsiteX4" fmla="*/ 2054942 w 4178710"/>
              <a:gd name="connsiteY4" fmla="*/ 3529781 h 4178710"/>
              <a:gd name="connsiteX5" fmla="*/ 3195484 w 4178710"/>
              <a:gd name="connsiteY5" fmla="*/ 3441291 h 4178710"/>
              <a:gd name="connsiteX6" fmla="*/ 2782529 w 4178710"/>
              <a:gd name="connsiteY6" fmla="*/ 2880852 h 4178710"/>
              <a:gd name="connsiteX7" fmla="*/ 3205316 w 4178710"/>
              <a:gd name="connsiteY7" fmla="*/ 2536723 h 4178710"/>
              <a:gd name="connsiteX8" fmla="*/ 2743200 w 4178710"/>
              <a:gd name="connsiteY8" fmla="*/ 1799303 h 4178710"/>
              <a:gd name="connsiteX9" fmla="*/ 3234813 w 4178710"/>
              <a:gd name="connsiteY9" fmla="*/ 1435510 h 4178710"/>
              <a:gd name="connsiteX10" fmla="*/ 2880852 w 4178710"/>
              <a:gd name="connsiteY10" fmla="*/ 835742 h 4178710"/>
              <a:gd name="connsiteX11" fmla="*/ 3608439 w 4178710"/>
              <a:gd name="connsiteY11" fmla="*/ 0 h 4178710"/>
              <a:gd name="connsiteX12" fmla="*/ 4178710 w 4178710"/>
              <a:gd name="connsiteY12" fmla="*/ 324465 h 4178710"/>
              <a:gd name="connsiteX13" fmla="*/ 3667432 w 4178710"/>
              <a:gd name="connsiteY13" fmla="*/ 963562 h 4178710"/>
              <a:gd name="connsiteX14" fmla="*/ 3913239 w 4178710"/>
              <a:gd name="connsiteY14" fmla="*/ 1750142 h 4178710"/>
              <a:gd name="connsiteX15" fmla="*/ 3559278 w 4178710"/>
              <a:gd name="connsiteY15" fmla="*/ 2035278 h 4178710"/>
              <a:gd name="connsiteX16" fmla="*/ 3923071 w 4178710"/>
              <a:gd name="connsiteY16" fmla="*/ 2812026 h 4178710"/>
              <a:gd name="connsiteX17" fmla="*/ 3657600 w 4178710"/>
              <a:gd name="connsiteY17" fmla="*/ 3146323 h 4178710"/>
              <a:gd name="connsiteX18" fmla="*/ 4129548 w 4178710"/>
              <a:gd name="connsiteY18" fmla="*/ 3903407 h 4178710"/>
              <a:gd name="connsiteX19" fmla="*/ 1641987 w 4178710"/>
              <a:gd name="connsiteY19" fmla="*/ 4178710 h 4178710"/>
              <a:gd name="connsiteX20" fmla="*/ 1425678 w 4178710"/>
              <a:gd name="connsiteY20" fmla="*/ 3293807 h 4178710"/>
              <a:gd name="connsiteX21" fmla="*/ 658761 w 4178710"/>
              <a:gd name="connsiteY21" fmla="*/ 2625213 h 4178710"/>
              <a:gd name="connsiteX22" fmla="*/ 609600 w 4178710"/>
              <a:gd name="connsiteY22" fmla="*/ 1799303 h 4178710"/>
              <a:gd name="connsiteX23" fmla="*/ 0 w 4178710"/>
              <a:gd name="connsiteY23" fmla="*/ 1238865 h 4178710"/>
              <a:gd name="connsiteX24" fmla="*/ 471948 w 4178710"/>
              <a:gd name="connsiteY24" fmla="*/ 707923 h 4178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178710" h="4178710">
                <a:moveTo>
                  <a:pt x="471948" y="707923"/>
                </a:moveTo>
                <a:lnTo>
                  <a:pt x="1219200" y="1632155"/>
                </a:lnTo>
                <a:lnTo>
                  <a:pt x="1189703" y="2418736"/>
                </a:lnTo>
                <a:lnTo>
                  <a:pt x="2074607" y="2959510"/>
                </a:lnTo>
                <a:lnTo>
                  <a:pt x="2054942" y="3529781"/>
                </a:lnTo>
                <a:lnTo>
                  <a:pt x="3195484" y="3441291"/>
                </a:lnTo>
                <a:lnTo>
                  <a:pt x="2782529" y="2880852"/>
                </a:lnTo>
                <a:lnTo>
                  <a:pt x="3205316" y="2536723"/>
                </a:lnTo>
                <a:lnTo>
                  <a:pt x="2743200" y="1799303"/>
                </a:lnTo>
                <a:lnTo>
                  <a:pt x="3234813" y="1435510"/>
                </a:lnTo>
                <a:lnTo>
                  <a:pt x="2880852" y="835742"/>
                </a:lnTo>
                <a:lnTo>
                  <a:pt x="3608439" y="0"/>
                </a:lnTo>
                <a:lnTo>
                  <a:pt x="4178710" y="324465"/>
                </a:lnTo>
                <a:lnTo>
                  <a:pt x="3667432" y="963562"/>
                </a:lnTo>
                <a:lnTo>
                  <a:pt x="3913239" y="1750142"/>
                </a:lnTo>
                <a:lnTo>
                  <a:pt x="3559278" y="2035278"/>
                </a:lnTo>
                <a:lnTo>
                  <a:pt x="3923071" y="2812026"/>
                </a:lnTo>
                <a:lnTo>
                  <a:pt x="3657600" y="3146323"/>
                </a:lnTo>
                <a:lnTo>
                  <a:pt x="4129548" y="3903407"/>
                </a:lnTo>
                <a:lnTo>
                  <a:pt x="1641987" y="4178710"/>
                </a:lnTo>
                <a:lnTo>
                  <a:pt x="1425678" y="3293807"/>
                </a:lnTo>
                <a:lnTo>
                  <a:pt x="658761" y="2625213"/>
                </a:lnTo>
                <a:lnTo>
                  <a:pt x="609600" y="1799303"/>
                </a:lnTo>
                <a:lnTo>
                  <a:pt x="0" y="1238865"/>
                </a:lnTo>
                <a:lnTo>
                  <a:pt x="471948" y="707923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23ED97-6B13-0326-4597-493F72BACC14}"/>
              </a:ext>
            </a:extLst>
          </p:cNvPr>
          <p:cNvSpPr txBox="1"/>
          <p:nvPr/>
        </p:nvSpPr>
        <p:spPr>
          <a:xfrm>
            <a:off x="298433" y="1196727"/>
            <a:ext cx="4954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61D94647-9CD5-8ED0-33C2-4FF3025007D7}"/>
              </a:ext>
            </a:extLst>
          </p:cNvPr>
          <p:cNvSpPr/>
          <p:nvPr/>
        </p:nvSpPr>
        <p:spPr>
          <a:xfrm rot="18865419">
            <a:off x="6910594" y="2328058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8337E9F0-DDA4-4CED-C171-39CB3A5864B9}"/>
              </a:ext>
            </a:extLst>
          </p:cNvPr>
          <p:cNvSpPr/>
          <p:nvPr/>
        </p:nvSpPr>
        <p:spPr>
          <a:xfrm rot="21316953">
            <a:off x="7292943" y="3109092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E406A6A5-7587-5B8D-9127-4AA3A98C2711}"/>
              </a:ext>
            </a:extLst>
          </p:cNvPr>
          <p:cNvSpPr/>
          <p:nvPr/>
        </p:nvSpPr>
        <p:spPr>
          <a:xfrm rot="17715890">
            <a:off x="7770099" y="3640725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495F95E4-04B9-E624-57A4-B5560411E369}"/>
              </a:ext>
            </a:extLst>
          </p:cNvPr>
          <p:cNvSpPr/>
          <p:nvPr/>
        </p:nvSpPr>
        <p:spPr>
          <a:xfrm rot="21316953">
            <a:off x="8223539" y="4430584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ED0D540-2CA5-BD71-D9D3-9FA7CBAE8AB2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4893BA41-3E9E-9CAB-23F8-4A8B190D46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88FE0A-30C7-8BAA-27A7-57C7EF730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6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EC0CA6DE-F505-533D-19AF-C8BF185D258B}"/>
              </a:ext>
            </a:extLst>
          </p:cNvPr>
          <p:cNvGrpSpPr/>
          <p:nvPr/>
        </p:nvGrpSpPr>
        <p:grpSpPr>
          <a:xfrm>
            <a:off x="8102902" y="2123445"/>
            <a:ext cx="2255376" cy="3153772"/>
            <a:chOff x="8023270" y="1802004"/>
            <a:chExt cx="2255376" cy="315377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B96DB93D-4C35-B576-10A9-1A9C4C224661}"/>
                </a:ext>
              </a:extLst>
            </p:cNvPr>
            <p:cNvSpPr/>
            <p:nvPr/>
          </p:nvSpPr>
          <p:spPr>
            <a:xfrm>
              <a:off x="8540755" y="2150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1C7BAB8-5375-D32F-DD4F-C608FFE8877F}"/>
                </a:ext>
              </a:extLst>
            </p:cNvPr>
            <p:cNvCxnSpPr>
              <a:cxnSpLocks/>
              <a:stCxn id="9" idx="0"/>
              <a:endCxn id="4" idx="3"/>
            </p:cNvCxnSpPr>
            <p:nvPr/>
          </p:nvCxnSpPr>
          <p:spPr>
            <a:xfrm flipV="1">
              <a:off x="8145303" y="2295308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2FE05AF-BB5B-AEE4-E10E-980A0153F741}"/>
                </a:ext>
              </a:extLst>
            </p:cNvPr>
            <p:cNvCxnSpPr>
              <a:cxnSpLocks/>
              <a:stCxn id="34" idx="0"/>
              <a:endCxn id="9" idx="4"/>
            </p:cNvCxnSpPr>
            <p:nvPr/>
          </p:nvCxnSpPr>
          <p:spPr>
            <a:xfrm flipV="1">
              <a:off x="8119740" y="2950735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AADA46D-F52F-6BCC-DD3C-6E71D2D059B2}"/>
                </a:ext>
              </a:extLst>
            </p:cNvPr>
            <p:cNvSpPr/>
            <p:nvPr/>
          </p:nvSpPr>
          <p:spPr>
            <a:xfrm>
              <a:off x="8053863" y="278147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D8340FE-B04A-D1DC-3F1F-AAEAA46BFC9F}"/>
                </a:ext>
              </a:extLst>
            </p:cNvPr>
            <p:cNvCxnSpPr>
              <a:cxnSpLocks/>
              <a:stCxn id="15" idx="0"/>
              <a:endCxn id="4" idx="4"/>
            </p:cNvCxnSpPr>
            <p:nvPr/>
          </p:nvCxnSpPr>
          <p:spPr>
            <a:xfrm flipH="1" flipV="1">
              <a:off x="8632195" y="2320096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8E03260-09F6-8C6C-7898-E1AEB59EE0C9}"/>
                </a:ext>
              </a:extLst>
            </p:cNvPr>
            <p:cNvCxnSpPr>
              <a:cxnSpLocks/>
              <a:stCxn id="21" idx="0"/>
              <a:endCxn id="15" idx="4"/>
            </p:cNvCxnSpPr>
            <p:nvPr/>
          </p:nvCxnSpPr>
          <p:spPr>
            <a:xfrm flipV="1">
              <a:off x="8666500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B6D058C-BB28-C795-FE75-A92E2D458286}"/>
                </a:ext>
              </a:extLst>
            </p:cNvPr>
            <p:cNvSpPr/>
            <p:nvPr/>
          </p:nvSpPr>
          <p:spPr>
            <a:xfrm>
              <a:off x="8580090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4ABE84D-D116-D20D-8195-1609378F7E3E}"/>
                </a:ext>
              </a:extLst>
            </p:cNvPr>
            <p:cNvSpPr/>
            <p:nvPr/>
          </p:nvSpPr>
          <p:spPr>
            <a:xfrm>
              <a:off x="8575060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7BF0ABA-B170-E5E2-476C-2A8653423070}"/>
                </a:ext>
              </a:extLst>
            </p:cNvPr>
            <p:cNvCxnSpPr>
              <a:cxnSpLocks/>
              <a:stCxn id="33" idx="0"/>
              <a:endCxn id="4" idx="5"/>
            </p:cNvCxnSpPr>
            <p:nvPr/>
          </p:nvCxnSpPr>
          <p:spPr>
            <a:xfrm flipH="1" flipV="1">
              <a:off x="8696853" y="2295308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CF4570D-CF66-449D-28AC-5E5E7B80F072}"/>
                </a:ext>
              </a:extLst>
            </p:cNvPr>
            <p:cNvCxnSpPr>
              <a:cxnSpLocks/>
              <a:stCxn id="45" idx="0"/>
              <a:endCxn id="33" idx="4"/>
            </p:cNvCxnSpPr>
            <p:nvPr/>
          </p:nvCxnSpPr>
          <p:spPr>
            <a:xfrm flipV="1">
              <a:off x="9235123" y="296162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9DCDD6E-3D70-6030-8E7A-CA54365AD920}"/>
                </a:ext>
              </a:extLst>
            </p:cNvPr>
            <p:cNvSpPr/>
            <p:nvPr/>
          </p:nvSpPr>
          <p:spPr>
            <a:xfrm>
              <a:off x="9148713" y="279236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DF0E483F-D3BB-0A5A-3C8E-F9D38BA3DC0B}"/>
                </a:ext>
              </a:extLst>
            </p:cNvPr>
            <p:cNvSpPr/>
            <p:nvPr/>
          </p:nvSpPr>
          <p:spPr>
            <a:xfrm>
              <a:off x="8028300" y="343690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53869899-A142-14F0-7E89-FAA5598532A8}"/>
                </a:ext>
              </a:extLst>
            </p:cNvPr>
            <p:cNvCxnSpPr>
              <a:cxnSpLocks/>
              <a:stCxn id="43" idx="0"/>
              <a:endCxn id="34" idx="4"/>
            </p:cNvCxnSpPr>
            <p:nvPr/>
          </p:nvCxnSpPr>
          <p:spPr>
            <a:xfrm flipV="1">
              <a:off x="8119740" y="3606162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998F812-D0F8-C98C-23A9-D1E617D5EC68}"/>
                </a:ext>
              </a:extLst>
            </p:cNvPr>
            <p:cNvCxnSpPr>
              <a:cxnSpLocks/>
              <a:stCxn id="44" idx="0"/>
              <a:endCxn id="43" idx="4"/>
            </p:cNvCxnSpPr>
            <p:nvPr/>
          </p:nvCxnSpPr>
          <p:spPr>
            <a:xfrm flipV="1">
              <a:off x="8114710" y="4247690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F115D13-6288-AB91-DC8F-BEACCC1DB838}"/>
                </a:ext>
              </a:extLst>
            </p:cNvPr>
            <p:cNvSpPr/>
            <p:nvPr/>
          </p:nvSpPr>
          <p:spPr>
            <a:xfrm>
              <a:off x="8028300" y="407842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68AD1019-9495-D0FD-6AAF-8EC2E6654615}"/>
                </a:ext>
              </a:extLst>
            </p:cNvPr>
            <p:cNvSpPr/>
            <p:nvPr/>
          </p:nvSpPr>
          <p:spPr>
            <a:xfrm>
              <a:off x="8023270" y="475474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C1290DA-8921-562B-BCEC-2E3F9F663A9B}"/>
                </a:ext>
              </a:extLst>
            </p:cNvPr>
            <p:cNvSpPr/>
            <p:nvPr/>
          </p:nvSpPr>
          <p:spPr>
            <a:xfrm>
              <a:off x="9143683" y="346867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319666A-604C-10CC-D6C7-96495E014ECF}"/>
                </a:ext>
              </a:extLst>
            </p:cNvPr>
            <p:cNvCxnSpPr>
              <a:cxnSpLocks/>
              <a:stCxn id="53" idx="0"/>
              <a:endCxn id="45" idx="4"/>
            </p:cNvCxnSpPr>
            <p:nvPr/>
          </p:nvCxnSpPr>
          <p:spPr>
            <a:xfrm flipV="1">
              <a:off x="9235123" y="3637936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2136221C-DF7D-3C14-2723-441C3882DF31}"/>
                </a:ext>
              </a:extLst>
            </p:cNvPr>
            <p:cNvCxnSpPr>
              <a:cxnSpLocks/>
              <a:stCxn id="54" idx="0"/>
              <a:endCxn id="53" idx="4"/>
            </p:cNvCxnSpPr>
            <p:nvPr/>
          </p:nvCxnSpPr>
          <p:spPr>
            <a:xfrm flipV="1">
              <a:off x="9230093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7929946-024F-ABA1-0657-90F3C539BD62}"/>
                </a:ext>
              </a:extLst>
            </p:cNvPr>
            <p:cNvSpPr/>
            <p:nvPr/>
          </p:nvSpPr>
          <p:spPr>
            <a:xfrm>
              <a:off x="9143683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CA368BF5-194B-8016-4F64-5DB8DAAD5ACC}"/>
                </a:ext>
              </a:extLst>
            </p:cNvPr>
            <p:cNvSpPr/>
            <p:nvPr/>
          </p:nvSpPr>
          <p:spPr>
            <a:xfrm>
              <a:off x="9138653" y="4786514"/>
              <a:ext cx="182880" cy="169262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B0659597-82AE-5051-5867-9DB09C167D13}"/>
                </a:ext>
              </a:extLst>
            </p:cNvPr>
            <p:cNvCxnSpPr>
              <a:cxnSpLocks/>
              <a:stCxn id="60" idx="0"/>
              <a:endCxn id="45" idx="5"/>
            </p:cNvCxnSpPr>
            <p:nvPr/>
          </p:nvCxnSpPr>
          <p:spPr>
            <a:xfrm flipH="1" flipV="1">
              <a:off x="9299781" y="3613148"/>
              <a:ext cx="887425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493A7B3-4656-4BED-C650-1338626EC302}"/>
                </a:ext>
              </a:extLst>
            </p:cNvPr>
            <p:cNvCxnSpPr>
              <a:cxnSpLocks/>
              <a:stCxn id="61" idx="0"/>
              <a:endCxn id="60" idx="4"/>
            </p:cNvCxnSpPr>
            <p:nvPr/>
          </p:nvCxnSpPr>
          <p:spPr>
            <a:xfrm flipV="1">
              <a:off x="10182176" y="4279464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207FA778-211B-F720-5109-0FCB9B3E7992}"/>
                </a:ext>
              </a:extLst>
            </p:cNvPr>
            <p:cNvSpPr/>
            <p:nvPr/>
          </p:nvSpPr>
          <p:spPr>
            <a:xfrm>
              <a:off x="10095766" y="411020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E25D450-AC61-E9E1-2751-0C1F4E926069}"/>
                </a:ext>
              </a:extLst>
            </p:cNvPr>
            <p:cNvSpPr/>
            <p:nvPr/>
          </p:nvSpPr>
          <p:spPr>
            <a:xfrm>
              <a:off x="10090736" y="4786514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34EE28E0-3FBF-2955-F6E2-D6E37F9DFBA9}"/>
                </a:ext>
              </a:extLst>
            </p:cNvPr>
            <p:cNvSpPr txBox="1"/>
            <p:nvPr/>
          </p:nvSpPr>
          <p:spPr>
            <a:xfrm>
              <a:off x="8696853" y="1802004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</p:grpSp>
      <p:sp>
        <p:nvSpPr>
          <p:cNvPr id="63" name="Arc 62">
            <a:extLst>
              <a:ext uri="{FF2B5EF4-FFF2-40B4-BE49-F238E27FC236}">
                <a16:creationId xmlns:a16="http://schemas.microsoft.com/office/drawing/2014/main" id="{E07B61FE-E37A-F25F-144B-3472FBC38C97}"/>
              </a:ext>
            </a:extLst>
          </p:cNvPr>
          <p:cNvSpPr/>
          <p:nvPr/>
        </p:nvSpPr>
        <p:spPr>
          <a:xfrm rot="10800000">
            <a:off x="9374382" y="4768376"/>
            <a:ext cx="887425" cy="990049"/>
          </a:xfrm>
          <a:prstGeom prst="arc">
            <a:avLst>
              <a:gd name="adj1" fmla="val 10813942"/>
              <a:gd name="adj2" fmla="val 0"/>
            </a:avLst>
          </a:prstGeom>
          <a:ln w="19050">
            <a:solidFill>
              <a:srgbClr val="FF0000"/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12800A0-E3C6-CE47-9ACC-C9A28910B9FC}"/>
              </a:ext>
            </a:extLst>
          </p:cNvPr>
          <p:cNvCxnSpPr>
            <a:cxnSpLocks/>
            <a:stCxn id="70" idx="0"/>
            <a:endCxn id="54" idx="4"/>
          </p:cNvCxnSpPr>
          <p:nvPr/>
        </p:nvCxnSpPr>
        <p:spPr>
          <a:xfrm flipH="1" flipV="1">
            <a:off x="9309725" y="5277217"/>
            <a:ext cx="5030" cy="5751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FBD6017-9052-2FAF-D001-AE959F77110D}"/>
              </a:ext>
            </a:extLst>
          </p:cNvPr>
          <p:cNvCxnSpPr>
            <a:cxnSpLocks/>
            <a:stCxn id="71" idx="0"/>
            <a:endCxn id="70" idx="4"/>
          </p:cNvCxnSpPr>
          <p:nvPr/>
        </p:nvCxnSpPr>
        <p:spPr>
          <a:xfrm flipV="1">
            <a:off x="9309725" y="6021614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6F34E183-00BE-266A-15D9-F563EC24D4C7}"/>
              </a:ext>
            </a:extLst>
          </p:cNvPr>
          <p:cNvSpPr/>
          <p:nvPr/>
        </p:nvSpPr>
        <p:spPr>
          <a:xfrm>
            <a:off x="9223315" y="585235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2688FB52-48D9-3A9A-33C6-5368597CCCBC}"/>
              </a:ext>
            </a:extLst>
          </p:cNvPr>
          <p:cNvSpPr/>
          <p:nvPr/>
        </p:nvSpPr>
        <p:spPr>
          <a:xfrm>
            <a:off x="9218285" y="652866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D35F236-5314-30AB-1419-C47F0E092887}"/>
              </a:ext>
            </a:extLst>
          </p:cNvPr>
          <p:cNvCxnSpPr>
            <a:cxnSpLocks/>
            <a:stCxn id="77" idx="0"/>
          </p:cNvCxnSpPr>
          <p:nvPr/>
        </p:nvCxnSpPr>
        <p:spPr>
          <a:xfrm flipH="1" flipV="1">
            <a:off x="10287103" y="5257155"/>
            <a:ext cx="5030" cy="57513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19CB673-BC41-8BA4-7244-EEA304BC7391}"/>
              </a:ext>
            </a:extLst>
          </p:cNvPr>
          <p:cNvCxnSpPr>
            <a:cxnSpLocks/>
            <a:stCxn id="78" idx="0"/>
            <a:endCxn id="77" idx="4"/>
          </p:cNvCxnSpPr>
          <p:nvPr/>
        </p:nvCxnSpPr>
        <p:spPr>
          <a:xfrm flipV="1">
            <a:off x="10287103" y="6001552"/>
            <a:ext cx="5030" cy="50705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725E427A-C954-1F8B-5AA5-A41269D1FAB0}"/>
              </a:ext>
            </a:extLst>
          </p:cNvPr>
          <p:cNvSpPr/>
          <p:nvPr/>
        </p:nvSpPr>
        <p:spPr>
          <a:xfrm>
            <a:off x="10200693" y="583229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21F63C4-3AAE-6A0D-16D8-A2F6B2BABD91}"/>
              </a:ext>
            </a:extLst>
          </p:cNvPr>
          <p:cNvSpPr/>
          <p:nvPr/>
        </p:nvSpPr>
        <p:spPr>
          <a:xfrm>
            <a:off x="10195663" y="650860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F43E9C4-80FA-16C7-EEE7-9FB2F0AFF6FC}"/>
              </a:ext>
            </a:extLst>
          </p:cNvPr>
          <p:cNvSpPr txBox="1"/>
          <p:nvPr/>
        </p:nvSpPr>
        <p:spPr>
          <a:xfrm>
            <a:off x="10393336" y="5107955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FF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1ECB142-442D-C846-A844-63897284F83B}"/>
              </a:ext>
            </a:extLst>
          </p:cNvPr>
          <p:cNvSpPr txBox="1"/>
          <p:nvPr/>
        </p:nvSpPr>
        <p:spPr>
          <a:xfrm>
            <a:off x="298433" y="1196727"/>
            <a:ext cx="4954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Read edges (</a:t>
            </a:r>
            <a:r>
              <a:rPr lang="en-US" altLang="zh-TW" sz="2400" b="1" i="1" dirty="0">
                <a:solidFill>
                  <a:srgbClr val="C00000"/>
                </a:solidFill>
              </a:rPr>
              <a:t>w</a:t>
            </a:r>
            <a:r>
              <a:rPr lang="en-US" altLang="zh-TW" sz="2400" dirty="0"/>
              <a:t>,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 from stream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/>
              <a:t>Focus on edges from an </a:t>
            </a:r>
            <a:r>
              <a:rPr lang="en-US" altLang="zh-TW" sz="2400" dirty="0">
                <a:solidFill>
                  <a:srgbClr val="C00000"/>
                </a:solidFill>
              </a:rPr>
              <a:t>active path</a:t>
            </a:r>
            <a:endParaRPr lang="zh-TW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85032E-CF6D-9FD6-928A-E169B2C70156}"/>
              </a:ext>
            </a:extLst>
          </p:cNvPr>
          <p:cNvSpPr txBox="1"/>
          <p:nvPr/>
        </p:nvSpPr>
        <p:spPr>
          <a:xfrm>
            <a:off x="293019" y="2297887"/>
            <a:ext cx="63000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Case 1: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not in any tree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Extend</a:t>
            </a:r>
          </a:p>
          <a:p>
            <a:endParaRPr lang="zh-TW" altLang="en-US" sz="2400" b="1" dirty="0"/>
          </a:p>
          <a:p>
            <a:r>
              <a:rPr lang="en-US" altLang="zh-TW" sz="2400" dirty="0"/>
              <a:t>Case 2: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inner vertex </a:t>
            </a: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Overtake</a:t>
            </a:r>
            <a:endParaRPr lang="en-US" altLang="zh-TW" sz="2400" b="1" dirty="0"/>
          </a:p>
          <a:p>
            <a:r>
              <a:rPr lang="en-US" altLang="zh-TW" sz="2400" dirty="0"/>
              <a:t>(Also take the </a:t>
            </a:r>
            <a:r>
              <a:rPr lang="en-US" altLang="zh-TW" sz="2400" dirty="0">
                <a:solidFill>
                  <a:srgbClr val="C00000"/>
                </a:solidFill>
              </a:rPr>
              <a:t>subtree</a:t>
            </a:r>
            <a:r>
              <a:rPr lang="en-US" altLang="zh-TW" sz="2400" dirty="0"/>
              <a:t> of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)</a:t>
            </a:r>
          </a:p>
          <a:p>
            <a:endParaRPr lang="en-US" altLang="zh-TW" sz="2400" dirty="0"/>
          </a:p>
          <a:p>
            <a:r>
              <a:rPr lang="en-US" altLang="zh-TW" sz="2400" dirty="0"/>
              <a:t>Case 3: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outer vertex of </a:t>
            </a:r>
            <a:r>
              <a:rPr lang="en-US" altLang="zh-TW" sz="2400" dirty="0">
                <a:solidFill>
                  <a:srgbClr val="C00000"/>
                </a:solidFill>
              </a:rPr>
              <a:t>another tree</a:t>
            </a:r>
            <a:br>
              <a:rPr lang="en-US" altLang="zh-TW" sz="2400" dirty="0">
                <a:solidFill>
                  <a:srgbClr val="C00000"/>
                </a:solidFill>
              </a:rPr>
            </a:br>
            <a:r>
              <a:rPr lang="en-US" altLang="zh-TW" sz="2400" dirty="0">
                <a:sym typeface="Symbol" panose="05050102010706020507" pitchFamily="18" charset="2"/>
              </a:rPr>
              <a:t> </a:t>
            </a:r>
            <a:r>
              <a:rPr lang="en-US" altLang="zh-TW" sz="2400" b="1" dirty="0">
                <a:sym typeface="Symbol" panose="05050102010706020507" pitchFamily="18" charset="2"/>
              </a:rPr>
              <a:t>Augmentation found</a:t>
            </a:r>
            <a:r>
              <a:rPr lang="en-US" altLang="zh-TW" sz="2400" dirty="0">
                <a:sym typeface="Symbol" panose="05050102010706020507" pitchFamily="18" charset="2"/>
              </a:rPr>
              <a:t> </a:t>
            </a:r>
            <a:br>
              <a:rPr lang="en-US" altLang="zh-TW" sz="2400" dirty="0">
                <a:sym typeface="Symbol" panose="05050102010706020507" pitchFamily="18" charset="2"/>
              </a:rPr>
            </a:br>
            <a:r>
              <a:rPr lang="en-US" altLang="zh-TW" sz="2400" dirty="0">
                <a:sym typeface="Symbol" panose="05050102010706020507" pitchFamily="18" charset="2"/>
              </a:rPr>
              <a:t>(remove both trees)</a:t>
            </a:r>
          </a:p>
          <a:p>
            <a:endParaRPr lang="en-US" altLang="zh-TW" sz="2400" dirty="0">
              <a:sym typeface="Symbol" panose="05050102010706020507" pitchFamily="18" charset="2"/>
            </a:endParaRPr>
          </a:p>
          <a:p>
            <a:r>
              <a:rPr lang="en-US" altLang="zh-TW" sz="2400" dirty="0">
                <a:sym typeface="Symbol" panose="05050102010706020507" pitchFamily="18" charset="2"/>
              </a:rPr>
              <a:t>Case 4: </a:t>
            </a:r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r>
              <a:rPr lang="en-US" altLang="zh-TW" sz="2400" dirty="0"/>
              <a:t> is an outer vertex of </a:t>
            </a:r>
            <a:r>
              <a:rPr lang="en-US" altLang="zh-TW" sz="2400" dirty="0">
                <a:solidFill>
                  <a:srgbClr val="C00000"/>
                </a:solidFill>
              </a:rPr>
              <a:t>the same tree??</a:t>
            </a:r>
            <a:br>
              <a:rPr lang="en-US" altLang="zh-TW" sz="2400" dirty="0">
                <a:solidFill>
                  <a:srgbClr val="C00000"/>
                </a:solidFill>
              </a:rPr>
            </a:br>
            <a:r>
              <a:rPr lang="en-US" altLang="zh-TW" sz="2400" dirty="0">
                <a:solidFill>
                  <a:srgbClr val="C00000"/>
                </a:solidFill>
              </a:rPr>
              <a:t>					</a:t>
            </a:r>
            <a:r>
              <a:rPr lang="en-US" altLang="zh-TW" sz="2400" dirty="0"/>
              <a:t>(</a:t>
            </a:r>
            <a:r>
              <a:rPr lang="en-US" altLang="zh-TW" sz="2400" dirty="0">
                <a:solidFill>
                  <a:srgbClr val="C00000"/>
                </a:solidFill>
              </a:rPr>
              <a:t>odd cycle!</a:t>
            </a:r>
            <a:r>
              <a:rPr lang="en-US" altLang="zh-TW" sz="2400" dirty="0"/>
              <a:t>)</a:t>
            </a:r>
            <a:endParaRPr lang="en-US" altLang="zh-TW" sz="2400" dirty="0">
              <a:sym typeface="Symbol" panose="05050102010706020507" pitchFamily="18" charset="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B1C0A0-B5CF-4ADB-0828-76D5CC441523}"/>
              </a:ext>
            </a:extLst>
          </p:cNvPr>
          <p:cNvSpPr txBox="1"/>
          <p:nvPr/>
        </p:nvSpPr>
        <p:spPr>
          <a:xfrm>
            <a:off x="8880691" y="5092129"/>
            <a:ext cx="317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47F970EA-C823-2191-8FDC-0681F1A46D37}"/>
              </a:ext>
            </a:extLst>
          </p:cNvPr>
          <p:cNvSpPr/>
          <p:nvPr/>
        </p:nvSpPr>
        <p:spPr>
          <a:xfrm rot="18865419">
            <a:off x="8822000" y="2429330"/>
            <a:ext cx="590585" cy="812712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5955BE06-32F9-33BA-4F5D-D1E0A0D4F2AE}"/>
              </a:ext>
            </a:extLst>
          </p:cNvPr>
          <p:cNvSpPr/>
          <p:nvPr/>
        </p:nvSpPr>
        <p:spPr>
          <a:xfrm rot="21316953">
            <a:off x="9204349" y="3210364"/>
            <a:ext cx="502523" cy="71340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B8A7F0F6-CE6F-9BA8-A79E-041086695A82}"/>
              </a:ext>
            </a:extLst>
          </p:cNvPr>
          <p:cNvSpPr/>
          <p:nvPr/>
        </p:nvSpPr>
        <p:spPr>
          <a:xfrm rot="17715890">
            <a:off x="9681505" y="3741997"/>
            <a:ext cx="524615" cy="935969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101B1250-4C21-A3DB-E51A-486D3125C672}"/>
              </a:ext>
            </a:extLst>
          </p:cNvPr>
          <p:cNvSpPr/>
          <p:nvPr/>
        </p:nvSpPr>
        <p:spPr>
          <a:xfrm rot="21316953">
            <a:off x="10134945" y="4531856"/>
            <a:ext cx="504981" cy="633974"/>
          </a:xfrm>
          <a:prstGeom prst="arc">
            <a:avLst>
              <a:gd name="adj1" fmla="val 16456491"/>
              <a:gd name="adj2" fmla="val 5734187"/>
            </a:avLst>
          </a:prstGeom>
          <a:ln w="38100">
            <a:solidFill>
              <a:srgbClr val="07A398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F8C613-7E82-B38A-0F6E-1E576840AAA9}"/>
              </a:ext>
            </a:extLst>
          </p:cNvPr>
          <p:cNvSpPr txBox="1"/>
          <p:nvPr/>
        </p:nvSpPr>
        <p:spPr>
          <a:xfrm>
            <a:off x="649591" y="404984"/>
            <a:ext cx="5017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altLang="zh-TW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Maintain </a:t>
            </a:r>
            <a:r>
              <a:rPr lang="en-US" altLang="zh-TW" sz="2800" dirty="0">
                <a:solidFill>
                  <a:srgbClr val="C00000"/>
                </a:solidFill>
                <a:latin typeface="Calibri (Body)"/>
                <a:cs typeface="Times New Roman" panose="02020603050405020304" pitchFamily="18" charset="0"/>
              </a:rPr>
              <a:t>alternating trees</a:t>
            </a:r>
            <a:endParaRPr lang="en-US" altLang="zh-TW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81BD3B4-BEB9-A1B8-6E58-AE502567580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80F970-FE8C-552C-754C-806F6139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58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0">
            <a:extLst>
              <a:ext uri="{FF2B5EF4-FFF2-40B4-BE49-F238E27FC236}">
                <a16:creationId xmlns:a16="http://schemas.microsoft.com/office/drawing/2014/main" id="{E4D7253B-E53B-F1A8-5339-3A5F4846B2DC}"/>
              </a:ext>
            </a:extLst>
          </p:cNvPr>
          <p:cNvSpPr/>
          <p:nvPr/>
        </p:nvSpPr>
        <p:spPr>
          <a:xfrm rot="10800000">
            <a:off x="256831" y="1937592"/>
            <a:ext cx="7785956" cy="1296033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95F1EB-AA2A-C930-7C92-27D592EBC215}"/>
              </a:ext>
            </a:extLst>
          </p:cNvPr>
          <p:cNvSpPr txBox="1"/>
          <p:nvPr/>
        </p:nvSpPr>
        <p:spPr>
          <a:xfrm>
            <a:off x="647559" y="2083416"/>
            <a:ext cx="7296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800" dirty="0"/>
              <a:t>Let </a:t>
            </a:r>
            <a:r>
              <a:rPr lang="en-US" altLang="zh-TW" sz="2800" i="1" dirty="0"/>
              <a:t>T</a:t>
            </a:r>
            <a:r>
              <a:rPr lang="en-US" altLang="zh-TW" sz="2800" dirty="0"/>
              <a:t> be an </a:t>
            </a:r>
            <a:r>
              <a:rPr lang="en-US" altLang="zh-TW" sz="2800" dirty="0">
                <a:solidFill>
                  <a:srgbClr val="FF0000"/>
                </a:solidFill>
              </a:rPr>
              <a:t>alternating tree</a:t>
            </a:r>
            <a:r>
              <a:rPr lang="en-US" altLang="zh-TW" sz="2800" dirty="0"/>
              <a:t>. An edge connecting two outer vertices of </a:t>
            </a:r>
            <a:r>
              <a:rPr lang="en-US" altLang="zh-TW" sz="2800" i="1" dirty="0"/>
              <a:t>T</a:t>
            </a:r>
            <a:r>
              <a:rPr lang="en-US" altLang="zh-TW" sz="2800" dirty="0"/>
              <a:t> forms a </a:t>
            </a:r>
            <a:r>
              <a:rPr lang="en-US" altLang="zh-TW" sz="2800" dirty="0">
                <a:solidFill>
                  <a:srgbClr val="FF0000"/>
                </a:solidFill>
              </a:rPr>
              <a:t>blossom</a:t>
            </a: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48533E8-5382-076A-2255-EF614D7A0024}"/>
              </a:ext>
            </a:extLst>
          </p:cNvPr>
          <p:cNvSpPr txBox="1"/>
          <p:nvPr/>
        </p:nvSpPr>
        <p:spPr>
          <a:xfrm>
            <a:off x="534816" y="1238871"/>
            <a:ext cx="5492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300" dirty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>Claim (part 1) </a:t>
            </a:r>
            <a:r>
              <a:rPr lang="nb-NO" altLang="zh-TW" sz="2800" dirty="0">
                <a:latin typeface="Calibri (Body)"/>
                <a:cs typeface="Times New Roman" panose="02020603050405020304" pitchFamily="18" charset="0"/>
              </a:rPr>
              <a:t>[</a:t>
            </a:r>
            <a:r>
              <a:rPr lang="nb-NO" altLang="zh-TW" sz="28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Edmonds, </a:t>
            </a:r>
            <a:r>
              <a:rPr lang="en-US" altLang="zh-TW" sz="28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1965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]</a:t>
            </a:r>
            <a:endParaRPr lang="en-US" sz="2800" spc="300" dirty="0">
              <a:solidFill>
                <a:schemeClr val="tx2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4F74B5D-F9D9-87A8-EE9D-E8CD24D66244}"/>
              </a:ext>
            </a:extLst>
          </p:cNvPr>
          <p:cNvGrpSpPr/>
          <p:nvPr/>
        </p:nvGrpSpPr>
        <p:grpSpPr>
          <a:xfrm>
            <a:off x="9011925" y="1207056"/>
            <a:ext cx="2280671" cy="4574481"/>
            <a:chOff x="8620719" y="2283519"/>
            <a:chExt cx="2280671" cy="4574481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00832FA-70C0-DADC-B9C2-3F3C8C5C2F9A}"/>
                </a:ext>
              </a:extLst>
            </p:cNvPr>
            <p:cNvSpPr/>
            <p:nvPr/>
          </p:nvSpPr>
          <p:spPr>
            <a:xfrm>
              <a:off x="9138204" y="2632349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6FE078-A0AF-7D3A-086B-18D6C1E6EC15}"/>
                </a:ext>
              </a:extLst>
            </p:cNvPr>
            <p:cNvCxnSpPr>
              <a:cxnSpLocks/>
              <a:stCxn id="22" idx="0"/>
              <a:endCxn id="18" idx="3"/>
            </p:cNvCxnSpPr>
            <p:nvPr/>
          </p:nvCxnSpPr>
          <p:spPr>
            <a:xfrm flipV="1">
              <a:off x="8742752" y="2776823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F9B8F2B-21E0-B34B-0E23-3F3287FAED10}"/>
                </a:ext>
              </a:extLst>
            </p:cNvPr>
            <p:cNvCxnSpPr>
              <a:cxnSpLocks/>
              <a:stCxn id="31" idx="0"/>
              <a:endCxn id="22" idx="4"/>
            </p:cNvCxnSpPr>
            <p:nvPr/>
          </p:nvCxnSpPr>
          <p:spPr>
            <a:xfrm flipV="1">
              <a:off x="8717189" y="3432250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8346057-71EB-880E-079F-3C7037C8EA0A}"/>
                </a:ext>
              </a:extLst>
            </p:cNvPr>
            <p:cNvSpPr/>
            <p:nvPr/>
          </p:nvSpPr>
          <p:spPr>
            <a:xfrm>
              <a:off x="8651312" y="326298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7EB6844-B4CC-632A-4138-E5F07183773D}"/>
                </a:ext>
              </a:extLst>
            </p:cNvPr>
            <p:cNvCxnSpPr>
              <a:cxnSpLocks/>
              <a:stCxn id="26" idx="0"/>
              <a:endCxn id="18" idx="4"/>
            </p:cNvCxnSpPr>
            <p:nvPr/>
          </p:nvCxnSpPr>
          <p:spPr>
            <a:xfrm flipH="1" flipV="1">
              <a:off x="9229644" y="2801611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21281FF-1E40-5425-0E26-A3B95D7CF67A}"/>
                </a:ext>
              </a:extLst>
            </p:cNvPr>
            <p:cNvCxnSpPr>
              <a:cxnSpLocks/>
              <a:stCxn id="27" idx="0"/>
              <a:endCxn id="26" idx="4"/>
            </p:cNvCxnSpPr>
            <p:nvPr/>
          </p:nvCxnSpPr>
          <p:spPr>
            <a:xfrm flipV="1">
              <a:off x="9263949" y="3443139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60BDD9F-540D-BC9C-CAB6-E110DDFC6081}"/>
                </a:ext>
              </a:extLst>
            </p:cNvPr>
            <p:cNvSpPr/>
            <p:nvPr/>
          </p:nvSpPr>
          <p:spPr>
            <a:xfrm>
              <a:off x="9177539" y="3273877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025FE9E-D622-0011-32A5-8A2FED54C3E0}"/>
                </a:ext>
              </a:extLst>
            </p:cNvPr>
            <p:cNvSpPr/>
            <p:nvPr/>
          </p:nvSpPr>
          <p:spPr>
            <a:xfrm>
              <a:off x="9172509" y="3950189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D5C398F-2B1A-6F16-B08E-CAC746F67D19}"/>
                </a:ext>
              </a:extLst>
            </p:cNvPr>
            <p:cNvCxnSpPr>
              <a:cxnSpLocks/>
              <a:stCxn id="30" idx="0"/>
              <a:endCxn id="18" idx="5"/>
            </p:cNvCxnSpPr>
            <p:nvPr/>
          </p:nvCxnSpPr>
          <p:spPr>
            <a:xfrm flipH="1" flipV="1">
              <a:off x="9294302" y="2776823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96729E1-B2F2-EBB1-D0AA-BC03FEE2D817}"/>
                </a:ext>
              </a:extLst>
            </p:cNvPr>
            <p:cNvCxnSpPr>
              <a:cxnSpLocks/>
              <a:stCxn id="41" idx="0"/>
              <a:endCxn id="30" idx="4"/>
            </p:cNvCxnSpPr>
            <p:nvPr/>
          </p:nvCxnSpPr>
          <p:spPr>
            <a:xfrm flipV="1">
              <a:off x="9832572" y="3443139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EB5AA91-DD92-7609-6B43-C6EBACEDA942}"/>
                </a:ext>
              </a:extLst>
            </p:cNvPr>
            <p:cNvSpPr/>
            <p:nvPr/>
          </p:nvSpPr>
          <p:spPr>
            <a:xfrm>
              <a:off x="9746162" y="3273877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573AC0A-CC06-521E-40FD-0AFCC5E44DCB}"/>
                </a:ext>
              </a:extLst>
            </p:cNvPr>
            <p:cNvSpPr/>
            <p:nvPr/>
          </p:nvSpPr>
          <p:spPr>
            <a:xfrm>
              <a:off x="8625749" y="3918415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C81903F-08BB-C3CD-5558-7166C2C149D1}"/>
                </a:ext>
              </a:extLst>
            </p:cNvPr>
            <p:cNvCxnSpPr>
              <a:cxnSpLocks/>
              <a:stCxn id="39" idx="0"/>
              <a:endCxn id="31" idx="4"/>
            </p:cNvCxnSpPr>
            <p:nvPr/>
          </p:nvCxnSpPr>
          <p:spPr>
            <a:xfrm flipV="1">
              <a:off x="8717189" y="4087677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A21ABE7-A4FD-A43E-006E-7D2E97FD1EDA}"/>
                </a:ext>
              </a:extLst>
            </p:cNvPr>
            <p:cNvCxnSpPr>
              <a:cxnSpLocks/>
              <a:stCxn id="40" idx="0"/>
              <a:endCxn id="39" idx="4"/>
            </p:cNvCxnSpPr>
            <p:nvPr/>
          </p:nvCxnSpPr>
          <p:spPr>
            <a:xfrm flipV="1">
              <a:off x="8712159" y="4729205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1032CA8-D571-40D9-AAF5-DF11966E7076}"/>
                </a:ext>
              </a:extLst>
            </p:cNvPr>
            <p:cNvSpPr/>
            <p:nvPr/>
          </p:nvSpPr>
          <p:spPr>
            <a:xfrm>
              <a:off x="8625749" y="455994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2C9B52E-9B3A-0E72-262D-40DD40B20B74}"/>
                </a:ext>
              </a:extLst>
            </p:cNvPr>
            <p:cNvSpPr/>
            <p:nvPr/>
          </p:nvSpPr>
          <p:spPr>
            <a:xfrm>
              <a:off x="8620719" y="5236255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989F61D-B2F0-6526-A821-CEA8BDA33F4A}"/>
                </a:ext>
              </a:extLst>
            </p:cNvPr>
            <p:cNvSpPr/>
            <p:nvPr/>
          </p:nvSpPr>
          <p:spPr>
            <a:xfrm>
              <a:off x="9741132" y="395018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81A2692-5E1E-595F-9D50-5E718D55DC85}"/>
                </a:ext>
              </a:extLst>
            </p:cNvPr>
            <p:cNvCxnSpPr>
              <a:cxnSpLocks/>
              <a:stCxn id="47" idx="0"/>
              <a:endCxn id="41" idx="4"/>
            </p:cNvCxnSpPr>
            <p:nvPr/>
          </p:nvCxnSpPr>
          <p:spPr>
            <a:xfrm flipV="1">
              <a:off x="9832572" y="4119451"/>
              <a:ext cx="0" cy="472266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E51E029-5974-A28B-84D5-E08307715A57}"/>
                </a:ext>
              </a:extLst>
            </p:cNvPr>
            <p:cNvCxnSpPr>
              <a:cxnSpLocks/>
              <a:stCxn id="48" idx="0"/>
              <a:endCxn id="47" idx="4"/>
            </p:cNvCxnSpPr>
            <p:nvPr/>
          </p:nvCxnSpPr>
          <p:spPr>
            <a:xfrm flipV="1">
              <a:off x="9827542" y="4760979"/>
              <a:ext cx="5030" cy="50705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EAA24F6-3116-AB19-5BC7-995ED7CE26E9}"/>
                </a:ext>
              </a:extLst>
            </p:cNvPr>
            <p:cNvSpPr/>
            <p:nvPr/>
          </p:nvSpPr>
          <p:spPr>
            <a:xfrm>
              <a:off x="9741132" y="4591717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ED556CF-B3FD-8E2E-7474-12D5C1E8FA35}"/>
                </a:ext>
              </a:extLst>
            </p:cNvPr>
            <p:cNvSpPr/>
            <p:nvPr/>
          </p:nvSpPr>
          <p:spPr>
            <a:xfrm>
              <a:off x="9736102" y="526802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995EC65-2688-8DA5-CA45-BACBB25630DE}"/>
                </a:ext>
              </a:extLst>
            </p:cNvPr>
            <p:cNvCxnSpPr>
              <a:cxnSpLocks/>
              <a:stCxn id="56" idx="0"/>
              <a:endCxn id="41" idx="5"/>
            </p:cNvCxnSpPr>
            <p:nvPr/>
          </p:nvCxnSpPr>
          <p:spPr>
            <a:xfrm flipH="1" flipV="1">
              <a:off x="9897230" y="4094663"/>
              <a:ext cx="887425" cy="497054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A2FDF11-8F45-CBBF-454D-8687D1FEC62B}"/>
                </a:ext>
              </a:extLst>
            </p:cNvPr>
            <p:cNvCxnSpPr>
              <a:cxnSpLocks/>
              <a:stCxn id="57" idx="0"/>
              <a:endCxn id="56" idx="4"/>
            </p:cNvCxnSpPr>
            <p:nvPr/>
          </p:nvCxnSpPr>
          <p:spPr>
            <a:xfrm flipV="1">
              <a:off x="10779625" y="4760979"/>
              <a:ext cx="5030" cy="50705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1B73F94-EC8C-C951-68F8-7132AB20E050}"/>
                </a:ext>
              </a:extLst>
            </p:cNvPr>
            <p:cNvSpPr/>
            <p:nvPr/>
          </p:nvSpPr>
          <p:spPr>
            <a:xfrm>
              <a:off x="10693215" y="4591717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A0B5828-6A6B-D9EC-7038-6E630A473AAA}"/>
                </a:ext>
              </a:extLst>
            </p:cNvPr>
            <p:cNvSpPr/>
            <p:nvPr/>
          </p:nvSpPr>
          <p:spPr>
            <a:xfrm>
              <a:off x="10688185" y="526802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802B3B1-A7FF-4768-01BA-469BAE82FF30}"/>
                </a:ext>
              </a:extLst>
            </p:cNvPr>
            <p:cNvSpPr txBox="1"/>
            <p:nvPr/>
          </p:nvSpPr>
          <p:spPr>
            <a:xfrm>
              <a:off x="9294302" y="2283519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FD3134F7-8468-2526-BA47-660E87FF8FFF}"/>
                </a:ext>
              </a:extLst>
            </p:cNvPr>
            <p:cNvSpPr/>
            <p:nvPr/>
          </p:nvSpPr>
          <p:spPr>
            <a:xfrm rot="10800000">
              <a:off x="9892199" y="4928450"/>
              <a:ext cx="887425" cy="990049"/>
            </a:xfrm>
            <a:prstGeom prst="arc">
              <a:avLst>
                <a:gd name="adj1" fmla="val 10813942"/>
                <a:gd name="adj2" fmla="val 0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5346503-A8E2-5577-FC59-2A6791832783}"/>
                </a:ext>
              </a:extLst>
            </p:cNvPr>
            <p:cNvCxnSpPr>
              <a:cxnSpLocks/>
              <a:stCxn id="67" idx="0"/>
              <a:endCxn id="48" idx="4"/>
            </p:cNvCxnSpPr>
            <p:nvPr/>
          </p:nvCxnSpPr>
          <p:spPr>
            <a:xfrm flipH="1" flipV="1">
              <a:off x="9827542" y="5437291"/>
              <a:ext cx="5030" cy="5751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7E8F333-384D-A53B-DA61-239AF7B6F388}"/>
                </a:ext>
              </a:extLst>
            </p:cNvPr>
            <p:cNvCxnSpPr>
              <a:cxnSpLocks/>
              <a:stCxn id="68" idx="0"/>
              <a:endCxn id="67" idx="4"/>
            </p:cNvCxnSpPr>
            <p:nvPr/>
          </p:nvCxnSpPr>
          <p:spPr>
            <a:xfrm flipV="1">
              <a:off x="9827542" y="6181688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F131AFB-4DF2-E6AF-DDA2-99CE73645C3C}"/>
                </a:ext>
              </a:extLst>
            </p:cNvPr>
            <p:cNvSpPr/>
            <p:nvPr/>
          </p:nvSpPr>
          <p:spPr>
            <a:xfrm>
              <a:off x="9741132" y="601242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D128567-E0F1-4096-8A25-A8D1E596DEA4}"/>
                </a:ext>
              </a:extLst>
            </p:cNvPr>
            <p:cNvSpPr/>
            <p:nvPr/>
          </p:nvSpPr>
          <p:spPr>
            <a:xfrm>
              <a:off x="9736102" y="668873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66A40E9-2E8C-C272-DA6D-9AE98972C131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flipH="1" flipV="1">
              <a:off x="10804920" y="5417229"/>
              <a:ext cx="5030" cy="5751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204358B-3536-C690-A142-5CCBD1F94A0C}"/>
                </a:ext>
              </a:extLst>
            </p:cNvPr>
            <p:cNvCxnSpPr>
              <a:cxnSpLocks/>
              <a:stCxn id="72" idx="0"/>
              <a:endCxn id="71" idx="4"/>
            </p:cNvCxnSpPr>
            <p:nvPr/>
          </p:nvCxnSpPr>
          <p:spPr>
            <a:xfrm flipV="1">
              <a:off x="10804920" y="6161626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E6D4774-B4AF-9DAB-89AB-D1C13075DF01}"/>
                </a:ext>
              </a:extLst>
            </p:cNvPr>
            <p:cNvSpPr/>
            <p:nvPr/>
          </p:nvSpPr>
          <p:spPr>
            <a:xfrm>
              <a:off x="10718510" y="599236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69A6692-B5FE-AC3B-AC3C-1EEE5CDF2655}"/>
                </a:ext>
              </a:extLst>
            </p:cNvPr>
            <p:cNvSpPr/>
            <p:nvPr/>
          </p:nvSpPr>
          <p:spPr>
            <a:xfrm>
              <a:off x="10713480" y="666867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2D07E308-D461-4972-9FFD-A4781D38C7F9}"/>
                </a:ext>
              </a:extLst>
            </p:cNvPr>
            <p:cNvSpPr txBox="1"/>
            <p:nvPr/>
          </p:nvSpPr>
          <p:spPr>
            <a:xfrm>
              <a:off x="10074114" y="4759188"/>
              <a:ext cx="555409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zh-TW" sz="2400" b="1" i="1" dirty="0">
                  <a:solidFill>
                    <a:srgbClr val="FF0000"/>
                  </a:solidFill>
                </a:rPr>
                <a:t>B</a:t>
              </a:r>
              <a:endParaRPr lang="zh-TW" altLang="en-US" sz="2400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9B41FD7-865B-CA2F-53D0-FEA2406E1825}"/>
              </a:ext>
            </a:extLst>
          </p:cNvPr>
          <p:cNvSpPr txBox="1"/>
          <p:nvPr/>
        </p:nvSpPr>
        <p:spPr>
          <a:xfrm>
            <a:off x="256831" y="3964237"/>
            <a:ext cx="4332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300" dirty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8C41A4-D5C5-E154-230F-5BEF0AC5662E}"/>
              </a:ext>
            </a:extLst>
          </p:cNvPr>
          <p:cNvSpPr txBox="1"/>
          <p:nvPr/>
        </p:nvSpPr>
        <p:spPr>
          <a:xfrm>
            <a:off x="256832" y="4615329"/>
            <a:ext cx="778092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FF0000"/>
                </a:solidFill>
              </a:rPr>
              <a:t>blossom</a:t>
            </a:r>
            <a:r>
              <a:rPr lang="en-US" altLang="zh-TW" sz="2800" dirty="0"/>
              <a:t> is a subgraph that forms an </a:t>
            </a:r>
            <a:r>
              <a:rPr lang="en-US" altLang="zh-TW" sz="2800" dirty="0">
                <a:solidFill>
                  <a:srgbClr val="FF0000"/>
                </a:solidFill>
              </a:rPr>
              <a:t>odd cycle</a:t>
            </a:r>
            <a:r>
              <a:rPr lang="en-US" altLang="zh-TW" sz="2800" dirty="0"/>
              <a:t> with exactly one unmatched vertex </a:t>
            </a: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08CB8C-7337-E108-EB0B-2F46B12C6234}"/>
              </a:ext>
            </a:extLst>
          </p:cNvPr>
          <p:cNvSpPr txBox="1"/>
          <p:nvPr/>
        </p:nvSpPr>
        <p:spPr>
          <a:xfrm>
            <a:off x="11257240" y="4008756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FF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92F35-50F9-452F-EFAE-CCD24DDAFC81}"/>
              </a:ext>
            </a:extLst>
          </p:cNvPr>
          <p:cNvSpPr txBox="1"/>
          <p:nvPr/>
        </p:nvSpPr>
        <p:spPr>
          <a:xfrm>
            <a:off x="9855478" y="3906267"/>
            <a:ext cx="317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C61994-DB2B-4F55-4C1E-81F573378253}"/>
              </a:ext>
            </a:extLst>
          </p:cNvPr>
          <p:cNvSpPr txBox="1"/>
          <p:nvPr/>
        </p:nvSpPr>
        <p:spPr>
          <a:xfrm>
            <a:off x="649591" y="404984"/>
            <a:ext cx="4194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I</a:t>
            </a:r>
            <a:r>
              <a:rPr lang="sr-Latn-BA" sz="2800" spc="300" dirty="0">
                <a:latin typeface="Calibri (Body)"/>
                <a:cs typeface="Times New Roman" panose="02020603050405020304" pitchFamily="18" charset="0"/>
              </a:rPr>
              <a:t>dea</a:t>
            </a:r>
            <a:r>
              <a:rPr lang="en-US" sz="2800" spc="300" dirty="0">
                <a:latin typeface="Calibri (Body)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 (Body)"/>
                <a:cs typeface="Times New Roman" panose="02020603050405020304" pitchFamily="18" charset="0"/>
              </a:rPr>
              <a:t>Blossom contraction</a:t>
            </a:r>
            <a:endParaRPr lang="en-US" sz="2800" spc="300" dirty="0">
              <a:latin typeface="Calibri (Body)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5622538-94BF-D4D6-2387-E9D851ACB59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77799" y="148134"/>
            <a:ext cx="571792" cy="780070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71AA061-3AFA-5065-E416-2052B3CC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316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0">
            <a:extLst>
              <a:ext uri="{FF2B5EF4-FFF2-40B4-BE49-F238E27FC236}">
                <a16:creationId xmlns:a16="http://schemas.microsoft.com/office/drawing/2014/main" id="{E4D7253B-E53B-F1A8-5339-3A5F4846B2DC}"/>
              </a:ext>
            </a:extLst>
          </p:cNvPr>
          <p:cNvSpPr/>
          <p:nvPr/>
        </p:nvSpPr>
        <p:spPr>
          <a:xfrm rot="10800000">
            <a:off x="2467083" y="621068"/>
            <a:ext cx="7814234" cy="1233031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95F1EB-AA2A-C930-7C92-27D592EBC215}"/>
              </a:ext>
            </a:extLst>
          </p:cNvPr>
          <p:cNvSpPr txBox="1"/>
          <p:nvPr/>
        </p:nvSpPr>
        <p:spPr>
          <a:xfrm>
            <a:off x="2740496" y="766804"/>
            <a:ext cx="7267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TW" sz="2800" dirty="0"/>
              <a:t>By </a:t>
            </a:r>
            <a:r>
              <a:rPr lang="en-US" altLang="zh-TW" sz="2800" dirty="0">
                <a:solidFill>
                  <a:srgbClr val="FF0000"/>
                </a:solidFill>
              </a:rPr>
              <a:t>contracting </a:t>
            </a:r>
            <a:r>
              <a:rPr lang="en-US" altLang="zh-TW" sz="2800" dirty="0"/>
              <a:t>such a blossom, </a:t>
            </a:r>
            <a:r>
              <a:rPr lang="en-US" altLang="zh-TW" sz="2800" i="1" dirty="0"/>
              <a:t>T</a:t>
            </a:r>
            <a:r>
              <a:rPr lang="en-US" altLang="zh-TW" sz="2800" dirty="0"/>
              <a:t> remains an alternating tree.</a:t>
            </a:r>
            <a:endParaRPr lang="en-US" altLang="zh-TW" sz="2800" dirty="0">
              <a:latin typeface="Calibri (Body)"/>
              <a:cs typeface="Times New Roman" panose="02020603050405020304" pitchFamily="18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4F74B5D-F9D9-87A8-EE9D-E8CD24D66244}"/>
              </a:ext>
            </a:extLst>
          </p:cNvPr>
          <p:cNvGrpSpPr/>
          <p:nvPr/>
        </p:nvGrpSpPr>
        <p:grpSpPr>
          <a:xfrm>
            <a:off x="2349552" y="2307237"/>
            <a:ext cx="2280671" cy="4428023"/>
            <a:chOff x="8620719" y="2429977"/>
            <a:chExt cx="2280671" cy="4428023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00832FA-70C0-DADC-B9C2-3F3C8C5C2F9A}"/>
                </a:ext>
              </a:extLst>
            </p:cNvPr>
            <p:cNvSpPr/>
            <p:nvPr/>
          </p:nvSpPr>
          <p:spPr>
            <a:xfrm>
              <a:off x="9138204" y="2632349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6FE078-A0AF-7D3A-086B-18D6C1E6EC15}"/>
                </a:ext>
              </a:extLst>
            </p:cNvPr>
            <p:cNvCxnSpPr>
              <a:cxnSpLocks/>
              <a:stCxn id="22" idx="0"/>
              <a:endCxn id="18" idx="3"/>
            </p:cNvCxnSpPr>
            <p:nvPr/>
          </p:nvCxnSpPr>
          <p:spPr>
            <a:xfrm flipV="1">
              <a:off x="8742752" y="2776823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F9B8F2B-21E0-B34B-0E23-3F3287FAED10}"/>
                </a:ext>
              </a:extLst>
            </p:cNvPr>
            <p:cNvCxnSpPr>
              <a:cxnSpLocks/>
              <a:stCxn id="31" idx="0"/>
              <a:endCxn id="22" idx="4"/>
            </p:cNvCxnSpPr>
            <p:nvPr/>
          </p:nvCxnSpPr>
          <p:spPr>
            <a:xfrm flipV="1">
              <a:off x="8717189" y="3432250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8346057-71EB-880E-079F-3C7037C8EA0A}"/>
                </a:ext>
              </a:extLst>
            </p:cNvPr>
            <p:cNvSpPr/>
            <p:nvPr/>
          </p:nvSpPr>
          <p:spPr>
            <a:xfrm>
              <a:off x="8651312" y="326298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7EB6844-B4CC-632A-4138-E5F07183773D}"/>
                </a:ext>
              </a:extLst>
            </p:cNvPr>
            <p:cNvCxnSpPr>
              <a:cxnSpLocks/>
              <a:stCxn id="26" idx="0"/>
              <a:endCxn id="18" idx="4"/>
            </p:cNvCxnSpPr>
            <p:nvPr/>
          </p:nvCxnSpPr>
          <p:spPr>
            <a:xfrm flipH="1" flipV="1">
              <a:off x="9229644" y="2801611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21281FF-1E40-5425-0E26-A3B95D7CF67A}"/>
                </a:ext>
              </a:extLst>
            </p:cNvPr>
            <p:cNvCxnSpPr>
              <a:cxnSpLocks/>
              <a:stCxn id="27" idx="0"/>
              <a:endCxn id="26" idx="4"/>
            </p:cNvCxnSpPr>
            <p:nvPr/>
          </p:nvCxnSpPr>
          <p:spPr>
            <a:xfrm flipV="1">
              <a:off x="9263949" y="3443139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60BDD9F-540D-BC9C-CAB6-E110DDFC6081}"/>
                </a:ext>
              </a:extLst>
            </p:cNvPr>
            <p:cNvSpPr/>
            <p:nvPr/>
          </p:nvSpPr>
          <p:spPr>
            <a:xfrm>
              <a:off x="9177539" y="3273877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E025FE9E-D622-0011-32A5-8A2FED54C3E0}"/>
                </a:ext>
              </a:extLst>
            </p:cNvPr>
            <p:cNvSpPr/>
            <p:nvPr/>
          </p:nvSpPr>
          <p:spPr>
            <a:xfrm>
              <a:off x="9172509" y="3950189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D5C398F-2B1A-6F16-B08E-CAC746F67D19}"/>
                </a:ext>
              </a:extLst>
            </p:cNvPr>
            <p:cNvCxnSpPr>
              <a:cxnSpLocks/>
              <a:stCxn id="30" idx="0"/>
              <a:endCxn id="18" idx="5"/>
            </p:cNvCxnSpPr>
            <p:nvPr/>
          </p:nvCxnSpPr>
          <p:spPr>
            <a:xfrm flipH="1" flipV="1">
              <a:off x="9294302" y="2776823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96729E1-B2F2-EBB1-D0AA-BC03FEE2D817}"/>
                </a:ext>
              </a:extLst>
            </p:cNvPr>
            <p:cNvCxnSpPr>
              <a:cxnSpLocks/>
              <a:stCxn id="41" idx="0"/>
              <a:endCxn id="30" idx="4"/>
            </p:cNvCxnSpPr>
            <p:nvPr/>
          </p:nvCxnSpPr>
          <p:spPr>
            <a:xfrm flipV="1">
              <a:off x="9832572" y="3443139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EB5AA91-DD92-7609-6B43-C6EBACEDA942}"/>
                </a:ext>
              </a:extLst>
            </p:cNvPr>
            <p:cNvSpPr/>
            <p:nvPr/>
          </p:nvSpPr>
          <p:spPr>
            <a:xfrm>
              <a:off x="9746162" y="3273877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573AC0A-CC06-521E-40FD-0AFCC5E44DCB}"/>
                </a:ext>
              </a:extLst>
            </p:cNvPr>
            <p:cNvSpPr/>
            <p:nvPr/>
          </p:nvSpPr>
          <p:spPr>
            <a:xfrm>
              <a:off x="8625749" y="3918415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FC81903F-08BB-C3CD-5558-7166C2C149D1}"/>
                </a:ext>
              </a:extLst>
            </p:cNvPr>
            <p:cNvCxnSpPr>
              <a:cxnSpLocks/>
              <a:stCxn id="39" idx="0"/>
              <a:endCxn id="31" idx="4"/>
            </p:cNvCxnSpPr>
            <p:nvPr/>
          </p:nvCxnSpPr>
          <p:spPr>
            <a:xfrm flipV="1">
              <a:off x="8717189" y="4087677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A21ABE7-A4FD-A43E-006E-7D2E97FD1EDA}"/>
                </a:ext>
              </a:extLst>
            </p:cNvPr>
            <p:cNvCxnSpPr>
              <a:cxnSpLocks/>
              <a:stCxn id="40" idx="0"/>
              <a:endCxn id="39" idx="4"/>
            </p:cNvCxnSpPr>
            <p:nvPr/>
          </p:nvCxnSpPr>
          <p:spPr>
            <a:xfrm flipV="1">
              <a:off x="8712159" y="4729205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1032CA8-D571-40D9-AAF5-DF11966E7076}"/>
                </a:ext>
              </a:extLst>
            </p:cNvPr>
            <p:cNvSpPr/>
            <p:nvPr/>
          </p:nvSpPr>
          <p:spPr>
            <a:xfrm>
              <a:off x="8625749" y="4559943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2C9B52E-9B3A-0E72-262D-40DD40B20B74}"/>
                </a:ext>
              </a:extLst>
            </p:cNvPr>
            <p:cNvSpPr/>
            <p:nvPr/>
          </p:nvSpPr>
          <p:spPr>
            <a:xfrm>
              <a:off x="8620719" y="5236255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2989F61D-B2F0-6526-A821-CEA8BDA33F4A}"/>
                </a:ext>
              </a:extLst>
            </p:cNvPr>
            <p:cNvSpPr/>
            <p:nvPr/>
          </p:nvSpPr>
          <p:spPr>
            <a:xfrm>
              <a:off x="9741132" y="395018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981A2692-5E1E-595F-9D50-5E718D55DC85}"/>
                </a:ext>
              </a:extLst>
            </p:cNvPr>
            <p:cNvCxnSpPr>
              <a:cxnSpLocks/>
              <a:stCxn id="47" idx="0"/>
              <a:endCxn id="41" idx="4"/>
            </p:cNvCxnSpPr>
            <p:nvPr/>
          </p:nvCxnSpPr>
          <p:spPr>
            <a:xfrm flipV="1">
              <a:off x="9832572" y="4119451"/>
              <a:ext cx="0" cy="472266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3E51E029-5974-A28B-84D5-E08307715A57}"/>
                </a:ext>
              </a:extLst>
            </p:cNvPr>
            <p:cNvCxnSpPr>
              <a:cxnSpLocks/>
              <a:stCxn id="48" idx="0"/>
              <a:endCxn id="47" idx="4"/>
            </p:cNvCxnSpPr>
            <p:nvPr/>
          </p:nvCxnSpPr>
          <p:spPr>
            <a:xfrm flipV="1">
              <a:off x="9827542" y="4760979"/>
              <a:ext cx="5030" cy="50705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EAA24F6-3116-AB19-5BC7-995ED7CE26E9}"/>
                </a:ext>
              </a:extLst>
            </p:cNvPr>
            <p:cNvSpPr/>
            <p:nvPr/>
          </p:nvSpPr>
          <p:spPr>
            <a:xfrm>
              <a:off x="9741132" y="4591717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ED556CF-B3FD-8E2E-7474-12D5C1E8FA35}"/>
                </a:ext>
              </a:extLst>
            </p:cNvPr>
            <p:cNvSpPr/>
            <p:nvPr/>
          </p:nvSpPr>
          <p:spPr>
            <a:xfrm>
              <a:off x="9736102" y="526802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7995EC65-2688-8DA5-CA45-BACBB25630DE}"/>
                </a:ext>
              </a:extLst>
            </p:cNvPr>
            <p:cNvCxnSpPr>
              <a:cxnSpLocks/>
              <a:stCxn id="56" idx="0"/>
              <a:endCxn id="41" idx="5"/>
            </p:cNvCxnSpPr>
            <p:nvPr/>
          </p:nvCxnSpPr>
          <p:spPr>
            <a:xfrm flipH="1" flipV="1">
              <a:off x="9897230" y="4094663"/>
              <a:ext cx="887425" cy="497054"/>
            </a:xfrm>
            <a:prstGeom prst="line">
              <a:avLst/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A2FDF11-8F45-CBBF-454D-8687D1FEC62B}"/>
                </a:ext>
              </a:extLst>
            </p:cNvPr>
            <p:cNvCxnSpPr>
              <a:cxnSpLocks/>
              <a:stCxn id="57" idx="0"/>
              <a:endCxn id="56" idx="4"/>
            </p:cNvCxnSpPr>
            <p:nvPr/>
          </p:nvCxnSpPr>
          <p:spPr>
            <a:xfrm flipV="1">
              <a:off x="10779625" y="4760979"/>
              <a:ext cx="5030" cy="50705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11B73F94-EC8C-C951-68F8-7132AB20E050}"/>
                </a:ext>
              </a:extLst>
            </p:cNvPr>
            <p:cNvSpPr/>
            <p:nvPr/>
          </p:nvSpPr>
          <p:spPr>
            <a:xfrm>
              <a:off x="10693215" y="4591717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A0B5828-6A6B-D9EC-7038-6E630A473AAA}"/>
                </a:ext>
              </a:extLst>
            </p:cNvPr>
            <p:cNvSpPr/>
            <p:nvPr/>
          </p:nvSpPr>
          <p:spPr>
            <a:xfrm>
              <a:off x="10688185" y="5268029"/>
              <a:ext cx="182880" cy="16926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802B3B1-A7FF-4768-01BA-469BAE82FF30}"/>
                </a:ext>
              </a:extLst>
            </p:cNvPr>
            <p:cNvSpPr txBox="1"/>
            <p:nvPr/>
          </p:nvSpPr>
          <p:spPr>
            <a:xfrm>
              <a:off x="9549576" y="2429977"/>
              <a:ext cx="33374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sz="2200" b="1" i="1" dirty="0">
                  <a:solidFill>
                    <a:srgbClr val="07A398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u</a:t>
              </a:r>
              <a:endParaRPr lang="zh-TW" altLang="en-US" sz="2200" b="1" i="1" dirty="0">
                <a:solidFill>
                  <a:srgbClr val="07A398"/>
                </a:solidFill>
              </a:endParaRPr>
            </a:p>
          </p:txBody>
        </p:sp>
        <p:sp>
          <p:nvSpPr>
            <p:cNvPr id="64" name="Arc 63">
              <a:extLst>
                <a:ext uri="{FF2B5EF4-FFF2-40B4-BE49-F238E27FC236}">
                  <a16:creationId xmlns:a16="http://schemas.microsoft.com/office/drawing/2014/main" id="{FD3134F7-8468-2526-BA47-660E87FF8FFF}"/>
                </a:ext>
              </a:extLst>
            </p:cNvPr>
            <p:cNvSpPr/>
            <p:nvPr/>
          </p:nvSpPr>
          <p:spPr>
            <a:xfrm rot="10800000">
              <a:off x="9892199" y="4928450"/>
              <a:ext cx="887425" cy="990049"/>
            </a:xfrm>
            <a:prstGeom prst="arc">
              <a:avLst>
                <a:gd name="adj1" fmla="val 10813942"/>
                <a:gd name="adj2" fmla="val 0"/>
              </a:avLst>
            </a:prstGeom>
            <a:ln w="19050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B5346503-A8E2-5577-FC59-2A6791832783}"/>
                </a:ext>
              </a:extLst>
            </p:cNvPr>
            <p:cNvCxnSpPr>
              <a:cxnSpLocks/>
              <a:stCxn id="67" idx="0"/>
              <a:endCxn id="48" idx="4"/>
            </p:cNvCxnSpPr>
            <p:nvPr/>
          </p:nvCxnSpPr>
          <p:spPr>
            <a:xfrm flipH="1" flipV="1">
              <a:off x="9827542" y="5437291"/>
              <a:ext cx="5030" cy="5751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7E8F333-384D-A53B-DA61-239AF7B6F388}"/>
                </a:ext>
              </a:extLst>
            </p:cNvPr>
            <p:cNvCxnSpPr>
              <a:cxnSpLocks/>
              <a:stCxn id="68" idx="0"/>
              <a:endCxn id="67" idx="4"/>
            </p:cNvCxnSpPr>
            <p:nvPr/>
          </p:nvCxnSpPr>
          <p:spPr>
            <a:xfrm flipV="1">
              <a:off x="9827542" y="6181688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CF131AFB-4DF2-E6AF-DDA2-99CE73645C3C}"/>
                </a:ext>
              </a:extLst>
            </p:cNvPr>
            <p:cNvSpPr/>
            <p:nvPr/>
          </p:nvSpPr>
          <p:spPr>
            <a:xfrm>
              <a:off x="9741132" y="601242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4D128567-E0F1-4096-8A25-A8D1E596DEA4}"/>
                </a:ext>
              </a:extLst>
            </p:cNvPr>
            <p:cNvSpPr/>
            <p:nvPr/>
          </p:nvSpPr>
          <p:spPr>
            <a:xfrm>
              <a:off x="9736102" y="668873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866A40E9-2E8C-C272-DA6D-9AE98972C131}"/>
                </a:ext>
              </a:extLst>
            </p:cNvPr>
            <p:cNvCxnSpPr>
              <a:cxnSpLocks/>
              <a:stCxn id="71" idx="0"/>
            </p:cNvCxnSpPr>
            <p:nvPr/>
          </p:nvCxnSpPr>
          <p:spPr>
            <a:xfrm flipH="1" flipV="1">
              <a:off x="10804920" y="5417229"/>
              <a:ext cx="5030" cy="57513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3204358B-3536-C690-A142-5CCBD1F94A0C}"/>
                </a:ext>
              </a:extLst>
            </p:cNvPr>
            <p:cNvCxnSpPr>
              <a:cxnSpLocks/>
              <a:stCxn id="72" idx="0"/>
              <a:endCxn id="71" idx="4"/>
            </p:cNvCxnSpPr>
            <p:nvPr/>
          </p:nvCxnSpPr>
          <p:spPr>
            <a:xfrm flipV="1">
              <a:off x="10804920" y="6161626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DE6D4774-B4AF-9DAB-89AB-D1C13075DF01}"/>
                </a:ext>
              </a:extLst>
            </p:cNvPr>
            <p:cNvSpPr/>
            <p:nvPr/>
          </p:nvSpPr>
          <p:spPr>
            <a:xfrm>
              <a:off x="10718510" y="599236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A69A6692-B5FE-AC3B-AC3C-1EEE5CDF2655}"/>
                </a:ext>
              </a:extLst>
            </p:cNvPr>
            <p:cNvSpPr/>
            <p:nvPr/>
          </p:nvSpPr>
          <p:spPr>
            <a:xfrm>
              <a:off x="10713480" y="666867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89B1C9E-8DA9-1DC7-2AA6-6300EEF65989}"/>
              </a:ext>
            </a:extLst>
          </p:cNvPr>
          <p:cNvSpPr txBox="1"/>
          <p:nvPr/>
        </p:nvSpPr>
        <p:spPr>
          <a:xfrm>
            <a:off x="3349821" y="79433"/>
            <a:ext cx="5492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pc="300" dirty="0">
                <a:solidFill>
                  <a:schemeClr val="tx2"/>
                </a:solidFill>
                <a:latin typeface="Calibri (Body)"/>
                <a:cs typeface="Times New Roman" panose="02020603050405020304" pitchFamily="18" charset="0"/>
              </a:rPr>
              <a:t>Claim (part 2) </a:t>
            </a:r>
            <a:r>
              <a:rPr lang="nb-NO" altLang="zh-TW" sz="2800" dirty="0">
                <a:latin typeface="Calibri (Body)"/>
                <a:cs typeface="Times New Roman" panose="02020603050405020304" pitchFamily="18" charset="0"/>
              </a:rPr>
              <a:t>[</a:t>
            </a:r>
            <a:r>
              <a:rPr lang="nb-NO" altLang="zh-TW" sz="28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Edmonds, </a:t>
            </a:r>
            <a:r>
              <a:rPr lang="en-US" altLang="zh-TW" sz="28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1965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]</a:t>
            </a:r>
            <a:endParaRPr lang="en-US" sz="2800" spc="300" dirty="0">
              <a:solidFill>
                <a:schemeClr val="tx2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D236EC-B5B2-9631-F794-63EABB24F707}"/>
              </a:ext>
            </a:extLst>
          </p:cNvPr>
          <p:cNvSpPr txBox="1"/>
          <p:nvPr/>
        </p:nvSpPr>
        <p:spPr>
          <a:xfrm>
            <a:off x="3869224" y="4574877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FF0000"/>
                </a:solidFill>
              </a:rPr>
              <a:t>B</a:t>
            </a:r>
            <a:endParaRPr lang="zh-TW" altLang="en-US" sz="2400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2B68479-6240-1354-790E-0EBA1EE0A20A}"/>
              </a:ext>
            </a:extLst>
          </p:cNvPr>
          <p:cNvSpPr/>
          <p:nvPr/>
        </p:nvSpPr>
        <p:spPr>
          <a:xfrm>
            <a:off x="5884996" y="412468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0320F9F-3D91-E022-0397-E1BA444CBAA8}"/>
              </a:ext>
            </a:extLst>
          </p:cNvPr>
          <p:cNvGrpSpPr/>
          <p:nvPr/>
        </p:nvGrpSpPr>
        <p:grpSpPr>
          <a:xfrm>
            <a:off x="8581195" y="2839290"/>
            <a:ext cx="1725984" cy="2773168"/>
            <a:chOff x="8578753" y="2756376"/>
            <a:chExt cx="1725984" cy="277316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21AFBC-214C-A66B-9112-272C20866611}"/>
                </a:ext>
              </a:extLst>
            </p:cNvPr>
            <p:cNvSpPr/>
            <p:nvPr/>
          </p:nvSpPr>
          <p:spPr>
            <a:xfrm>
              <a:off x="9096238" y="275637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4D43A60-0065-0023-5090-5D976EF471FA}"/>
                </a:ext>
              </a:extLst>
            </p:cNvPr>
            <p:cNvCxnSpPr>
              <a:cxnSpLocks/>
              <a:stCxn id="14" idx="0"/>
              <a:endCxn id="11" idx="3"/>
            </p:cNvCxnSpPr>
            <p:nvPr/>
          </p:nvCxnSpPr>
          <p:spPr>
            <a:xfrm flipV="1">
              <a:off x="8700786" y="2900850"/>
              <a:ext cx="422234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C6BAD6F-78EE-43BD-0788-B6C7BFA2856C}"/>
                </a:ext>
              </a:extLst>
            </p:cNvPr>
            <p:cNvCxnSpPr>
              <a:cxnSpLocks/>
              <a:stCxn id="35" idx="0"/>
              <a:endCxn id="14" idx="4"/>
            </p:cNvCxnSpPr>
            <p:nvPr/>
          </p:nvCxnSpPr>
          <p:spPr>
            <a:xfrm flipV="1">
              <a:off x="8675223" y="3556277"/>
              <a:ext cx="25563" cy="486165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08CA1F9-AB95-068F-A67A-E43997E4F07D}"/>
                </a:ext>
              </a:extLst>
            </p:cNvPr>
            <p:cNvSpPr/>
            <p:nvPr/>
          </p:nvSpPr>
          <p:spPr>
            <a:xfrm>
              <a:off x="8609346" y="3387015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D275E79-830B-82CE-6645-6DEE445F1A3E}"/>
                </a:ext>
              </a:extLst>
            </p:cNvPr>
            <p:cNvCxnSpPr>
              <a:cxnSpLocks/>
              <a:stCxn id="21" idx="0"/>
              <a:endCxn id="11" idx="4"/>
            </p:cNvCxnSpPr>
            <p:nvPr/>
          </p:nvCxnSpPr>
          <p:spPr>
            <a:xfrm flipH="1" flipV="1">
              <a:off x="9187678" y="2925638"/>
              <a:ext cx="39335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0455CCA-3C76-A2EF-6BCA-56B28BFCD5A8}"/>
                </a:ext>
              </a:extLst>
            </p:cNvPr>
            <p:cNvCxnSpPr>
              <a:cxnSpLocks/>
              <a:stCxn id="24" idx="0"/>
              <a:endCxn id="21" idx="4"/>
            </p:cNvCxnSpPr>
            <p:nvPr/>
          </p:nvCxnSpPr>
          <p:spPr>
            <a:xfrm flipV="1">
              <a:off x="9221983" y="3567166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1A3F670-F7DA-B473-203E-CDD5CE659E8F}"/>
                </a:ext>
              </a:extLst>
            </p:cNvPr>
            <p:cNvSpPr/>
            <p:nvPr/>
          </p:nvSpPr>
          <p:spPr>
            <a:xfrm>
              <a:off x="9135573" y="339790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E9DF494-34E5-FE7B-8973-FA31942D5D10}"/>
                </a:ext>
              </a:extLst>
            </p:cNvPr>
            <p:cNvSpPr/>
            <p:nvPr/>
          </p:nvSpPr>
          <p:spPr>
            <a:xfrm>
              <a:off x="9130543" y="407421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594881D-E4CE-8295-9760-FA880D146262}"/>
                </a:ext>
              </a:extLst>
            </p:cNvPr>
            <p:cNvCxnSpPr>
              <a:cxnSpLocks/>
              <a:stCxn id="34" idx="0"/>
              <a:endCxn id="11" idx="5"/>
            </p:cNvCxnSpPr>
            <p:nvPr/>
          </p:nvCxnSpPr>
          <p:spPr>
            <a:xfrm flipH="1" flipV="1">
              <a:off x="9252336" y="2900850"/>
              <a:ext cx="543300" cy="497054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5EB5B1F-6EB6-7551-FEC2-868D746BA85B}"/>
                </a:ext>
              </a:extLst>
            </p:cNvPr>
            <p:cNvCxnSpPr>
              <a:cxnSpLocks/>
              <a:stCxn id="85" idx="0"/>
              <a:endCxn id="34" idx="4"/>
            </p:cNvCxnSpPr>
            <p:nvPr/>
          </p:nvCxnSpPr>
          <p:spPr>
            <a:xfrm flipV="1">
              <a:off x="9794767" y="3567166"/>
              <a:ext cx="869" cy="452092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9444A36-D49B-4AE5-BC74-9AFAA027E019}"/>
                </a:ext>
              </a:extLst>
            </p:cNvPr>
            <p:cNvSpPr/>
            <p:nvPr/>
          </p:nvSpPr>
          <p:spPr>
            <a:xfrm>
              <a:off x="9704196" y="339790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5238B27-6B85-5010-475A-FFC087AA99C9}"/>
                </a:ext>
              </a:extLst>
            </p:cNvPr>
            <p:cNvSpPr/>
            <p:nvPr/>
          </p:nvSpPr>
          <p:spPr>
            <a:xfrm>
              <a:off x="8583783" y="404244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B676E44-8BE2-B040-3184-40CF692E9254}"/>
                </a:ext>
              </a:extLst>
            </p:cNvPr>
            <p:cNvCxnSpPr>
              <a:cxnSpLocks/>
              <a:stCxn id="44" idx="0"/>
              <a:endCxn id="35" idx="4"/>
            </p:cNvCxnSpPr>
            <p:nvPr/>
          </p:nvCxnSpPr>
          <p:spPr>
            <a:xfrm flipV="1">
              <a:off x="8675223" y="4211704"/>
              <a:ext cx="0" cy="47226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3450C68-F240-7246-6350-771A8A173115}"/>
                </a:ext>
              </a:extLst>
            </p:cNvPr>
            <p:cNvCxnSpPr>
              <a:cxnSpLocks/>
              <a:stCxn id="45" idx="0"/>
              <a:endCxn id="44" idx="4"/>
            </p:cNvCxnSpPr>
            <p:nvPr/>
          </p:nvCxnSpPr>
          <p:spPr>
            <a:xfrm flipV="1">
              <a:off x="8670193" y="4853232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512BC23-D55B-AF6C-151D-551B882C0AFC}"/>
                </a:ext>
              </a:extLst>
            </p:cNvPr>
            <p:cNvSpPr/>
            <p:nvPr/>
          </p:nvSpPr>
          <p:spPr>
            <a:xfrm>
              <a:off x="8583783" y="4683970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1F2C77F-D88D-2748-EC8C-28B055FAE753}"/>
                </a:ext>
              </a:extLst>
            </p:cNvPr>
            <p:cNvSpPr/>
            <p:nvPr/>
          </p:nvSpPr>
          <p:spPr>
            <a:xfrm>
              <a:off x="8578753" y="5360282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BE32B0E-F4E8-C227-9782-9534A723AEC4}"/>
                </a:ext>
              </a:extLst>
            </p:cNvPr>
            <p:cNvCxnSpPr>
              <a:cxnSpLocks/>
              <a:stCxn id="78" idx="0"/>
              <a:endCxn id="85" idx="2"/>
            </p:cNvCxnSpPr>
            <p:nvPr/>
          </p:nvCxnSpPr>
          <p:spPr>
            <a:xfrm flipV="1">
              <a:off x="9442396" y="4286165"/>
              <a:ext cx="352371" cy="385731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98C4BF89-06A0-4D46-ABEA-39398058C2F8}"/>
                </a:ext>
              </a:extLst>
            </p:cNvPr>
            <p:cNvCxnSpPr>
              <a:cxnSpLocks/>
              <a:stCxn id="79" idx="0"/>
              <a:endCxn id="78" idx="4"/>
            </p:cNvCxnSpPr>
            <p:nvPr/>
          </p:nvCxnSpPr>
          <p:spPr>
            <a:xfrm flipV="1">
              <a:off x="9437366" y="4841158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59EB74CF-C2BD-CFB8-DCE4-D45E7339F27E}"/>
                </a:ext>
              </a:extLst>
            </p:cNvPr>
            <p:cNvSpPr/>
            <p:nvPr/>
          </p:nvSpPr>
          <p:spPr>
            <a:xfrm>
              <a:off x="9350956" y="467189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CE4AD977-5BB7-FC89-5CCB-F21EE5DB8B78}"/>
                </a:ext>
              </a:extLst>
            </p:cNvPr>
            <p:cNvSpPr/>
            <p:nvPr/>
          </p:nvSpPr>
          <p:spPr>
            <a:xfrm>
              <a:off x="9345926" y="5348208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496440E1-B469-A249-2F33-33C5B6A8DA30}"/>
                </a:ext>
              </a:extLst>
            </p:cNvPr>
            <p:cNvCxnSpPr>
              <a:cxnSpLocks/>
              <a:stCxn id="82" idx="0"/>
              <a:endCxn id="85" idx="2"/>
            </p:cNvCxnSpPr>
            <p:nvPr/>
          </p:nvCxnSpPr>
          <p:spPr>
            <a:xfrm flipH="1" flipV="1">
              <a:off x="9794767" y="4286165"/>
              <a:ext cx="418530" cy="365669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57B6957F-273F-D9AF-461B-D6C5CA52CA19}"/>
                </a:ext>
              </a:extLst>
            </p:cNvPr>
            <p:cNvCxnSpPr>
              <a:cxnSpLocks/>
              <a:stCxn id="83" idx="0"/>
              <a:endCxn id="82" idx="4"/>
            </p:cNvCxnSpPr>
            <p:nvPr/>
          </p:nvCxnSpPr>
          <p:spPr>
            <a:xfrm flipV="1">
              <a:off x="10208267" y="4821096"/>
              <a:ext cx="5030" cy="507050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4207ECF-B523-FAB3-490B-5A6B21A28ED5}"/>
                </a:ext>
              </a:extLst>
            </p:cNvPr>
            <p:cNvSpPr/>
            <p:nvPr/>
          </p:nvSpPr>
          <p:spPr>
            <a:xfrm>
              <a:off x="10121857" y="4651834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15983589-B63D-FD23-0706-3797BFBC1CA4}"/>
                </a:ext>
              </a:extLst>
            </p:cNvPr>
            <p:cNvSpPr/>
            <p:nvPr/>
          </p:nvSpPr>
          <p:spPr>
            <a:xfrm>
              <a:off x="10116827" y="5328146"/>
              <a:ext cx="182880" cy="1692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AF990A5A-170A-B808-1AB7-0FCEB92129AB}"/>
                </a:ext>
              </a:extLst>
            </p:cNvPr>
            <p:cNvSpPr/>
            <p:nvPr/>
          </p:nvSpPr>
          <p:spPr>
            <a:xfrm>
              <a:off x="9662179" y="4019258"/>
              <a:ext cx="265176" cy="266907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FA42889-F181-D974-96CC-3371C47C8FA5}"/>
              </a:ext>
            </a:extLst>
          </p:cNvPr>
          <p:cNvSpPr txBox="1"/>
          <p:nvPr/>
        </p:nvSpPr>
        <p:spPr>
          <a:xfrm>
            <a:off x="4649283" y="4876664"/>
            <a:ext cx="5554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FF0000"/>
                </a:solidFill>
              </a:rPr>
              <a:t>w</a:t>
            </a:r>
            <a:endParaRPr lang="zh-TW" alt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35187E-F65D-2C4A-01DE-0DD2B18BE465}"/>
              </a:ext>
            </a:extLst>
          </p:cNvPr>
          <p:cNvSpPr txBox="1"/>
          <p:nvPr/>
        </p:nvSpPr>
        <p:spPr>
          <a:xfrm>
            <a:off x="3147735" y="4850438"/>
            <a:ext cx="3175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b="1" i="1" dirty="0">
                <a:solidFill>
                  <a:srgbClr val="58961A"/>
                </a:solidFill>
              </a:rPr>
              <a:t>v</a:t>
            </a:r>
            <a:endParaRPr lang="zh-TW" altLang="en-US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EAB9F-1B1A-CC95-4C7B-7DEEB034F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326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10">
            <a:extLst>
              <a:ext uri="{FF2B5EF4-FFF2-40B4-BE49-F238E27FC236}">
                <a16:creationId xmlns:a16="http://schemas.microsoft.com/office/drawing/2014/main" id="{F35B9C44-F05A-40EE-8F62-59C96A38304B}"/>
              </a:ext>
            </a:extLst>
          </p:cNvPr>
          <p:cNvSpPr txBox="1"/>
          <p:nvPr/>
        </p:nvSpPr>
        <p:spPr>
          <a:xfrm>
            <a:off x="649591" y="169015"/>
            <a:ext cx="1665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spc="300" dirty="0">
                <a:latin typeface="Calibri (Body)"/>
                <a:cs typeface="Times New Roman" panose="02020603050405020304" pitchFamily="18" charset="0"/>
              </a:rPr>
              <a:t>Analysis</a:t>
            </a:r>
            <a:endParaRPr lang="en-US" altLang="zh-TW" sz="2800" b="1" spc="300" dirty="0">
              <a:solidFill>
                <a:srgbClr val="07A398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B8E4299-555B-8DC6-6402-DD233529E4BD}"/>
              </a:ext>
            </a:extLst>
          </p:cNvPr>
          <p:cNvSpPr txBox="1"/>
          <p:nvPr/>
        </p:nvSpPr>
        <p:spPr>
          <a:xfrm>
            <a:off x="3687472" y="1736950"/>
            <a:ext cx="4199603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Find </a:t>
            </a:r>
            <a:r>
              <a:rPr lang="en-US" altLang="zh-TW" sz="2800" dirty="0">
                <a:solidFill>
                  <a:srgbClr val="C00000"/>
                </a:solidFill>
              </a:rPr>
              <a:t>"</a:t>
            </a:r>
            <a:r>
              <a:rPr lang="en-US" sz="2800" dirty="0">
                <a:solidFill>
                  <a:srgbClr val="C00000"/>
                </a:solidFill>
              </a:rPr>
              <a:t>almost" maximal</a:t>
            </a:r>
            <a:r>
              <a:rPr lang="en-US" sz="2800" dirty="0">
                <a:solidFill>
                  <a:schemeClr val="tx1"/>
                </a:solidFill>
              </a:rPr>
              <a:t> set of short augmenting paths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B2FEB-0F2C-68BA-31AB-4B5BA9B62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3AC032-305F-4430-5C19-501CB9C0E20B}"/>
              </a:ext>
            </a:extLst>
          </p:cNvPr>
          <p:cNvSpPr txBox="1"/>
          <p:nvPr/>
        </p:nvSpPr>
        <p:spPr>
          <a:xfrm>
            <a:off x="3687472" y="3747712"/>
            <a:ext cx="4199603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68D9CF-F5EE-ACDC-EE99-F104CE3C7646}"/>
              </a:ext>
            </a:extLst>
          </p:cNvPr>
          <p:cNvSpPr txBox="1"/>
          <p:nvPr/>
        </p:nvSpPr>
        <p:spPr>
          <a:xfrm>
            <a:off x="7968987" y="3952158"/>
            <a:ext cx="3830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(Recall that a tree is 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</a:rPr>
              <a:t>removed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</a:rPr>
              <a:t> after an augmentation.)</a:t>
            </a:r>
          </a:p>
        </p:txBody>
      </p:sp>
    </p:spTree>
    <p:extLst>
      <p:ext uri="{BB962C8B-B14F-4D97-AF65-F5344CB8AC3E}">
        <p14:creationId xmlns:p14="http://schemas.microsoft.com/office/powerpoint/2010/main" val="2654003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250760" y="1320135"/>
            <a:ext cx="571792" cy="780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822552" y="1576985"/>
            <a:ext cx="803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Arial" panose="020B0604020202020204" pitchFamily="34" charset="0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/>
              <a:t>A tree gets </a:t>
            </a:r>
            <a:r>
              <a:rPr lang="en-US" sz="2400" dirty="0">
                <a:solidFill>
                  <a:schemeClr val="accent1"/>
                </a:solidFill>
              </a:rPr>
              <a:t>frozen </a:t>
            </a:r>
            <a:r>
              <a:rPr lang="en-US" sz="2400" dirty="0"/>
              <a:t>when its size reaches </a:t>
            </a:r>
            <a:r>
              <a:rPr lang="en-US" sz="24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4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400" spc="3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1/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0376" y="2200567"/>
            <a:ext cx="4892878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chemeClr val="accent4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So, no tree goes beyond </a:t>
            </a:r>
            <a:r>
              <a:rPr lang="en-US" sz="2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0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56" y="237603"/>
            <a:ext cx="458125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E51B41-D2AC-E78D-2D2B-F69F43853AEC}"/>
              </a:ext>
            </a:extLst>
          </p:cNvPr>
          <p:cNvCxnSpPr>
            <a:cxnSpLocks/>
            <a:stCxn id="4" idx="0"/>
            <a:endCxn id="3" idx="4"/>
          </p:cNvCxnSpPr>
          <p:nvPr/>
        </p:nvCxnSpPr>
        <p:spPr>
          <a:xfrm flipV="1">
            <a:off x="1439696" y="4889996"/>
            <a:ext cx="0" cy="48616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95CBF9E4-A926-B072-D011-0201069C2413}"/>
              </a:ext>
            </a:extLst>
          </p:cNvPr>
          <p:cNvSpPr/>
          <p:nvPr/>
        </p:nvSpPr>
        <p:spPr>
          <a:xfrm>
            <a:off x="1348256" y="472073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8CE0CA-99EE-312A-D52C-942884CBB6EF}"/>
              </a:ext>
            </a:extLst>
          </p:cNvPr>
          <p:cNvSpPr/>
          <p:nvPr/>
        </p:nvSpPr>
        <p:spPr>
          <a:xfrm>
            <a:off x="1348256" y="53761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CD3CCB-02A1-07E4-7AB8-13D6141BEB8E}"/>
              </a:ext>
            </a:extLst>
          </p:cNvPr>
          <p:cNvSpPr/>
          <p:nvPr/>
        </p:nvSpPr>
        <p:spPr>
          <a:xfrm>
            <a:off x="1348256" y="40622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2A207-EBCA-D237-C743-82021B1E734C}"/>
              </a:ext>
            </a:extLst>
          </p:cNvPr>
          <p:cNvCxnSpPr>
            <a:cxnSpLocks/>
            <a:stCxn id="3" idx="0"/>
            <a:endCxn id="8" idx="4"/>
          </p:cNvCxnSpPr>
          <p:nvPr/>
        </p:nvCxnSpPr>
        <p:spPr>
          <a:xfrm flipV="1">
            <a:off x="1439696" y="4231533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95A96-F18F-977B-2F6C-0953DDBB95D3}"/>
              </a:ext>
            </a:extLst>
          </p:cNvPr>
          <p:cNvGrpSpPr/>
          <p:nvPr/>
        </p:nvGrpSpPr>
        <p:grpSpPr>
          <a:xfrm>
            <a:off x="629266" y="5545423"/>
            <a:ext cx="1603726" cy="1150344"/>
            <a:chOff x="0" y="5545423"/>
            <a:chExt cx="1603726" cy="115034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951B342-6C45-3479-E166-AE2A2B0456A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BB4913-3EB5-BC55-A10D-E869793F1009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C25E42C-F1E7-F2F8-0746-E67820E468FD}"/>
              </a:ext>
            </a:extLst>
          </p:cNvPr>
          <p:cNvSpPr txBox="1"/>
          <p:nvPr/>
        </p:nvSpPr>
        <p:spPr>
          <a:xfrm>
            <a:off x="1062360" y="4917635"/>
            <a:ext cx="48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710E79C-F8C9-496D-F63A-D3B9C801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6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250760" y="1320135"/>
            <a:ext cx="571792" cy="780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822552" y="1576985"/>
            <a:ext cx="803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Arial" panose="020B0604020202020204" pitchFamily="34" charset="0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/>
              <a:t>A tree gets </a:t>
            </a:r>
            <a:r>
              <a:rPr lang="en-US" sz="2400" dirty="0">
                <a:solidFill>
                  <a:schemeClr val="accent1"/>
                </a:solidFill>
              </a:rPr>
              <a:t>frozen </a:t>
            </a:r>
            <a:r>
              <a:rPr lang="en-US" sz="2400" dirty="0"/>
              <a:t>when its size reaches </a:t>
            </a:r>
            <a:r>
              <a:rPr lang="en-US" sz="24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4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400" spc="3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1/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0376" y="2200567"/>
            <a:ext cx="4892878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chemeClr val="accent4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So, no tree goes beyond </a:t>
            </a:r>
            <a:r>
              <a:rPr lang="en-US" sz="2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0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56" y="237603"/>
            <a:ext cx="458125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E51B41-D2AC-E78D-2D2B-F69F43853AEC}"/>
              </a:ext>
            </a:extLst>
          </p:cNvPr>
          <p:cNvCxnSpPr>
            <a:cxnSpLocks/>
            <a:stCxn id="4" idx="0"/>
            <a:endCxn id="3" idx="4"/>
          </p:cNvCxnSpPr>
          <p:nvPr/>
        </p:nvCxnSpPr>
        <p:spPr>
          <a:xfrm flipV="1">
            <a:off x="1439696" y="4889996"/>
            <a:ext cx="0" cy="48616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95CBF9E4-A926-B072-D011-0201069C2413}"/>
              </a:ext>
            </a:extLst>
          </p:cNvPr>
          <p:cNvSpPr/>
          <p:nvPr/>
        </p:nvSpPr>
        <p:spPr>
          <a:xfrm>
            <a:off x="1348256" y="472073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8CE0CA-99EE-312A-D52C-942884CBB6EF}"/>
              </a:ext>
            </a:extLst>
          </p:cNvPr>
          <p:cNvSpPr/>
          <p:nvPr/>
        </p:nvSpPr>
        <p:spPr>
          <a:xfrm>
            <a:off x="1348256" y="53761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CD3CCB-02A1-07E4-7AB8-13D6141BEB8E}"/>
              </a:ext>
            </a:extLst>
          </p:cNvPr>
          <p:cNvSpPr/>
          <p:nvPr/>
        </p:nvSpPr>
        <p:spPr>
          <a:xfrm>
            <a:off x="1348256" y="40622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2A207-EBCA-D237-C743-82021B1E734C}"/>
              </a:ext>
            </a:extLst>
          </p:cNvPr>
          <p:cNvCxnSpPr>
            <a:cxnSpLocks/>
            <a:stCxn id="3" idx="0"/>
            <a:endCxn id="8" idx="4"/>
          </p:cNvCxnSpPr>
          <p:nvPr/>
        </p:nvCxnSpPr>
        <p:spPr>
          <a:xfrm flipV="1">
            <a:off x="1439696" y="4231533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95A96-F18F-977B-2F6C-0953DDBB95D3}"/>
              </a:ext>
            </a:extLst>
          </p:cNvPr>
          <p:cNvGrpSpPr/>
          <p:nvPr/>
        </p:nvGrpSpPr>
        <p:grpSpPr>
          <a:xfrm>
            <a:off x="629266" y="5545423"/>
            <a:ext cx="1603726" cy="1150344"/>
            <a:chOff x="0" y="5545423"/>
            <a:chExt cx="1603726" cy="115034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951B342-6C45-3479-E166-AE2A2B0456A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BB4913-3EB5-BC55-A10D-E869793F1009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C25E42C-F1E7-F2F8-0746-E67820E468FD}"/>
              </a:ext>
            </a:extLst>
          </p:cNvPr>
          <p:cNvSpPr txBox="1"/>
          <p:nvPr/>
        </p:nvSpPr>
        <p:spPr>
          <a:xfrm>
            <a:off x="1062360" y="4917635"/>
            <a:ext cx="48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B4022E-41E6-A5AC-A09E-49B832F218E2}"/>
              </a:ext>
            </a:extLst>
          </p:cNvPr>
          <p:cNvSpPr txBox="1"/>
          <p:nvPr/>
        </p:nvSpPr>
        <p:spPr>
          <a:xfrm>
            <a:off x="2396546" y="4273729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2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C74D31-36A4-D006-BF6F-FEBD607EA45F}"/>
              </a:ext>
            </a:extLst>
          </p:cNvPr>
          <p:cNvCxnSpPr>
            <a:cxnSpLocks/>
            <a:stCxn id="23" idx="0"/>
            <a:endCxn id="22" idx="4"/>
          </p:cNvCxnSpPr>
          <p:nvPr/>
        </p:nvCxnSpPr>
        <p:spPr>
          <a:xfrm flipV="1">
            <a:off x="2993159" y="4288525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510E74F-DB28-D88F-31A2-2248B24B4229}"/>
              </a:ext>
            </a:extLst>
          </p:cNvPr>
          <p:cNvSpPr/>
          <p:nvPr/>
        </p:nvSpPr>
        <p:spPr>
          <a:xfrm>
            <a:off x="2901719" y="411926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003605-A645-F2B1-3063-6D2D4B6B790A}"/>
              </a:ext>
            </a:extLst>
          </p:cNvPr>
          <p:cNvSpPr/>
          <p:nvPr/>
        </p:nvSpPr>
        <p:spPr>
          <a:xfrm>
            <a:off x="2901719" y="473536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3F9340-FCC5-86CD-26D9-D744CD746ACA}"/>
              </a:ext>
            </a:extLst>
          </p:cNvPr>
          <p:cNvSpPr/>
          <p:nvPr/>
        </p:nvSpPr>
        <p:spPr>
          <a:xfrm>
            <a:off x="2901719" y="346080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08B49B-2208-094D-39E7-C22AF03C45C5}"/>
              </a:ext>
            </a:extLst>
          </p:cNvPr>
          <p:cNvCxnSpPr>
            <a:cxnSpLocks/>
            <a:stCxn id="22" idx="0"/>
            <a:endCxn id="24" idx="4"/>
          </p:cNvCxnSpPr>
          <p:nvPr/>
        </p:nvCxnSpPr>
        <p:spPr>
          <a:xfrm flipV="1">
            <a:off x="2993159" y="3630062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6A4622-8B72-8D5E-2653-57E634F08AC6}"/>
              </a:ext>
            </a:extLst>
          </p:cNvPr>
          <p:cNvCxnSpPr>
            <a:cxnSpLocks/>
            <a:stCxn id="3" idx="6"/>
            <a:endCxn id="23" idx="2"/>
          </p:cNvCxnSpPr>
          <p:nvPr/>
        </p:nvCxnSpPr>
        <p:spPr>
          <a:xfrm>
            <a:off x="1531136" y="4805365"/>
            <a:ext cx="1370583" cy="14628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58A44F-2DF1-EA88-521C-53C75677EAE0}"/>
              </a:ext>
            </a:extLst>
          </p:cNvPr>
          <p:cNvGrpSpPr/>
          <p:nvPr/>
        </p:nvGrpSpPr>
        <p:grpSpPr>
          <a:xfrm>
            <a:off x="2191296" y="4930923"/>
            <a:ext cx="1603726" cy="1150344"/>
            <a:chOff x="0" y="5545423"/>
            <a:chExt cx="1603726" cy="1150344"/>
          </a:xfrm>
        </p:grpSpPr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72E51CB-E771-2172-FEC6-B1AF76C8D67E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BC55DF-687F-4F03-E28A-03E75A6987B3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710E79C-F8C9-496D-F63A-D3B9C801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828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250760" y="1320135"/>
            <a:ext cx="571792" cy="780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822552" y="1576985"/>
            <a:ext cx="803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Arial" panose="020B0604020202020204" pitchFamily="34" charset="0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/>
              <a:t>A tree gets </a:t>
            </a:r>
            <a:r>
              <a:rPr lang="en-US" sz="2400" dirty="0">
                <a:solidFill>
                  <a:schemeClr val="accent1"/>
                </a:solidFill>
              </a:rPr>
              <a:t>frozen </a:t>
            </a:r>
            <a:r>
              <a:rPr lang="en-US" sz="2400" dirty="0"/>
              <a:t>when its size reaches </a:t>
            </a:r>
            <a:r>
              <a:rPr lang="en-US" sz="24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4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400" spc="3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1/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0376" y="2200567"/>
            <a:ext cx="4892878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chemeClr val="accent4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So, no tree goes beyond </a:t>
            </a:r>
            <a:r>
              <a:rPr lang="en-US" sz="2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0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56" y="237603"/>
            <a:ext cx="458125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E51B41-D2AC-E78D-2D2B-F69F43853AEC}"/>
              </a:ext>
            </a:extLst>
          </p:cNvPr>
          <p:cNvCxnSpPr>
            <a:cxnSpLocks/>
            <a:stCxn id="4" idx="0"/>
            <a:endCxn id="3" idx="4"/>
          </p:cNvCxnSpPr>
          <p:nvPr/>
        </p:nvCxnSpPr>
        <p:spPr>
          <a:xfrm flipV="1">
            <a:off x="1439696" y="4889996"/>
            <a:ext cx="0" cy="48616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95CBF9E4-A926-B072-D011-0201069C2413}"/>
              </a:ext>
            </a:extLst>
          </p:cNvPr>
          <p:cNvSpPr/>
          <p:nvPr/>
        </p:nvSpPr>
        <p:spPr>
          <a:xfrm>
            <a:off x="1348256" y="472073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8CE0CA-99EE-312A-D52C-942884CBB6EF}"/>
              </a:ext>
            </a:extLst>
          </p:cNvPr>
          <p:cNvSpPr/>
          <p:nvPr/>
        </p:nvSpPr>
        <p:spPr>
          <a:xfrm>
            <a:off x="1348256" y="53761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CD3CCB-02A1-07E4-7AB8-13D6141BEB8E}"/>
              </a:ext>
            </a:extLst>
          </p:cNvPr>
          <p:cNvSpPr/>
          <p:nvPr/>
        </p:nvSpPr>
        <p:spPr>
          <a:xfrm>
            <a:off x="1348256" y="40622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2A207-EBCA-D237-C743-82021B1E734C}"/>
              </a:ext>
            </a:extLst>
          </p:cNvPr>
          <p:cNvCxnSpPr>
            <a:cxnSpLocks/>
            <a:stCxn id="3" idx="0"/>
            <a:endCxn id="8" idx="4"/>
          </p:cNvCxnSpPr>
          <p:nvPr/>
        </p:nvCxnSpPr>
        <p:spPr>
          <a:xfrm flipV="1">
            <a:off x="1439696" y="4231533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95A96-F18F-977B-2F6C-0953DDBB95D3}"/>
              </a:ext>
            </a:extLst>
          </p:cNvPr>
          <p:cNvGrpSpPr/>
          <p:nvPr/>
        </p:nvGrpSpPr>
        <p:grpSpPr>
          <a:xfrm>
            <a:off x="629266" y="5545423"/>
            <a:ext cx="1603726" cy="1150344"/>
            <a:chOff x="0" y="5545423"/>
            <a:chExt cx="1603726" cy="115034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951B342-6C45-3479-E166-AE2A2B0456A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BB4913-3EB5-BC55-A10D-E869793F1009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C25E42C-F1E7-F2F8-0746-E67820E468FD}"/>
              </a:ext>
            </a:extLst>
          </p:cNvPr>
          <p:cNvSpPr txBox="1"/>
          <p:nvPr/>
        </p:nvSpPr>
        <p:spPr>
          <a:xfrm>
            <a:off x="1062360" y="4917635"/>
            <a:ext cx="48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B4022E-41E6-A5AC-A09E-49B832F218E2}"/>
              </a:ext>
            </a:extLst>
          </p:cNvPr>
          <p:cNvSpPr txBox="1"/>
          <p:nvPr/>
        </p:nvSpPr>
        <p:spPr>
          <a:xfrm>
            <a:off x="2396546" y="4273729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2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C74D31-36A4-D006-BF6F-FEBD607EA45F}"/>
              </a:ext>
            </a:extLst>
          </p:cNvPr>
          <p:cNvCxnSpPr>
            <a:cxnSpLocks/>
            <a:stCxn id="23" idx="0"/>
            <a:endCxn id="22" idx="4"/>
          </p:cNvCxnSpPr>
          <p:nvPr/>
        </p:nvCxnSpPr>
        <p:spPr>
          <a:xfrm flipV="1">
            <a:off x="2993159" y="4288525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510E74F-DB28-D88F-31A2-2248B24B4229}"/>
              </a:ext>
            </a:extLst>
          </p:cNvPr>
          <p:cNvSpPr/>
          <p:nvPr/>
        </p:nvSpPr>
        <p:spPr>
          <a:xfrm>
            <a:off x="2901719" y="411926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003605-A645-F2B1-3063-6D2D4B6B790A}"/>
              </a:ext>
            </a:extLst>
          </p:cNvPr>
          <p:cNvSpPr/>
          <p:nvPr/>
        </p:nvSpPr>
        <p:spPr>
          <a:xfrm>
            <a:off x="2901719" y="473536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3F9340-FCC5-86CD-26D9-D744CD746ACA}"/>
              </a:ext>
            </a:extLst>
          </p:cNvPr>
          <p:cNvSpPr/>
          <p:nvPr/>
        </p:nvSpPr>
        <p:spPr>
          <a:xfrm>
            <a:off x="2901719" y="346080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08B49B-2208-094D-39E7-C22AF03C45C5}"/>
              </a:ext>
            </a:extLst>
          </p:cNvPr>
          <p:cNvCxnSpPr>
            <a:cxnSpLocks/>
            <a:stCxn id="22" idx="0"/>
            <a:endCxn id="24" idx="4"/>
          </p:cNvCxnSpPr>
          <p:nvPr/>
        </p:nvCxnSpPr>
        <p:spPr>
          <a:xfrm flipV="1">
            <a:off x="2993159" y="3630062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6A4622-8B72-8D5E-2653-57E634F08AC6}"/>
              </a:ext>
            </a:extLst>
          </p:cNvPr>
          <p:cNvCxnSpPr>
            <a:cxnSpLocks/>
            <a:stCxn id="3" idx="6"/>
            <a:endCxn id="23" idx="2"/>
          </p:cNvCxnSpPr>
          <p:nvPr/>
        </p:nvCxnSpPr>
        <p:spPr>
          <a:xfrm>
            <a:off x="1531136" y="4805365"/>
            <a:ext cx="1370583" cy="14628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58A44F-2DF1-EA88-521C-53C75677EAE0}"/>
              </a:ext>
            </a:extLst>
          </p:cNvPr>
          <p:cNvGrpSpPr/>
          <p:nvPr/>
        </p:nvGrpSpPr>
        <p:grpSpPr>
          <a:xfrm>
            <a:off x="2191296" y="4930923"/>
            <a:ext cx="1603726" cy="1150344"/>
            <a:chOff x="0" y="5545423"/>
            <a:chExt cx="1603726" cy="1150344"/>
          </a:xfrm>
        </p:grpSpPr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72E51CB-E771-2172-FEC6-B1AF76C8D67E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BC55DF-687F-4F03-E28A-03E75A6987B3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A43AC5E5-FD4F-3F8A-B2E4-48E6895E3336}"/>
              </a:ext>
            </a:extLst>
          </p:cNvPr>
          <p:cNvSpPr txBox="1"/>
          <p:nvPr/>
        </p:nvSpPr>
        <p:spPr>
          <a:xfrm>
            <a:off x="3881763" y="3660827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4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7DB30C2-3797-5EAB-240A-7DC63FF51FB9}"/>
              </a:ext>
            </a:extLst>
          </p:cNvPr>
          <p:cNvCxnSpPr>
            <a:cxnSpLocks/>
            <a:stCxn id="41" idx="0"/>
            <a:endCxn id="40" idx="4"/>
          </p:cNvCxnSpPr>
          <p:nvPr/>
        </p:nvCxnSpPr>
        <p:spPr>
          <a:xfrm flipV="1">
            <a:off x="4478376" y="3675623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61072432-7831-8FD9-6EA8-0478F164396A}"/>
              </a:ext>
            </a:extLst>
          </p:cNvPr>
          <p:cNvSpPr/>
          <p:nvPr/>
        </p:nvSpPr>
        <p:spPr>
          <a:xfrm>
            <a:off x="4386936" y="35063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51EBFC0-D499-23A5-0646-1D5C2846D0F9}"/>
              </a:ext>
            </a:extLst>
          </p:cNvPr>
          <p:cNvSpPr/>
          <p:nvPr/>
        </p:nvSpPr>
        <p:spPr>
          <a:xfrm>
            <a:off x="4386936" y="412246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0C3D542-0B1D-A485-CD72-DD6B793BB040}"/>
              </a:ext>
            </a:extLst>
          </p:cNvPr>
          <p:cNvSpPr/>
          <p:nvPr/>
        </p:nvSpPr>
        <p:spPr>
          <a:xfrm>
            <a:off x="4386936" y="284789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1BBE89E-627C-9B6F-E05C-D0D8B22C50C6}"/>
              </a:ext>
            </a:extLst>
          </p:cNvPr>
          <p:cNvCxnSpPr>
            <a:cxnSpLocks/>
            <a:stCxn id="40" idx="0"/>
            <a:endCxn id="42" idx="4"/>
          </p:cNvCxnSpPr>
          <p:nvPr/>
        </p:nvCxnSpPr>
        <p:spPr>
          <a:xfrm flipV="1">
            <a:off x="4478376" y="3017160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79C0E2A-93CD-A7CD-4630-D09374244235}"/>
              </a:ext>
            </a:extLst>
          </p:cNvPr>
          <p:cNvGrpSpPr/>
          <p:nvPr/>
        </p:nvGrpSpPr>
        <p:grpSpPr>
          <a:xfrm>
            <a:off x="3676513" y="4318021"/>
            <a:ext cx="1603726" cy="1150344"/>
            <a:chOff x="0" y="5545423"/>
            <a:chExt cx="1603726" cy="1150344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77CAA624-9928-EE24-5319-025C9E013494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919782-747B-B007-542F-C1E4BDD12842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B16C121-9CB4-7536-8E8F-2B282BB543CC}"/>
              </a:ext>
            </a:extLst>
          </p:cNvPr>
          <p:cNvCxnSpPr>
            <a:cxnSpLocks/>
            <a:stCxn id="22" idx="6"/>
            <a:endCxn id="41" idx="2"/>
          </p:cNvCxnSpPr>
          <p:nvPr/>
        </p:nvCxnSpPr>
        <p:spPr>
          <a:xfrm>
            <a:off x="3084599" y="4203894"/>
            <a:ext cx="1302337" cy="319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A5EAA1BF-BC96-6B74-2721-5C9CF36FEFFB}"/>
              </a:ext>
            </a:extLst>
          </p:cNvPr>
          <p:cNvSpPr/>
          <p:nvPr/>
        </p:nvSpPr>
        <p:spPr>
          <a:xfrm>
            <a:off x="353961" y="2743200"/>
            <a:ext cx="5083278" cy="4041058"/>
          </a:xfrm>
          <a:custGeom>
            <a:avLst/>
            <a:gdLst>
              <a:gd name="connsiteX0" fmla="*/ 3677265 w 5083278"/>
              <a:gd name="connsiteY0" fmla="*/ 49161 h 4041058"/>
              <a:gd name="connsiteX1" fmla="*/ 3657600 w 5083278"/>
              <a:gd name="connsiteY1" fmla="*/ 835742 h 4041058"/>
              <a:gd name="connsiteX2" fmla="*/ 9833 w 5083278"/>
              <a:gd name="connsiteY2" fmla="*/ 2094271 h 4041058"/>
              <a:gd name="connsiteX3" fmla="*/ 0 w 5083278"/>
              <a:gd name="connsiteY3" fmla="*/ 4041058 h 4041058"/>
              <a:gd name="connsiteX4" fmla="*/ 5083278 w 5083278"/>
              <a:gd name="connsiteY4" fmla="*/ 4001729 h 4041058"/>
              <a:gd name="connsiteX5" fmla="*/ 4916129 w 5083278"/>
              <a:gd name="connsiteY5" fmla="*/ 0 h 4041058"/>
              <a:gd name="connsiteX6" fmla="*/ 3677265 w 5083278"/>
              <a:gd name="connsiteY6" fmla="*/ 49161 h 4041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83278" h="4041058">
                <a:moveTo>
                  <a:pt x="3677265" y="49161"/>
                </a:moveTo>
                <a:lnTo>
                  <a:pt x="3657600" y="835742"/>
                </a:lnTo>
                <a:lnTo>
                  <a:pt x="9833" y="2094271"/>
                </a:lnTo>
                <a:cubicBezTo>
                  <a:pt x="6555" y="2743200"/>
                  <a:pt x="3278" y="3392129"/>
                  <a:pt x="0" y="4041058"/>
                </a:cubicBezTo>
                <a:lnTo>
                  <a:pt x="5083278" y="4001729"/>
                </a:lnTo>
                <a:lnTo>
                  <a:pt x="4916129" y="0"/>
                </a:lnTo>
                <a:lnTo>
                  <a:pt x="3677265" y="49161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9D148F1-5005-8EE4-1435-DB639D206EA5}"/>
              </a:ext>
            </a:extLst>
          </p:cNvPr>
          <p:cNvSpPr txBox="1"/>
          <p:nvPr/>
        </p:nvSpPr>
        <p:spPr>
          <a:xfrm>
            <a:off x="5528679" y="4146902"/>
            <a:ext cx="14478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200" dirty="0">
                <a:sym typeface="Symbol" panose="05050102010706020507" pitchFamily="18" charset="2"/>
              </a:rPr>
              <a:t></a:t>
            </a:r>
            <a:r>
              <a:rPr lang="en-US" altLang="zh-TW" sz="2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3*LIMI</a:t>
            </a:r>
            <a:r>
              <a:rPr lang="en-US" altLang="zh-TW" sz="22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endParaRPr lang="zh-TW" altLang="en-US" sz="2200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3988D85-2119-9798-F4DE-6036ED6F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860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250760" y="1320135"/>
            <a:ext cx="571792" cy="780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822552" y="1576985"/>
            <a:ext cx="803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Arial" panose="020B0604020202020204" pitchFamily="34" charset="0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/>
              <a:t>A tree gets </a:t>
            </a:r>
            <a:r>
              <a:rPr lang="en-US" sz="2400" dirty="0">
                <a:solidFill>
                  <a:schemeClr val="accent1"/>
                </a:solidFill>
              </a:rPr>
              <a:t>frozen </a:t>
            </a:r>
            <a:r>
              <a:rPr lang="en-US" sz="2400" dirty="0"/>
              <a:t>when its size reaches </a:t>
            </a:r>
            <a:r>
              <a:rPr lang="en-US" sz="24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4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400" spc="3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1/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0376" y="2200567"/>
            <a:ext cx="4892878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chemeClr val="accent4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So, no tree goes beyond </a:t>
            </a:r>
            <a:r>
              <a:rPr lang="en-US" sz="2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0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56" y="237603"/>
            <a:ext cx="458125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E51B41-D2AC-E78D-2D2B-F69F43853AEC}"/>
              </a:ext>
            </a:extLst>
          </p:cNvPr>
          <p:cNvCxnSpPr>
            <a:cxnSpLocks/>
            <a:stCxn id="4" idx="0"/>
            <a:endCxn id="3" idx="4"/>
          </p:cNvCxnSpPr>
          <p:nvPr/>
        </p:nvCxnSpPr>
        <p:spPr>
          <a:xfrm flipV="1">
            <a:off x="1439696" y="4889996"/>
            <a:ext cx="0" cy="48616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95CBF9E4-A926-B072-D011-0201069C2413}"/>
              </a:ext>
            </a:extLst>
          </p:cNvPr>
          <p:cNvSpPr/>
          <p:nvPr/>
        </p:nvSpPr>
        <p:spPr>
          <a:xfrm>
            <a:off x="1348256" y="472073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8CE0CA-99EE-312A-D52C-942884CBB6EF}"/>
              </a:ext>
            </a:extLst>
          </p:cNvPr>
          <p:cNvSpPr/>
          <p:nvPr/>
        </p:nvSpPr>
        <p:spPr>
          <a:xfrm>
            <a:off x="1348256" y="53761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CD3CCB-02A1-07E4-7AB8-13D6141BEB8E}"/>
              </a:ext>
            </a:extLst>
          </p:cNvPr>
          <p:cNvSpPr/>
          <p:nvPr/>
        </p:nvSpPr>
        <p:spPr>
          <a:xfrm>
            <a:off x="1348256" y="40622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2A207-EBCA-D237-C743-82021B1E734C}"/>
              </a:ext>
            </a:extLst>
          </p:cNvPr>
          <p:cNvCxnSpPr>
            <a:cxnSpLocks/>
            <a:stCxn id="3" idx="0"/>
            <a:endCxn id="8" idx="4"/>
          </p:cNvCxnSpPr>
          <p:nvPr/>
        </p:nvCxnSpPr>
        <p:spPr>
          <a:xfrm flipV="1">
            <a:off x="1439696" y="4231533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95A96-F18F-977B-2F6C-0953DDBB95D3}"/>
              </a:ext>
            </a:extLst>
          </p:cNvPr>
          <p:cNvGrpSpPr/>
          <p:nvPr/>
        </p:nvGrpSpPr>
        <p:grpSpPr>
          <a:xfrm>
            <a:off x="629266" y="5545423"/>
            <a:ext cx="1603726" cy="1150344"/>
            <a:chOff x="0" y="5545423"/>
            <a:chExt cx="1603726" cy="115034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951B342-6C45-3479-E166-AE2A2B0456A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BB4913-3EB5-BC55-A10D-E869793F1009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C25E42C-F1E7-F2F8-0746-E67820E468FD}"/>
              </a:ext>
            </a:extLst>
          </p:cNvPr>
          <p:cNvSpPr txBox="1"/>
          <p:nvPr/>
        </p:nvSpPr>
        <p:spPr>
          <a:xfrm>
            <a:off x="1062360" y="4917635"/>
            <a:ext cx="48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B4022E-41E6-A5AC-A09E-49B832F218E2}"/>
              </a:ext>
            </a:extLst>
          </p:cNvPr>
          <p:cNvSpPr txBox="1"/>
          <p:nvPr/>
        </p:nvSpPr>
        <p:spPr>
          <a:xfrm>
            <a:off x="2396546" y="4273729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2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C74D31-36A4-D006-BF6F-FEBD607EA45F}"/>
              </a:ext>
            </a:extLst>
          </p:cNvPr>
          <p:cNvCxnSpPr>
            <a:cxnSpLocks/>
            <a:stCxn id="23" idx="0"/>
            <a:endCxn id="22" idx="4"/>
          </p:cNvCxnSpPr>
          <p:nvPr/>
        </p:nvCxnSpPr>
        <p:spPr>
          <a:xfrm flipV="1">
            <a:off x="2993159" y="4288525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510E74F-DB28-D88F-31A2-2248B24B4229}"/>
              </a:ext>
            </a:extLst>
          </p:cNvPr>
          <p:cNvSpPr/>
          <p:nvPr/>
        </p:nvSpPr>
        <p:spPr>
          <a:xfrm>
            <a:off x="2901719" y="411926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003605-A645-F2B1-3063-6D2D4B6B790A}"/>
              </a:ext>
            </a:extLst>
          </p:cNvPr>
          <p:cNvSpPr/>
          <p:nvPr/>
        </p:nvSpPr>
        <p:spPr>
          <a:xfrm>
            <a:off x="2901719" y="473536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3F9340-FCC5-86CD-26D9-D744CD746ACA}"/>
              </a:ext>
            </a:extLst>
          </p:cNvPr>
          <p:cNvSpPr/>
          <p:nvPr/>
        </p:nvSpPr>
        <p:spPr>
          <a:xfrm>
            <a:off x="2901719" y="346080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08B49B-2208-094D-39E7-C22AF03C45C5}"/>
              </a:ext>
            </a:extLst>
          </p:cNvPr>
          <p:cNvCxnSpPr>
            <a:cxnSpLocks/>
            <a:stCxn id="22" idx="0"/>
            <a:endCxn id="24" idx="4"/>
          </p:cNvCxnSpPr>
          <p:nvPr/>
        </p:nvCxnSpPr>
        <p:spPr>
          <a:xfrm flipV="1">
            <a:off x="2993159" y="3630062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6A4622-8B72-8D5E-2653-57E634F08AC6}"/>
              </a:ext>
            </a:extLst>
          </p:cNvPr>
          <p:cNvCxnSpPr>
            <a:cxnSpLocks/>
            <a:stCxn id="3" idx="6"/>
            <a:endCxn id="23" idx="2"/>
          </p:cNvCxnSpPr>
          <p:nvPr/>
        </p:nvCxnSpPr>
        <p:spPr>
          <a:xfrm>
            <a:off x="1531136" y="4805365"/>
            <a:ext cx="1370583" cy="14628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58A44F-2DF1-EA88-521C-53C75677EAE0}"/>
              </a:ext>
            </a:extLst>
          </p:cNvPr>
          <p:cNvGrpSpPr/>
          <p:nvPr/>
        </p:nvGrpSpPr>
        <p:grpSpPr>
          <a:xfrm>
            <a:off x="2191296" y="4930923"/>
            <a:ext cx="1603726" cy="1150344"/>
            <a:chOff x="0" y="5545423"/>
            <a:chExt cx="1603726" cy="1150344"/>
          </a:xfrm>
        </p:grpSpPr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72E51CB-E771-2172-FEC6-B1AF76C8D67E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BC55DF-687F-4F03-E28A-03E75A6987B3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A43AC5E5-FD4F-3F8A-B2E4-48E6895E3336}"/>
              </a:ext>
            </a:extLst>
          </p:cNvPr>
          <p:cNvSpPr txBox="1"/>
          <p:nvPr/>
        </p:nvSpPr>
        <p:spPr>
          <a:xfrm>
            <a:off x="3881763" y="3660827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4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7DB30C2-3797-5EAB-240A-7DC63FF51FB9}"/>
              </a:ext>
            </a:extLst>
          </p:cNvPr>
          <p:cNvCxnSpPr>
            <a:cxnSpLocks/>
            <a:stCxn id="41" idx="0"/>
            <a:endCxn id="40" idx="4"/>
          </p:cNvCxnSpPr>
          <p:nvPr/>
        </p:nvCxnSpPr>
        <p:spPr>
          <a:xfrm flipV="1">
            <a:off x="4478376" y="3675623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61072432-7831-8FD9-6EA8-0478F164396A}"/>
              </a:ext>
            </a:extLst>
          </p:cNvPr>
          <p:cNvSpPr/>
          <p:nvPr/>
        </p:nvSpPr>
        <p:spPr>
          <a:xfrm>
            <a:off x="4386936" y="35063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51EBFC0-D499-23A5-0646-1D5C2846D0F9}"/>
              </a:ext>
            </a:extLst>
          </p:cNvPr>
          <p:cNvSpPr/>
          <p:nvPr/>
        </p:nvSpPr>
        <p:spPr>
          <a:xfrm>
            <a:off x="4386936" y="412246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0C3D542-0B1D-A485-CD72-DD6B793BB040}"/>
              </a:ext>
            </a:extLst>
          </p:cNvPr>
          <p:cNvSpPr/>
          <p:nvPr/>
        </p:nvSpPr>
        <p:spPr>
          <a:xfrm>
            <a:off x="4386936" y="284789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1BBE89E-627C-9B6F-E05C-D0D8B22C50C6}"/>
              </a:ext>
            </a:extLst>
          </p:cNvPr>
          <p:cNvCxnSpPr>
            <a:cxnSpLocks/>
            <a:stCxn id="40" idx="0"/>
            <a:endCxn id="42" idx="4"/>
          </p:cNvCxnSpPr>
          <p:nvPr/>
        </p:nvCxnSpPr>
        <p:spPr>
          <a:xfrm flipV="1">
            <a:off x="4478376" y="3017160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79C0E2A-93CD-A7CD-4630-D09374244235}"/>
              </a:ext>
            </a:extLst>
          </p:cNvPr>
          <p:cNvGrpSpPr/>
          <p:nvPr/>
        </p:nvGrpSpPr>
        <p:grpSpPr>
          <a:xfrm>
            <a:off x="3676513" y="4318021"/>
            <a:ext cx="1603726" cy="1150344"/>
            <a:chOff x="0" y="5545423"/>
            <a:chExt cx="1603726" cy="1150344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77CAA624-9928-EE24-5319-025C9E013494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919782-747B-B007-542F-C1E4BDD12842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B16C121-9CB4-7536-8E8F-2B282BB543CC}"/>
              </a:ext>
            </a:extLst>
          </p:cNvPr>
          <p:cNvCxnSpPr>
            <a:cxnSpLocks/>
            <a:stCxn id="22" idx="6"/>
            <a:endCxn id="41" idx="2"/>
          </p:cNvCxnSpPr>
          <p:nvPr/>
        </p:nvCxnSpPr>
        <p:spPr>
          <a:xfrm>
            <a:off x="3084599" y="4203894"/>
            <a:ext cx="1302337" cy="319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9DD0C03-E7D9-E8AC-8E32-CCCD6DC9E9E2}"/>
              </a:ext>
            </a:extLst>
          </p:cNvPr>
          <p:cNvSpPr txBox="1"/>
          <p:nvPr/>
        </p:nvSpPr>
        <p:spPr>
          <a:xfrm>
            <a:off x="5616979" y="4089064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rgbClr val="0680C3"/>
                </a:solidFill>
              </a:rPr>
              <a:t>....</a:t>
            </a:r>
            <a:endParaRPr lang="zh-TW" altLang="en-US" sz="3200" b="1" dirty="0">
              <a:solidFill>
                <a:srgbClr val="0680C3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6E37F5A-5A33-0201-AF0B-CE714F40E74B}"/>
              </a:ext>
            </a:extLst>
          </p:cNvPr>
          <p:cNvSpPr txBox="1"/>
          <p:nvPr/>
        </p:nvSpPr>
        <p:spPr>
          <a:xfrm>
            <a:off x="8791467" y="3053080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6B1A9B6-65AE-1A68-3069-304002038753}"/>
              </a:ext>
            </a:extLst>
          </p:cNvPr>
          <p:cNvCxnSpPr>
            <a:cxnSpLocks/>
            <a:stCxn id="54" idx="0"/>
            <a:endCxn id="53" idx="4"/>
          </p:cNvCxnSpPr>
          <p:nvPr/>
        </p:nvCxnSpPr>
        <p:spPr>
          <a:xfrm flipV="1">
            <a:off x="9080201" y="3066312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6FE1EC5B-1BAE-265B-BA46-CD58C48F65B2}"/>
              </a:ext>
            </a:extLst>
          </p:cNvPr>
          <p:cNvSpPr/>
          <p:nvPr/>
        </p:nvSpPr>
        <p:spPr>
          <a:xfrm>
            <a:off x="8988761" y="28970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0EAC5B4-B5CC-667E-C61B-B8C527B57D86}"/>
              </a:ext>
            </a:extLst>
          </p:cNvPr>
          <p:cNvSpPr/>
          <p:nvPr/>
        </p:nvSpPr>
        <p:spPr>
          <a:xfrm>
            <a:off x="8988761" y="351314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3ED6435-961F-2A3E-D37B-3353175A9807}"/>
              </a:ext>
            </a:extLst>
          </p:cNvPr>
          <p:cNvSpPr/>
          <p:nvPr/>
        </p:nvSpPr>
        <p:spPr>
          <a:xfrm>
            <a:off x="8988761" y="223858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B5646AE-E8EE-8805-CB59-84F1435A48E5}"/>
              </a:ext>
            </a:extLst>
          </p:cNvPr>
          <p:cNvCxnSpPr>
            <a:cxnSpLocks/>
            <a:stCxn id="53" idx="0"/>
            <a:endCxn id="55" idx="4"/>
          </p:cNvCxnSpPr>
          <p:nvPr/>
        </p:nvCxnSpPr>
        <p:spPr>
          <a:xfrm flipV="1">
            <a:off x="9080201" y="2407849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81FEA60-F6EB-BEBD-03A7-F2C9AE1E2243}"/>
              </a:ext>
            </a:extLst>
          </p:cNvPr>
          <p:cNvGrpSpPr/>
          <p:nvPr/>
        </p:nvGrpSpPr>
        <p:grpSpPr>
          <a:xfrm>
            <a:off x="8278338" y="3708710"/>
            <a:ext cx="1603726" cy="1150344"/>
            <a:chOff x="0" y="5545423"/>
            <a:chExt cx="1603726" cy="1150344"/>
          </a:xfrm>
        </p:grpSpPr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243CCC8B-05F9-B82D-98BD-2089F61ECFFD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5984DFF-CF7D-B0D9-E754-517245CBE18D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82A0BAE-756C-EBA0-F34E-E1A972529908}"/>
              </a:ext>
            </a:extLst>
          </p:cNvPr>
          <p:cNvCxnSpPr>
            <a:cxnSpLocks/>
            <a:endCxn id="54" idx="2"/>
          </p:cNvCxnSpPr>
          <p:nvPr/>
        </p:nvCxnSpPr>
        <p:spPr>
          <a:xfrm>
            <a:off x="7686424" y="3594583"/>
            <a:ext cx="1302337" cy="319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2BD4767-71F0-0F4A-B231-2CA98AE0B599}"/>
              </a:ext>
            </a:extLst>
          </p:cNvPr>
          <p:cNvSpPr txBox="1"/>
          <p:nvPr/>
        </p:nvSpPr>
        <p:spPr>
          <a:xfrm>
            <a:off x="7244646" y="3682411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460FEDF-7EF8-1C78-8B6D-DEFFFE2AC7E9}"/>
              </a:ext>
            </a:extLst>
          </p:cNvPr>
          <p:cNvCxnSpPr>
            <a:cxnSpLocks/>
            <a:stCxn id="64" idx="0"/>
            <a:endCxn id="63" idx="4"/>
          </p:cNvCxnSpPr>
          <p:nvPr/>
        </p:nvCxnSpPr>
        <p:spPr>
          <a:xfrm flipV="1">
            <a:off x="7590284" y="3656569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E3057B9B-058C-C81B-DE94-98CE17B7D29C}"/>
              </a:ext>
            </a:extLst>
          </p:cNvPr>
          <p:cNvSpPr/>
          <p:nvPr/>
        </p:nvSpPr>
        <p:spPr>
          <a:xfrm>
            <a:off x="7498844" y="348730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5214AC7-B09D-EC85-A790-26E8C0F323AA}"/>
              </a:ext>
            </a:extLst>
          </p:cNvPr>
          <p:cNvSpPr/>
          <p:nvPr/>
        </p:nvSpPr>
        <p:spPr>
          <a:xfrm>
            <a:off x="7498844" y="410340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E8A6F27-68FB-CF4F-D44A-AF5ABB4BE6A9}"/>
              </a:ext>
            </a:extLst>
          </p:cNvPr>
          <p:cNvSpPr/>
          <p:nvPr/>
        </p:nvSpPr>
        <p:spPr>
          <a:xfrm>
            <a:off x="7498844" y="282884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344A250-61EF-4008-5EFF-48678C30CCA3}"/>
              </a:ext>
            </a:extLst>
          </p:cNvPr>
          <p:cNvCxnSpPr>
            <a:cxnSpLocks/>
            <a:stCxn id="63" idx="0"/>
            <a:endCxn id="65" idx="4"/>
          </p:cNvCxnSpPr>
          <p:nvPr/>
        </p:nvCxnSpPr>
        <p:spPr>
          <a:xfrm flipV="1">
            <a:off x="7590284" y="2998106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60E0C1C-ADB0-0F04-EC44-AD4606A7C95B}"/>
              </a:ext>
            </a:extLst>
          </p:cNvPr>
          <p:cNvGrpSpPr/>
          <p:nvPr/>
        </p:nvGrpSpPr>
        <p:grpSpPr>
          <a:xfrm>
            <a:off x="6788421" y="4298967"/>
            <a:ext cx="1603726" cy="1150344"/>
            <a:chOff x="0" y="5545423"/>
            <a:chExt cx="1603726" cy="1150344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D065BB17-92C9-41F2-9D05-87CF57F0D06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8E080B4-10E0-8E2B-2BAA-AC39D778B70D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749558D-63D4-5BDA-4CE4-7ACFD79E76E6}"/>
              </a:ext>
            </a:extLst>
          </p:cNvPr>
          <p:cNvCxnSpPr>
            <a:cxnSpLocks/>
            <a:endCxn id="64" idx="2"/>
          </p:cNvCxnSpPr>
          <p:nvPr/>
        </p:nvCxnSpPr>
        <p:spPr>
          <a:xfrm flipV="1">
            <a:off x="6759232" y="4188037"/>
            <a:ext cx="739612" cy="8312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15010CF-4D4F-9928-58C8-794FB19BC1C8}"/>
              </a:ext>
            </a:extLst>
          </p:cNvPr>
          <p:cNvSpPr/>
          <p:nvPr/>
        </p:nvSpPr>
        <p:spPr>
          <a:xfrm>
            <a:off x="226142" y="2123768"/>
            <a:ext cx="9950245" cy="4660490"/>
          </a:xfrm>
          <a:custGeom>
            <a:avLst/>
            <a:gdLst>
              <a:gd name="connsiteX0" fmla="*/ 8603226 w 9950245"/>
              <a:gd name="connsiteY0" fmla="*/ 0 h 4660490"/>
              <a:gd name="connsiteX1" fmla="*/ 8514735 w 9950245"/>
              <a:gd name="connsiteY1" fmla="*/ 1042219 h 4660490"/>
              <a:gd name="connsiteX2" fmla="*/ 6813755 w 9950245"/>
              <a:gd name="connsiteY2" fmla="*/ 1288026 h 4660490"/>
              <a:gd name="connsiteX3" fmla="*/ 3923071 w 9950245"/>
              <a:gd name="connsiteY3" fmla="*/ 1268361 h 4660490"/>
              <a:gd name="connsiteX4" fmla="*/ 0 w 9950245"/>
              <a:gd name="connsiteY4" fmla="*/ 2939845 h 4660490"/>
              <a:gd name="connsiteX5" fmla="*/ 88490 w 9950245"/>
              <a:gd name="connsiteY5" fmla="*/ 4660490 h 4660490"/>
              <a:gd name="connsiteX6" fmla="*/ 2330245 w 9950245"/>
              <a:gd name="connsiteY6" fmla="*/ 4660490 h 4660490"/>
              <a:gd name="connsiteX7" fmla="*/ 5132439 w 9950245"/>
              <a:gd name="connsiteY7" fmla="*/ 3618271 h 4660490"/>
              <a:gd name="connsiteX8" fmla="*/ 9950245 w 9950245"/>
              <a:gd name="connsiteY8" fmla="*/ 3352800 h 4660490"/>
              <a:gd name="connsiteX9" fmla="*/ 9085006 w 9950245"/>
              <a:gd name="connsiteY9" fmla="*/ 9832 h 4660490"/>
              <a:gd name="connsiteX10" fmla="*/ 8603226 w 9950245"/>
              <a:gd name="connsiteY10" fmla="*/ 0 h 46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50245" h="4660490">
                <a:moveTo>
                  <a:pt x="8603226" y="0"/>
                </a:moveTo>
                <a:lnTo>
                  <a:pt x="8514735" y="1042219"/>
                </a:lnTo>
                <a:lnTo>
                  <a:pt x="6813755" y="1288026"/>
                </a:lnTo>
                <a:lnTo>
                  <a:pt x="3923071" y="1268361"/>
                </a:lnTo>
                <a:lnTo>
                  <a:pt x="0" y="2939845"/>
                </a:lnTo>
                <a:lnTo>
                  <a:pt x="88490" y="4660490"/>
                </a:lnTo>
                <a:lnTo>
                  <a:pt x="2330245" y="4660490"/>
                </a:lnTo>
                <a:lnTo>
                  <a:pt x="5132439" y="3618271"/>
                </a:lnTo>
                <a:lnTo>
                  <a:pt x="9950245" y="3352800"/>
                </a:lnTo>
                <a:lnTo>
                  <a:pt x="9085006" y="9832"/>
                </a:lnTo>
                <a:lnTo>
                  <a:pt x="8603226" y="0"/>
                </a:lnTo>
                <a:close/>
              </a:path>
            </a:pathLst>
          </a:custGeom>
          <a:noFill/>
          <a:ln w="28575">
            <a:solidFill>
              <a:srgbClr val="0680C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DB32AEF-A393-6A84-A665-146566CA9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5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2304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Prior 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365BBB-F02F-4B1D-AE5E-3F3E7861E832}"/>
              </a:ext>
            </a:extLst>
          </p:cNvPr>
          <p:cNvSpPr txBox="1"/>
          <p:nvPr/>
        </p:nvSpPr>
        <p:spPr>
          <a:xfrm>
            <a:off x="540407" y="1440873"/>
            <a:ext cx="111181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"Constant number"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of passes is achievable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[</a:t>
            </a:r>
            <a:r>
              <a:rPr lang="en-US" altLang="zh-TW" sz="2600" dirty="0">
                <a:solidFill>
                  <a:schemeClr val="tx2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McGregor ‘05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]: 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(1/</a:t>
            </a:r>
            <a:r>
              <a:rPr lang="el-GR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)</a:t>
            </a:r>
            <a:r>
              <a:rPr lang="en-US" altLang="zh-TW" sz="2600" b="1" i="1" baseline="300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O</a:t>
            </a:r>
            <a:r>
              <a:rPr lang="en-US" altLang="zh-TW" sz="2600" b="1" baseline="300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(1/</a:t>
            </a:r>
            <a:r>
              <a:rPr lang="el-GR" altLang="zh-TW" sz="2600" b="1" baseline="300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="1" baseline="30000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)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passes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Dependence on </a:t>
            </a:r>
            <a:r>
              <a:rPr lang="el-GR" altLang="zh-TW" sz="2600" dirty="0"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has been improved since then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Two classes of graphs: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bipartite</a:t>
            </a:r>
            <a:endParaRPr lang="en-US" altLang="zh-TW" sz="2600" dirty="0">
              <a:solidFill>
                <a:srgbClr val="07A398"/>
              </a:solidFill>
              <a:latin typeface="Calibri (Body)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general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TW" sz="2600" dirty="0">
              <a:solidFill>
                <a:srgbClr val="07A398"/>
              </a:solidFill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Two families of studies: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TW" sz="2600" b="1" dirty="0">
                <a:latin typeface="Calibri (Body)"/>
                <a:cs typeface="Times New Roman" panose="02020603050405020304" pitchFamily="18" charset="0"/>
              </a:rPr>
              <a:t>constant-pass: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complexity only depends on 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1/</a:t>
            </a:r>
            <a:r>
              <a:rPr lang="el-GR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 (our focus)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l-GR" altLang="zh-TW" sz="2600" b="1" dirty="0"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="1" dirty="0">
                <a:latin typeface="Calibri (Body)"/>
                <a:cs typeface="Times New Roman" panose="02020603050405020304" pitchFamily="18" charset="0"/>
              </a:rPr>
              <a:t>-efficient: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complexity depends on 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log </a:t>
            </a:r>
            <a:r>
              <a:rPr lang="en-US" altLang="zh-TW" sz="2600" b="1" i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n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 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and </a:t>
            </a:r>
            <a:r>
              <a:rPr lang="en-US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1/</a:t>
            </a:r>
            <a:r>
              <a:rPr lang="el-GR" altLang="zh-TW" sz="2600" b="1" dirty="0">
                <a:solidFill>
                  <a:srgbClr val="07A398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endParaRPr lang="en-US" altLang="zh-TW" sz="2600" b="1" dirty="0">
              <a:solidFill>
                <a:srgbClr val="07A398"/>
              </a:solidFill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9CB4466-117B-D55D-2370-D7581FF91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6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92"/>
          <a:stretch/>
        </p:blipFill>
        <p:spPr>
          <a:xfrm>
            <a:off x="250760" y="1320135"/>
            <a:ext cx="571792" cy="7800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822552" y="1576985"/>
            <a:ext cx="8033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2800" spc="300" dirty="0">
                <a:latin typeface="Arial" panose="020B0604020202020204" pitchFamily="34" charset="0"/>
                <a:cs typeface="Arial" panose="020B0604020202020204" pitchFamily="34" charset="0"/>
              </a:rPr>
              <a:t>dea</a:t>
            </a:r>
            <a:r>
              <a:rPr lang="en-US" sz="2800" spc="3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/>
              <a:t>A tree gets </a:t>
            </a:r>
            <a:r>
              <a:rPr lang="en-US" sz="2400" dirty="0">
                <a:solidFill>
                  <a:schemeClr val="accent1"/>
                </a:solidFill>
              </a:rPr>
              <a:t>frozen </a:t>
            </a:r>
            <a:r>
              <a:rPr lang="en-US" sz="2400" dirty="0"/>
              <a:t>when its size reaches </a:t>
            </a:r>
            <a:r>
              <a:rPr lang="en-US" sz="24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4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400" spc="3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=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1/</a:t>
            </a:r>
            <a:r>
              <a:rPr lang="el-GR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sz="24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2</a:t>
            </a:r>
            <a:r>
              <a:rPr lang="en-US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0376" y="2200567"/>
            <a:ext cx="4892878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chemeClr val="accent4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So, no tree goes beyond </a:t>
            </a:r>
            <a:r>
              <a:rPr lang="en-US" sz="20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sz="20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6656" y="237603"/>
            <a:ext cx="4581254" cy="954107"/>
          </a:xfrm>
          <a:prstGeom prst="rect">
            <a:avLst/>
          </a:prstGeom>
          <a:solidFill>
            <a:srgbClr val="FFF9EF"/>
          </a:solidFill>
          <a:ln w="28575" cap="flat" cmpd="dbl">
            <a:noFill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>
                <a:solidFill>
                  <a:schemeClr val="accent1"/>
                </a:solidFill>
              </a:rPr>
              <a:t>A tree </a:t>
            </a:r>
            <a:r>
              <a:rPr lang="en-US" altLang="zh-TW" sz="2800" dirty="0"/>
              <a:t>cannot “grow” beyond </a:t>
            </a:r>
            <a:r>
              <a:rPr lang="en-US" altLang="zh-TW" sz="2800" dirty="0">
                <a:solidFill>
                  <a:schemeClr val="accent1"/>
                </a:solidFill>
              </a:rPr>
              <a:t>poly(1/</a:t>
            </a:r>
            <a:r>
              <a:rPr lang="el-GR" altLang="zh-TW" sz="280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altLang="zh-TW" sz="2800" dirty="0">
                <a:solidFill>
                  <a:schemeClr val="accent1"/>
                </a:solidFill>
              </a:rPr>
              <a:t>)</a:t>
            </a:r>
            <a:endParaRPr lang="en-US" altLang="zh-TW" sz="2800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5E51B41-D2AC-E78D-2D2B-F69F43853AEC}"/>
              </a:ext>
            </a:extLst>
          </p:cNvPr>
          <p:cNvCxnSpPr>
            <a:cxnSpLocks/>
            <a:stCxn id="4" idx="0"/>
            <a:endCxn id="3" idx="4"/>
          </p:cNvCxnSpPr>
          <p:nvPr/>
        </p:nvCxnSpPr>
        <p:spPr>
          <a:xfrm flipV="1">
            <a:off x="1439696" y="4889996"/>
            <a:ext cx="0" cy="486165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95CBF9E4-A926-B072-D011-0201069C2413}"/>
              </a:ext>
            </a:extLst>
          </p:cNvPr>
          <p:cNvSpPr/>
          <p:nvPr/>
        </p:nvSpPr>
        <p:spPr>
          <a:xfrm>
            <a:off x="1348256" y="472073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8CE0CA-99EE-312A-D52C-942884CBB6EF}"/>
              </a:ext>
            </a:extLst>
          </p:cNvPr>
          <p:cNvSpPr/>
          <p:nvPr/>
        </p:nvSpPr>
        <p:spPr>
          <a:xfrm>
            <a:off x="1348256" y="53761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5CD3CCB-02A1-07E4-7AB8-13D6141BEB8E}"/>
              </a:ext>
            </a:extLst>
          </p:cNvPr>
          <p:cNvSpPr/>
          <p:nvPr/>
        </p:nvSpPr>
        <p:spPr>
          <a:xfrm>
            <a:off x="1348256" y="406227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22A207-EBCA-D237-C743-82021B1E734C}"/>
              </a:ext>
            </a:extLst>
          </p:cNvPr>
          <p:cNvCxnSpPr>
            <a:cxnSpLocks/>
            <a:stCxn id="3" idx="0"/>
            <a:endCxn id="8" idx="4"/>
          </p:cNvCxnSpPr>
          <p:nvPr/>
        </p:nvCxnSpPr>
        <p:spPr>
          <a:xfrm flipV="1">
            <a:off x="1439696" y="4231533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4D95A96-F18F-977B-2F6C-0953DDBB95D3}"/>
              </a:ext>
            </a:extLst>
          </p:cNvPr>
          <p:cNvGrpSpPr/>
          <p:nvPr/>
        </p:nvGrpSpPr>
        <p:grpSpPr>
          <a:xfrm>
            <a:off x="629266" y="5545423"/>
            <a:ext cx="1603726" cy="1150344"/>
            <a:chOff x="0" y="5545423"/>
            <a:chExt cx="1603726" cy="1150344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C951B342-6C45-3479-E166-AE2A2B0456A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3BB4913-3EB5-BC55-A10D-E869793F1009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C25E42C-F1E7-F2F8-0746-E67820E468FD}"/>
              </a:ext>
            </a:extLst>
          </p:cNvPr>
          <p:cNvSpPr txBox="1"/>
          <p:nvPr/>
        </p:nvSpPr>
        <p:spPr>
          <a:xfrm>
            <a:off x="1062360" y="4917635"/>
            <a:ext cx="486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AB4022E-41E6-A5AC-A09E-49B832F218E2}"/>
              </a:ext>
            </a:extLst>
          </p:cNvPr>
          <p:cNvSpPr txBox="1"/>
          <p:nvPr/>
        </p:nvSpPr>
        <p:spPr>
          <a:xfrm>
            <a:off x="2396546" y="4273729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2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9C74D31-36A4-D006-BF6F-FEBD607EA45F}"/>
              </a:ext>
            </a:extLst>
          </p:cNvPr>
          <p:cNvCxnSpPr>
            <a:cxnSpLocks/>
            <a:stCxn id="23" idx="0"/>
            <a:endCxn id="22" idx="4"/>
          </p:cNvCxnSpPr>
          <p:nvPr/>
        </p:nvCxnSpPr>
        <p:spPr>
          <a:xfrm flipV="1">
            <a:off x="2993159" y="4288525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0510E74F-DB28-D88F-31A2-2248B24B4229}"/>
              </a:ext>
            </a:extLst>
          </p:cNvPr>
          <p:cNvSpPr/>
          <p:nvPr/>
        </p:nvSpPr>
        <p:spPr>
          <a:xfrm>
            <a:off x="2901719" y="4119263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003605-A645-F2B1-3063-6D2D4B6B790A}"/>
              </a:ext>
            </a:extLst>
          </p:cNvPr>
          <p:cNvSpPr/>
          <p:nvPr/>
        </p:nvSpPr>
        <p:spPr>
          <a:xfrm>
            <a:off x="2901719" y="4735362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3F9340-FCC5-86CD-26D9-D744CD746ACA}"/>
              </a:ext>
            </a:extLst>
          </p:cNvPr>
          <p:cNvSpPr/>
          <p:nvPr/>
        </p:nvSpPr>
        <p:spPr>
          <a:xfrm>
            <a:off x="2901719" y="346080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D08B49B-2208-094D-39E7-C22AF03C45C5}"/>
              </a:ext>
            </a:extLst>
          </p:cNvPr>
          <p:cNvCxnSpPr>
            <a:cxnSpLocks/>
            <a:stCxn id="22" idx="0"/>
            <a:endCxn id="24" idx="4"/>
          </p:cNvCxnSpPr>
          <p:nvPr/>
        </p:nvCxnSpPr>
        <p:spPr>
          <a:xfrm flipV="1">
            <a:off x="2993159" y="3630062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A6A4622-8B72-8D5E-2653-57E634F08AC6}"/>
              </a:ext>
            </a:extLst>
          </p:cNvPr>
          <p:cNvCxnSpPr>
            <a:cxnSpLocks/>
            <a:stCxn id="3" idx="6"/>
            <a:endCxn id="23" idx="2"/>
          </p:cNvCxnSpPr>
          <p:nvPr/>
        </p:nvCxnSpPr>
        <p:spPr>
          <a:xfrm>
            <a:off x="1531136" y="4805365"/>
            <a:ext cx="1370583" cy="14628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458A44F-2DF1-EA88-521C-53C75677EAE0}"/>
              </a:ext>
            </a:extLst>
          </p:cNvPr>
          <p:cNvGrpSpPr/>
          <p:nvPr/>
        </p:nvGrpSpPr>
        <p:grpSpPr>
          <a:xfrm>
            <a:off x="2191296" y="4930923"/>
            <a:ext cx="1603726" cy="1150344"/>
            <a:chOff x="0" y="5545423"/>
            <a:chExt cx="1603726" cy="1150344"/>
          </a:xfrm>
        </p:grpSpPr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72E51CB-E771-2172-FEC6-B1AF76C8D67E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FBC55DF-687F-4F03-E28A-03E75A6987B3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A43AC5E5-FD4F-3F8A-B2E4-48E6895E3336}"/>
              </a:ext>
            </a:extLst>
          </p:cNvPr>
          <p:cNvSpPr txBox="1"/>
          <p:nvPr/>
        </p:nvSpPr>
        <p:spPr>
          <a:xfrm>
            <a:off x="3881763" y="3660827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4</a:t>
            </a:r>
            <a:endParaRPr lang="en-US" sz="2000" b="1" dirty="0">
              <a:solidFill>
                <a:schemeClr val="accent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7DB30C2-3797-5EAB-240A-7DC63FF51FB9}"/>
              </a:ext>
            </a:extLst>
          </p:cNvPr>
          <p:cNvCxnSpPr>
            <a:cxnSpLocks/>
            <a:stCxn id="41" idx="0"/>
            <a:endCxn id="40" idx="4"/>
          </p:cNvCxnSpPr>
          <p:nvPr/>
        </p:nvCxnSpPr>
        <p:spPr>
          <a:xfrm flipV="1">
            <a:off x="4478376" y="3675623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61072432-7831-8FD9-6EA8-0478F164396A}"/>
              </a:ext>
            </a:extLst>
          </p:cNvPr>
          <p:cNvSpPr/>
          <p:nvPr/>
        </p:nvSpPr>
        <p:spPr>
          <a:xfrm>
            <a:off x="4386936" y="3506361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51EBFC0-D499-23A5-0646-1D5C2846D0F9}"/>
              </a:ext>
            </a:extLst>
          </p:cNvPr>
          <p:cNvSpPr/>
          <p:nvPr/>
        </p:nvSpPr>
        <p:spPr>
          <a:xfrm>
            <a:off x="4386936" y="412246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0C3D542-0B1D-A485-CD72-DD6B793BB040}"/>
              </a:ext>
            </a:extLst>
          </p:cNvPr>
          <p:cNvSpPr/>
          <p:nvPr/>
        </p:nvSpPr>
        <p:spPr>
          <a:xfrm>
            <a:off x="4386936" y="2847898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1BBE89E-627C-9B6F-E05C-D0D8B22C50C6}"/>
              </a:ext>
            </a:extLst>
          </p:cNvPr>
          <p:cNvCxnSpPr>
            <a:cxnSpLocks/>
            <a:stCxn id="40" idx="0"/>
            <a:endCxn id="42" idx="4"/>
          </p:cNvCxnSpPr>
          <p:nvPr/>
        </p:nvCxnSpPr>
        <p:spPr>
          <a:xfrm flipV="1">
            <a:off x="4478376" y="3017160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79C0E2A-93CD-A7CD-4630-D09374244235}"/>
              </a:ext>
            </a:extLst>
          </p:cNvPr>
          <p:cNvGrpSpPr/>
          <p:nvPr/>
        </p:nvGrpSpPr>
        <p:grpSpPr>
          <a:xfrm>
            <a:off x="3676513" y="4318021"/>
            <a:ext cx="1603726" cy="1150344"/>
            <a:chOff x="0" y="5545423"/>
            <a:chExt cx="1603726" cy="1150344"/>
          </a:xfrm>
        </p:grpSpPr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77CAA624-9928-EE24-5319-025C9E013494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919782-747B-B007-542F-C1E4BDD12842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B16C121-9CB4-7536-8E8F-2B282BB543CC}"/>
              </a:ext>
            </a:extLst>
          </p:cNvPr>
          <p:cNvCxnSpPr>
            <a:cxnSpLocks/>
            <a:stCxn id="22" idx="6"/>
            <a:endCxn id="41" idx="2"/>
          </p:cNvCxnSpPr>
          <p:nvPr/>
        </p:nvCxnSpPr>
        <p:spPr>
          <a:xfrm>
            <a:off x="3084599" y="4203894"/>
            <a:ext cx="1302337" cy="319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29DD0C03-E7D9-E8AC-8E32-CCCD6DC9E9E2}"/>
              </a:ext>
            </a:extLst>
          </p:cNvPr>
          <p:cNvSpPr txBox="1"/>
          <p:nvPr/>
        </p:nvSpPr>
        <p:spPr>
          <a:xfrm>
            <a:off x="5616979" y="4089064"/>
            <a:ext cx="6206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b="1" dirty="0">
                <a:solidFill>
                  <a:srgbClr val="0680C3"/>
                </a:solidFill>
              </a:rPr>
              <a:t>....</a:t>
            </a:r>
            <a:endParaRPr lang="zh-TW" altLang="en-US" sz="3200" b="1" dirty="0">
              <a:solidFill>
                <a:srgbClr val="0680C3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6E37F5A-5A33-0201-AF0B-CE714F40E74B}"/>
              </a:ext>
            </a:extLst>
          </p:cNvPr>
          <p:cNvSpPr txBox="1"/>
          <p:nvPr/>
        </p:nvSpPr>
        <p:spPr>
          <a:xfrm>
            <a:off x="8791467" y="3053080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6B1A9B6-65AE-1A68-3069-304002038753}"/>
              </a:ext>
            </a:extLst>
          </p:cNvPr>
          <p:cNvCxnSpPr>
            <a:cxnSpLocks/>
            <a:stCxn id="54" idx="0"/>
            <a:endCxn id="53" idx="4"/>
          </p:cNvCxnSpPr>
          <p:nvPr/>
        </p:nvCxnSpPr>
        <p:spPr>
          <a:xfrm flipV="1">
            <a:off x="9080201" y="3066312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6FE1EC5B-1BAE-265B-BA46-CD58C48F65B2}"/>
              </a:ext>
            </a:extLst>
          </p:cNvPr>
          <p:cNvSpPr/>
          <p:nvPr/>
        </p:nvSpPr>
        <p:spPr>
          <a:xfrm>
            <a:off x="8988761" y="2897050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D0EAC5B4-B5CC-667E-C61B-B8C527B57D86}"/>
              </a:ext>
            </a:extLst>
          </p:cNvPr>
          <p:cNvSpPr/>
          <p:nvPr/>
        </p:nvSpPr>
        <p:spPr>
          <a:xfrm>
            <a:off x="8988761" y="3513149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3ED6435-961F-2A3E-D37B-3353175A9807}"/>
              </a:ext>
            </a:extLst>
          </p:cNvPr>
          <p:cNvSpPr/>
          <p:nvPr/>
        </p:nvSpPr>
        <p:spPr>
          <a:xfrm>
            <a:off x="8988761" y="223858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B5646AE-E8EE-8805-CB59-84F1435A48E5}"/>
              </a:ext>
            </a:extLst>
          </p:cNvPr>
          <p:cNvCxnSpPr>
            <a:cxnSpLocks/>
            <a:stCxn id="53" idx="0"/>
            <a:endCxn id="55" idx="4"/>
          </p:cNvCxnSpPr>
          <p:nvPr/>
        </p:nvCxnSpPr>
        <p:spPr>
          <a:xfrm flipV="1">
            <a:off x="9080201" y="2407849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81FEA60-F6EB-BEBD-03A7-F2C9AE1E2243}"/>
              </a:ext>
            </a:extLst>
          </p:cNvPr>
          <p:cNvGrpSpPr/>
          <p:nvPr/>
        </p:nvGrpSpPr>
        <p:grpSpPr>
          <a:xfrm>
            <a:off x="8278338" y="3708710"/>
            <a:ext cx="1603726" cy="1150344"/>
            <a:chOff x="0" y="5545423"/>
            <a:chExt cx="1603726" cy="1150344"/>
          </a:xfrm>
        </p:grpSpPr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243CCC8B-05F9-B82D-98BD-2089F61ECFFD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E5984DFF-CF7D-B0D9-E754-517245CBE18D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82A0BAE-756C-EBA0-F34E-E1A972529908}"/>
              </a:ext>
            </a:extLst>
          </p:cNvPr>
          <p:cNvCxnSpPr>
            <a:cxnSpLocks/>
            <a:endCxn id="54" idx="2"/>
          </p:cNvCxnSpPr>
          <p:nvPr/>
        </p:nvCxnSpPr>
        <p:spPr>
          <a:xfrm>
            <a:off x="7686424" y="3594583"/>
            <a:ext cx="1302337" cy="3197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2BD4767-71F0-0F4A-B231-2CA98AE0B599}"/>
              </a:ext>
            </a:extLst>
          </p:cNvPr>
          <p:cNvSpPr txBox="1"/>
          <p:nvPr/>
        </p:nvSpPr>
        <p:spPr>
          <a:xfrm>
            <a:off x="7244646" y="3682411"/>
            <a:ext cx="7603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460FEDF-7EF8-1C78-8B6D-DEFFFE2AC7E9}"/>
              </a:ext>
            </a:extLst>
          </p:cNvPr>
          <p:cNvCxnSpPr>
            <a:cxnSpLocks/>
            <a:stCxn id="64" idx="0"/>
            <a:endCxn id="63" idx="4"/>
          </p:cNvCxnSpPr>
          <p:nvPr/>
        </p:nvCxnSpPr>
        <p:spPr>
          <a:xfrm flipV="1">
            <a:off x="7590284" y="3656569"/>
            <a:ext cx="0" cy="446837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E3057B9B-058C-C81B-DE94-98CE17B7D29C}"/>
              </a:ext>
            </a:extLst>
          </p:cNvPr>
          <p:cNvSpPr/>
          <p:nvPr/>
        </p:nvSpPr>
        <p:spPr>
          <a:xfrm>
            <a:off x="7498844" y="3487307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5214AC7-B09D-EC85-A790-26E8C0F323AA}"/>
              </a:ext>
            </a:extLst>
          </p:cNvPr>
          <p:cNvSpPr/>
          <p:nvPr/>
        </p:nvSpPr>
        <p:spPr>
          <a:xfrm>
            <a:off x="7498844" y="4103406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EE8A6F27-68FB-CF4F-D44A-AF5ABB4BE6A9}"/>
              </a:ext>
            </a:extLst>
          </p:cNvPr>
          <p:cNvSpPr/>
          <p:nvPr/>
        </p:nvSpPr>
        <p:spPr>
          <a:xfrm>
            <a:off x="7498844" y="2828844"/>
            <a:ext cx="182880" cy="16926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344A250-61EF-4008-5EFF-48678C30CCA3}"/>
              </a:ext>
            </a:extLst>
          </p:cNvPr>
          <p:cNvCxnSpPr>
            <a:cxnSpLocks/>
            <a:stCxn id="63" idx="0"/>
            <a:endCxn id="65" idx="4"/>
          </p:cNvCxnSpPr>
          <p:nvPr/>
        </p:nvCxnSpPr>
        <p:spPr>
          <a:xfrm flipV="1">
            <a:off x="7590284" y="2998106"/>
            <a:ext cx="0" cy="489201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7" name="Group 66">
            <a:extLst>
              <a:ext uri="{FF2B5EF4-FFF2-40B4-BE49-F238E27FC236}">
                <a16:creationId xmlns:a16="http://schemas.microsoft.com/office/drawing/2014/main" id="{960E0C1C-ADB0-0F04-EC44-AD4606A7C95B}"/>
              </a:ext>
            </a:extLst>
          </p:cNvPr>
          <p:cNvGrpSpPr/>
          <p:nvPr/>
        </p:nvGrpSpPr>
        <p:grpSpPr>
          <a:xfrm>
            <a:off x="6788421" y="4298967"/>
            <a:ext cx="1603726" cy="1150344"/>
            <a:chOff x="0" y="5545423"/>
            <a:chExt cx="1603726" cy="1150344"/>
          </a:xfrm>
        </p:grpSpPr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D065BB17-92C9-41F2-9D05-87CF57F0D06C}"/>
                </a:ext>
              </a:extLst>
            </p:cNvPr>
            <p:cNvSpPr/>
            <p:nvPr/>
          </p:nvSpPr>
          <p:spPr>
            <a:xfrm>
              <a:off x="0" y="5545423"/>
              <a:ext cx="1603726" cy="1150344"/>
            </a:xfrm>
            <a:prstGeom prst="triangle">
              <a:avLst/>
            </a:prstGeom>
            <a:solidFill>
              <a:srgbClr val="FFC000">
                <a:alpha val="50196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8E080B4-10E0-8E2B-2BAA-AC39D778B70D}"/>
                </a:ext>
              </a:extLst>
            </p:cNvPr>
            <p:cNvSpPr txBox="1"/>
            <p:nvPr/>
          </p:nvSpPr>
          <p:spPr>
            <a:xfrm>
              <a:off x="236494" y="6232844"/>
              <a:ext cx="1172116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2200" dirty="0">
                  <a:sym typeface="Symbol" panose="05050102010706020507" pitchFamily="18" charset="2"/>
                </a:rPr>
                <a:t></a:t>
              </a:r>
              <a:r>
                <a:rPr lang="en-US" altLang="zh-TW" sz="22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 LIMI</a:t>
              </a:r>
              <a:r>
                <a:rPr lang="en-US" altLang="zh-TW" sz="2200" spc="300" dirty="0">
                  <a:solidFill>
                    <a:schemeClr val="accent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Courier New" panose="02070309020205020404" pitchFamily="49" charset="0"/>
                </a:rPr>
                <a:t>T</a:t>
              </a:r>
              <a:endParaRPr lang="zh-TW" altLang="en-US" sz="2200" dirty="0"/>
            </a:p>
          </p:txBody>
        </p:sp>
      </p:grp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749558D-63D4-5BDA-4CE4-7ACFD79E76E6}"/>
              </a:ext>
            </a:extLst>
          </p:cNvPr>
          <p:cNvCxnSpPr>
            <a:cxnSpLocks/>
            <a:endCxn id="64" idx="2"/>
          </p:cNvCxnSpPr>
          <p:nvPr/>
        </p:nvCxnSpPr>
        <p:spPr>
          <a:xfrm flipV="1">
            <a:off x="6759232" y="4188037"/>
            <a:ext cx="739612" cy="8312"/>
          </a:xfrm>
          <a:prstGeom prst="line">
            <a:avLst/>
          </a:prstGeom>
          <a:ln w="19050">
            <a:solidFill>
              <a:srgbClr val="FF0000"/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E15010CF-4D4F-9928-58C8-794FB19BC1C8}"/>
              </a:ext>
            </a:extLst>
          </p:cNvPr>
          <p:cNvSpPr/>
          <p:nvPr/>
        </p:nvSpPr>
        <p:spPr>
          <a:xfrm>
            <a:off x="226142" y="2123768"/>
            <a:ext cx="9950245" cy="4660490"/>
          </a:xfrm>
          <a:custGeom>
            <a:avLst/>
            <a:gdLst>
              <a:gd name="connsiteX0" fmla="*/ 8603226 w 9950245"/>
              <a:gd name="connsiteY0" fmla="*/ 0 h 4660490"/>
              <a:gd name="connsiteX1" fmla="*/ 8514735 w 9950245"/>
              <a:gd name="connsiteY1" fmla="*/ 1042219 h 4660490"/>
              <a:gd name="connsiteX2" fmla="*/ 6813755 w 9950245"/>
              <a:gd name="connsiteY2" fmla="*/ 1288026 h 4660490"/>
              <a:gd name="connsiteX3" fmla="*/ 3923071 w 9950245"/>
              <a:gd name="connsiteY3" fmla="*/ 1268361 h 4660490"/>
              <a:gd name="connsiteX4" fmla="*/ 0 w 9950245"/>
              <a:gd name="connsiteY4" fmla="*/ 2939845 h 4660490"/>
              <a:gd name="connsiteX5" fmla="*/ 88490 w 9950245"/>
              <a:gd name="connsiteY5" fmla="*/ 4660490 h 4660490"/>
              <a:gd name="connsiteX6" fmla="*/ 2330245 w 9950245"/>
              <a:gd name="connsiteY6" fmla="*/ 4660490 h 4660490"/>
              <a:gd name="connsiteX7" fmla="*/ 5132439 w 9950245"/>
              <a:gd name="connsiteY7" fmla="*/ 3618271 h 4660490"/>
              <a:gd name="connsiteX8" fmla="*/ 9950245 w 9950245"/>
              <a:gd name="connsiteY8" fmla="*/ 3352800 h 4660490"/>
              <a:gd name="connsiteX9" fmla="*/ 9085006 w 9950245"/>
              <a:gd name="connsiteY9" fmla="*/ 9832 h 4660490"/>
              <a:gd name="connsiteX10" fmla="*/ 8603226 w 9950245"/>
              <a:gd name="connsiteY10" fmla="*/ 0 h 4660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950245" h="4660490">
                <a:moveTo>
                  <a:pt x="8603226" y="0"/>
                </a:moveTo>
                <a:lnTo>
                  <a:pt x="8514735" y="1042219"/>
                </a:lnTo>
                <a:lnTo>
                  <a:pt x="6813755" y="1288026"/>
                </a:lnTo>
                <a:lnTo>
                  <a:pt x="3923071" y="1268361"/>
                </a:lnTo>
                <a:lnTo>
                  <a:pt x="0" y="2939845"/>
                </a:lnTo>
                <a:lnTo>
                  <a:pt x="88490" y="4660490"/>
                </a:lnTo>
                <a:lnTo>
                  <a:pt x="2330245" y="4660490"/>
                </a:lnTo>
                <a:lnTo>
                  <a:pt x="5132439" y="3618271"/>
                </a:lnTo>
                <a:lnTo>
                  <a:pt x="9950245" y="3352800"/>
                </a:lnTo>
                <a:lnTo>
                  <a:pt x="9085006" y="9832"/>
                </a:lnTo>
                <a:lnTo>
                  <a:pt x="8603226" y="0"/>
                </a:lnTo>
                <a:close/>
              </a:path>
            </a:pathLst>
          </a:custGeom>
          <a:noFill/>
          <a:ln w="28575">
            <a:solidFill>
              <a:srgbClr val="0680C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604EA4-49F2-2208-BD5D-729F6B719DA2}"/>
              </a:ext>
            </a:extLst>
          </p:cNvPr>
          <p:cNvSpPr txBox="1"/>
          <p:nvPr/>
        </p:nvSpPr>
        <p:spPr>
          <a:xfrm>
            <a:off x="5686632" y="6039568"/>
            <a:ext cx="6279225" cy="400110"/>
          </a:xfrm>
          <a:prstGeom prst="rect">
            <a:avLst/>
          </a:prstGeom>
          <a:solidFill>
            <a:schemeClr val="bg1">
              <a:alpha val="11000"/>
            </a:schemeClr>
          </a:solidFill>
          <a:ln w="28575" cap="flat" cmpd="dbl">
            <a:solidFill>
              <a:srgbClr val="07A398"/>
            </a:solidFill>
            <a:miter lim="800000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Chain of overtake has length </a:t>
            </a:r>
            <a:r>
              <a:rPr lang="en-US" sz="2000" dirty="0">
                <a:sym typeface="Symbol" panose="05050102010706020507" pitchFamily="18" charset="2"/>
              </a:rPr>
              <a:t> </a:t>
            </a:r>
            <a:r>
              <a:rPr lang="en-US" altLang="zh-TW" sz="20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(1/</a:t>
            </a:r>
            <a:r>
              <a:rPr lang="el-GR" altLang="zh-TW" sz="18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altLang="zh-TW" sz="20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AF4597-59DB-B963-A20A-7CD89A965607}"/>
              </a:ext>
            </a:extLst>
          </p:cNvPr>
          <p:cNvSpPr txBox="1"/>
          <p:nvPr/>
        </p:nvSpPr>
        <p:spPr>
          <a:xfrm>
            <a:off x="10000564" y="3017160"/>
            <a:ext cx="19335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zh-TW" sz="2200" dirty="0">
              <a:sym typeface="Symbol" panose="05050102010706020507" pitchFamily="18" charset="2"/>
            </a:endParaRPr>
          </a:p>
          <a:p>
            <a:r>
              <a:rPr lang="zh-TW" altLang="en-US" sz="2200" dirty="0">
                <a:sym typeface="Symbol" panose="05050102010706020507" pitchFamily="18" charset="2"/>
              </a:rPr>
              <a:t></a:t>
            </a:r>
            <a:r>
              <a:rPr lang="en-US" altLang="zh-TW" sz="2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altLang="zh-TW" sz="22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(1/</a:t>
            </a:r>
            <a:r>
              <a:rPr lang="el-GR" altLang="zh-TW" sz="20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ε</a:t>
            </a:r>
            <a:r>
              <a:rPr lang="en-US" altLang="zh-TW" sz="2200" dirty="0">
                <a:solidFill>
                  <a:srgbClr val="0680C3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)*</a:t>
            </a:r>
            <a:r>
              <a:rPr lang="en-US" altLang="zh-TW" sz="22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LIMI</a:t>
            </a:r>
            <a:r>
              <a:rPr lang="en-US" altLang="zh-TW" sz="2200" spc="300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T</a:t>
            </a:r>
            <a:endParaRPr lang="zh-TW" altLang="en-US" sz="2200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0CEBE84-33ED-A169-42F1-A64E1138A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9052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3342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BA" sz="3200" spc="300" dirty="0">
                <a:cs typeface="Arial" panose="020B0604020202020204" pitchFamily="34" charset="0"/>
              </a:rPr>
              <a:t>Open question</a:t>
            </a:r>
            <a:r>
              <a:rPr lang="en-US" sz="3200" spc="300">
                <a:cs typeface="Arial" panose="020B0604020202020204" pitchFamily="34" charset="0"/>
              </a:rPr>
              <a:t>s</a:t>
            </a:r>
            <a:endParaRPr lang="en-US" sz="3200" spc="300" dirty="0"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89284B-31CE-4B58-9095-3B5C43669248}"/>
              </a:ext>
            </a:extLst>
          </p:cNvPr>
          <p:cNvSpPr txBox="1"/>
          <p:nvPr/>
        </p:nvSpPr>
        <p:spPr>
          <a:xfrm>
            <a:off x="1590242" y="1757223"/>
            <a:ext cx="8652913" cy="61555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sz="2800" dirty="0"/>
              <a:t>Improving the poly-dependence on </a:t>
            </a:r>
            <a:r>
              <a:rPr lang="en-US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1/</a:t>
            </a:r>
            <a:r>
              <a:rPr lang="el-GR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28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89284B-31CE-4B58-9095-3B5C43669248}"/>
              </a:ext>
            </a:extLst>
          </p:cNvPr>
          <p:cNvSpPr txBox="1"/>
          <p:nvPr/>
        </p:nvSpPr>
        <p:spPr>
          <a:xfrm>
            <a:off x="1590240" y="3828426"/>
            <a:ext cx="8652913" cy="615553"/>
          </a:xfrm>
          <a:prstGeom prst="rect">
            <a:avLst/>
          </a:prstGeom>
          <a:solidFill>
            <a:schemeClr val="accent6">
              <a:lumMod val="20000"/>
              <a:lumOff val="80000"/>
              <a:alpha val="30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sz="2800" i="1" dirty="0">
                <a:solidFill>
                  <a:schemeClr val="accent1"/>
                </a:solidFill>
              </a:rPr>
              <a:t>b</a:t>
            </a:r>
            <a:r>
              <a:rPr lang="en-US" sz="2800" dirty="0">
                <a:solidFill>
                  <a:schemeClr val="accent1"/>
                </a:solidFill>
              </a:rPr>
              <a:t>-matching</a:t>
            </a:r>
            <a:r>
              <a:rPr lang="en-US" sz="2800" dirty="0"/>
              <a:t> in </a:t>
            </a:r>
            <a:r>
              <a:rPr lang="en-US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poly(1/</a:t>
            </a:r>
            <a:r>
              <a:rPr lang="el-GR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ε</a:t>
            </a:r>
            <a:r>
              <a:rPr lang="en-US" sz="28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)</a:t>
            </a:r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 passes in general graphs</a:t>
            </a:r>
            <a:r>
              <a:rPr lang="en-US" sz="2800" dirty="0"/>
              <a:t>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B8387-54C9-48E9-96AB-FD3D027B8F29}"/>
              </a:ext>
            </a:extLst>
          </p:cNvPr>
          <p:cNvSpPr txBox="1"/>
          <p:nvPr/>
        </p:nvSpPr>
        <p:spPr>
          <a:xfrm>
            <a:off x="1590241" y="2753186"/>
            <a:ext cx="8652913" cy="615553"/>
          </a:xfrm>
          <a:prstGeom prst="rect">
            <a:avLst/>
          </a:prstGeom>
          <a:solidFill>
            <a:schemeClr val="accent6">
              <a:lumMod val="20000"/>
              <a:lumOff val="80000"/>
              <a:alpha val="12000"/>
            </a:schemeClr>
          </a:solidFill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tIns="91440" bIns="91440" rtlCol="0">
            <a:spAutoFit/>
          </a:bodyPr>
          <a:lstStyle/>
          <a:p>
            <a:pPr algn="ctr"/>
            <a:r>
              <a:rPr lang="en-US" sz="2800" dirty="0"/>
              <a:t>Further simplification of the current approach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826D36-83F4-AEFD-6319-688DEB683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987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212" y="1505540"/>
            <a:ext cx="3274609" cy="5059033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4795FA-EC64-C21D-B104-5A898135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3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45384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Prior work (</a:t>
            </a:r>
            <a:r>
              <a:rPr lang="en-US" altLang="zh-TW" sz="3200" spc="3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bipartite</a:t>
            </a:r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3" name="內容版面配置區 4">
            <a:extLst>
              <a:ext uri="{FF2B5EF4-FFF2-40B4-BE49-F238E27FC236}">
                <a16:creationId xmlns:a16="http://schemas.microsoft.com/office/drawing/2014/main" id="{2F9EA099-F85C-7A5C-EBF5-5460AC88C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129731"/>
              </p:ext>
            </p:extLst>
          </p:nvPr>
        </p:nvGraphicFramePr>
        <p:xfrm>
          <a:off x="1055620" y="2064059"/>
          <a:ext cx="7660939" cy="46747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00884">
                  <a:extLst>
                    <a:ext uri="{9D8B030D-6E8A-4147-A177-3AD203B41FA5}">
                      <a16:colId xmlns:a16="http://schemas.microsoft.com/office/drawing/2014/main" val="1576060597"/>
                    </a:ext>
                  </a:extLst>
                </a:gridCol>
                <a:gridCol w="3875012">
                  <a:extLst>
                    <a:ext uri="{9D8B030D-6E8A-4147-A177-3AD203B41FA5}">
                      <a16:colId xmlns:a16="http://schemas.microsoft.com/office/drawing/2014/main" val="3094527379"/>
                    </a:ext>
                  </a:extLst>
                </a:gridCol>
                <a:gridCol w="1785043">
                  <a:extLst>
                    <a:ext uri="{9D8B030D-6E8A-4147-A177-3AD203B41FA5}">
                      <a16:colId xmlns:a16="http://schemas.microsoft.com/office/drawing/2014/main" val="1847465682"/>
                    </a:ext>
                  </a:extLst>
                </a:gridCol>
              </a:tblGrid>
              <a:tr h="32888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Pass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Weighted?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93347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McG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, 20</a:t>
                      </a:r>
                      <a:r>
                        <a:rPr lang="en-US" altLang="zh-TW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2400" i="1" baseline="30000" dirty="0">
                          <a:latin typeface="Calibri (Body)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167507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[EKS, 2009]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8</a:t>
                      </a:r>
                      <a:endParaRPr lang="en-US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97527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[EKMS, 2012]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44043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[AG, 2013]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 log(1/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83066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Kap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, 2013]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40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 (vertex arrival)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8044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[AG, 2018]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135124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[ALT, 2021]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1 / </a:t>
                      </a:r>
                      <a:r>
                        <a:rPr lang="el-GR" altLang="zh-TW" sz="2400" b="1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1" baseline="3000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0000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977374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[AJJST, 2022]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 log(1/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994958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[Ass, 2024]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607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AC2BAF1-53E5-6EAB-6D82-D4E2F3A97B20}"/>
              </a:ext>
            </a:extLst>
          </p:cNvPr>
          <p:cNvSpPr txBox="1"/>
          <p:nvPr/>
        </p:nvSpPr>
        <p:spPr>
          <a:xfrm>
            <a:off x="461748" y="1314701"/>
            <a:ext cx="1114063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TW" sz="2800" dirty="0">
                <a:solidFill>
                  <a:srgbClr val="0680C3"/>
                </a:solidFill>
                <a:latin typeface="Calibri (Body)"/>
                <a:cs typeface="Times New Roman" panose="02020603050405020304" pitchFamily="18" charset="0"/>
              </a:rPr>
              <a:t>poly(1/</a:t>
            </a:r>
            <a:r>
              <a:rPr lang="el-GR" altLang="zh-TW" sz="2800" dirty="0">
                <a:solidFill>
                  <a:srgbClr val="0680C3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800" dirty="0">
                <a:solidFill>
                  <a:srgbClr val="0680C3"/>
                </a:solidFill>
                <a:latin typeface="Calibri (Body)"/>
                <a:cs typeface="Times New Roman" panose="02020603050405020304" pitchFamily="18" charset="0"/>
              </a:rPr>
              <a:t>)</a:t>
            </a:r>
            <a:r>
              <a:rPr lang="en-US" altLang="zh-TW" sz="2800" dirty="0">
                <a:latin typeface="Calibri (Body)"/>
                <a:cs typeface="Times New Roman" panose="02020603050405020304" pitchFamily="18" charset="0"/>
              </a:rPr>
              <a:t> is known since 2009 </a:t>
            </a:r>
            <a:r>
              <a:rPr lang="en-US" altLang="zh-TW" sz="28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[Eggert, </a:t>
            </a:r>
            <a:r>
              <a:rPr lang="en-US" altLang="zh-TW" sz="28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Kliemann</a:t>
            </a:r>
            <a:r>
              <a:rPr lang="en-US" altLang="zh-TW" sz="28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8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Munstermann</a:t>
            </a:r>
            <a:r>
              <a:rPr lang="en-US" altLang="zh-TW" sz="28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Srivastav]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A258E-EBF5-30A8-99D6-99B0BF2D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7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43027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Prior work (</a:t>
            </a:r>
            <a:r>
              <a:rPr lang="en-US" altLang="zh-TW" sz="3200" spc="3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general</a:t>
            </a:r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3" name="內容版面配置區 4">
            <a:extLst>
              <a:ext uri="{FF2B5EF4-FFF2-40B4-BE49-F238E27FC236}">
                <a16:creationId xmlns:a16="http://schemas.microsoft.com/office/drawing/2014/main" id="{2F9EA099-F85C-7A5C-EBF5-5460AC88C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9645796"/>
              </p:ext>
            </p:extLst>
          </p:nvPr>
        </p:nvGraphicFramePr>
        <p:xfrm>
          <a:off x="6013545" y="940976"/>
          <a:ext cx="6026720" cy="4572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0450">
                  <a:extLst>
                    <a:ext uri="{9D8B030D-6E8A-4147-A177-3AD203B41FA5}">
                      <a16:colId xmlns:a16="http://schemas.microsoft.com/office/drawing/2014/main" val="1576060597"/>
                    </a:ext>
                  </a:extLst>
                </a:gridCol>
                <a:gridCol w="2778820">
                  <a:extLst>
                    <a:ext uri="{9D8B030D-6E8A-4147-A177-3AD203B41FA5}">
                      <a16:colId xmlns:a16="http://schemas.microsoft.com/office/drawing/2014/main" val="3094527379"/>
                    </a:ext>
                  </a:extLst>
                </a:gridCol>
                <a:gridCol w="1237450">
                  <a:extLst>
                    <a:ext uri="{9D8B030D-6E8A-4147-A177-3AD203B41FA5}">
                      <a16:colId xmlns:a16="http://schemas.microsoft.com/office/drawing/2014/main" val="1847465682"/>
                    </a:ext>
                  </a:extLst>
                </a:gridCol>
              </a:tblGrid>
              <a:tr h="39426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Pass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Weight?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93347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McG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, 20</a:t>
                      </a:r>
                      <a:r>
                        <a:rPr lang="en-US" altLang="zh-TW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05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2400" i="1" baseline="30000" dirty="0">
                          <a:latin typeface="Calibri (Body)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97527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[AG, 2011]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 log(1/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44043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[AG, 2013]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83066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[AG, 2018]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8044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Tir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, 2018]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exp(1/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977374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[GKMS, 2019]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exp(1/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994958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[FMU, 2022]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1/</a:t>
                      </a:r>
                      <a:r>
                        <a:rPr lang="el-GR" altLang="zh-TW" sz="2400" b="1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1" baseline="3000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TW" sz="2400" b="1" baseline="0" dirty="0">
                        <a:solidFill>
                          <a:srgbClr val="FF0000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910036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[HS, 2023]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poly(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but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&gt;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32301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[Ass, 2024]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6079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8FC16AF-9491-3D4E-D713-DA9C04427685}"/>
              </a:ext>
            </a:extLst>
          </p:cNvPr>
          <p:cNvSpPr txBox="1"/>
          <p:nvPr/>
        </p:nvSpPr>
        <p:spPr>
          <a:xfrm>
            <a:off x="281266" y="1208807"/>
            <a:ext cx="550993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poly(1/</a:t>
            </a:r>
            <a:r>
              <a:rPr lang="el-GR" altLang="zh-TW" sz="2600" dirty="0">
                <a:solidFill>
                  <a:schemeClr val="tx1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) is only known recently </a:t>
            </a:r>
            <a:r>
              <a:rPr lang="en-US" altLang="zh-TW" sz="26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[Fischer, </a:t>
            </a:r>
            <a:r>
              <a:rPr lang="en-US" altLang="zh-TW" sz="26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Mitrović</a:t>
            </a:r>
            <a:r>
              <a:rPr lang="en-US" altLang="zh-TW" sz="26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</a:t>
            </a:r>
            <a:r>
              <a:rPr lang="en-US" altLang="zh-TW" sz="2600" dirty="0" err="1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Uitto</a:t>
            </a:r>
            <a:r>
              <a:rPr lang="en-US" altLang="zh-TW" sz="2600" dirty="0">
                <a:solidFill>
                  <a:schemeClr val="bg1">
                    <a:lumMod val="50000"/>
                  </a:schemeClr>
                </a:solidFill>
                <a:latin typeface="Calibri (Body)"/>
                <a:cs typeface="Times New Roman" panose="02020603050405020304" pitchFamily="18" charset="0"/>
              </a:rPr>
              <a:t>, 2022]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solidFill>
                <a:srgbClr val="FF0000"/>
              </a:solidFill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Huge gap 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between bipartite and general 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Bipartite graphs: 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1/</a:t>
            </a:r>
            <a:r>
              <a:rPr lang="el-GR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aseline="300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2</a:t>
            </a:r>
            <a:r>
              <a:rPr lang="en-US" altLang="zh-TW" sz="2600" dirty="0">
                <a:solidFill>
                  <a:schemeClr val="tx1"/>
                </a:solidFill>
                <a:latin typeface="Calibri (Body)"/>
                <a:cs typeface="Times New Roman" panose="02020603050405020304" pitchFamily="18" charset="0"/>
              </a:rPr>
              <a:t> passes [ALT21]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solidFill>
                  <a:schemeClr val="tx1"/>
                </a:solidFill>
                <a:latin typeface="Calibri (Body)"/>
                <a:cs typeface="Times New Roman" panose="02020603050405020304" pitchFamily="18" charset="0"/>
              </a:rPr>
              <a:t>General graphs: 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1/</a:t>
            </a:r>
            <a:r>
              <a:rPr lang="el-GR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aseline="300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19</a:t>
            </a:r>
            <a:r>
              <a:rPr lang="en-US" altLang="zh-TW" sz="2600" dirty="0">
                <a:solidFill>
                  <a:schemeClr val="tx1"/>
                </a:solidFill>
                <a:latin typeface="Calibri (Body)"/>
                <a:cs typeface="Times New Roman" panose="02020603050405020304" pitchFamily="18" charset="0"/>
              </a:rPr>
              <a:t> passes [FMU22]</a:t>
            </a: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3E9E43-8482-C2BE-DC1C-FFAAD3DF8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3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22439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latin typeface="Calibri (Body)"/>
                <a:cs typeface="Times New Roman" panose="02020603050405020304" pitchFamily="18" charset="0"/>
              </a:rPr>
              <a:t>Our result</a:t>
            </a:r>
          </a:p>
        </p:txBody>
      </p:sp>
      <p:graphicFrame>
        <p:nvGraphicFramePr>
          <p:cNvPr id="3" name="內容版面配置區 4">
            <a:extLst>
              <a:ext uri="{FF2B5EF4-FFF2-40B4-BE49-F238E27FC236}">
                <a16:creationId xmlns:a16="http://schemas.microsoft.com/office/drawing/2014/main" id="{2F9EA099-F85C-7A5C-EBF5-5460AC88CC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5598468"/>
              </p:ext>
            </p:extLst>
          </p:nvPr>
        </p:nvGraphicFramePr>
        <p:xfrm>
          <a:off x="5665222" y="692085"/>
          <a:ext cx="6026720" cy="5029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1149">
                  <a:extLst>
                    <a:ext uri="{9D8B030D-6E8A-4147-A177-3AD203B41FA5}">
                      <a16:colId xmlns:a16="http://schemas.microsoft.com/office/drawing/2014/main" val="1576060597"/>
                    </a:ext>
                  </a:extLst>
                </a:gridCol>
                <a:gridCol w="2967487">
                  <a:extLst>
                    <a:ext uri="{9D8B030D-6E8A-4147-A177-3AD203B41FA5}">
                      <a16:colId xmlns:a16="http://schemas.microsoft.com/office/drawing/2014/main" val="3094527379"/>
                    </a:ext>
                  </a:extLst>
                </a:gridCol>
                <a:gridCol w="1268084">
                  <a:extLst>
                    <a:ext uri="{9D8B030D-6E8A-4147-A177-3AD203B41FA5}">
                      <a16:colId xmlns:a16="http://schemas.microsoft.com/office/drawing/2014/main" val="1847465682"/>
                    </a:ext>
                  </a:extLst>
                </a:gridCol>
              </a:tblGrid>
              <a:tr h="394265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Source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Pass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Weight?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093347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400" b="0" baseline="0" dirty="0" err="1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McG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4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‘05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2400" i="1" baseline="30000" dirty="0">
                          <a:latin typeface="Calibri (Body)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(1/</a:t>
                      </a:r>
                      <a:r>
                        <a:rPr lang="el-GR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i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97527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 log(1/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044043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983066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i="1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08044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[AG18]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135124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[Tir18]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 exp(1/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977374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[GKMS19]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exp(1/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)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994958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[FMU22]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rgbClr val="FF0000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TW" sz="2400" b="0" baseline="0" dirty="0">
                        <a:solidFill>
                          <a:srgbClr val="FF0000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910036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[HS23]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more than 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1/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aseline="300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19</a:t>
                      </a:r>
                      <a:endParaRPr lang="en-US" altLang="zh-TW" sz="2400" b="0" baseline="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032301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[Ass24]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log(</a:t>
                      </a:r>
                      <a:r>
                        <a:rPr lang="en-US" altLang="zh-TW" sz="2400" b="0" i="1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altLang="zh-TW" sz="2400" b="0" baseline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) / </a:t>
                      </a:r>
                      <a:r>
                        <a:rPr lang="el-GR" altLang="zh-TW" sz="240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endParaRPr lang="en-US" altLang="zh-TW" sz="2400" b="0" baseline="30000" dirty="0">
                        <a:solidFill>
                          <a:schemeClr val="tx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6079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C8FC16AF-9491-3D4E-D713-DA9C04427685}"/>
              </a:ext>
            </a:extLst>
          </p:cNvPr>
          <p:cNvSpPr txBox="1"/>
          <p:nvPr/>
        </p:nvSpPr>
        <p:spPr>
          <a:xfrm>
            <a:off x="536904" y="1202047"/>
            <a:ext cx="510477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A 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1/</a:t>
            </a:r>
            <a:r>
              <a:rPr lang="el-GR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aseline="300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6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-pass </a:t>
            </a:r>
            <a:r>
              <a:rPr lang="en-US" altLang="zh-TW" sz="2600" dirty="0">
                <a:solidFill>
                  <a:schemeClr val="tx1"/>
                </a:solidFill>
                <a:latin typeface="Calibri (Body)"/>
                <a:cs typeface="Times New Roman" panose="02020603050405020304" pitchFamily="18" charset="0"/>
              </a:rPr>
              <a:t>algorithm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Bridging the gap between bipartite and general graphs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Simpler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Simpler analysis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99F605B-A26D-CB95-37C0-4A9FFF6E1FB0}"/>
              </a:ext>
            </a:extLst>
          </p:cNvPr>
          <p:cNvCxnSpPr>
            <a:cxnSpLocks/>
          </p:cNvCxnSpPr>
          <p:nvPr/>
        </p:nvCxnSpPr>
        <p:spPr>
          <a:xfrm>
            <a:off x="5526265" y="5849984"/>
            <a:ext cx="6236898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34E32FA-4422-6F9F-C38D-92447EF4F0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24356"/>
              </p:ext>
            </p:extLst>
          </p:nvPr>
        </p:nvGraphicFramePr>
        <p:xfrm>
          <a:off x="5665222" y="5978684"/>
          <a:ext cx="6026720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1149">
                  <a:extLst>
                    <a:ext uri="{9D8B030D-6E8A-4147-A177-3AD203B41FA5}">
                      <a16:colId xmlns:a16="http://schemas.microsoft.com/office/drawing/2014/main" val="2142524678"/>
                    </a:ext>
                  </a:extLst>
                </a:gridCol>
                <a:gridCol w="2967487">
                  <a:extLst>
                    <a:ext uri="{9D8B030D-6E8A-4147-A177-3AD203B41FA5}">
                      <a16:colId xmlns:a16="http://schemas.microsoft.com/office/drawing/2014/main" val="2031559053"/>
                    </a:ext>
                  </a:extLst>
                </a:gridCol>
                <a:gridCol w="1268084">
                  <a:extLst>
                    <a:ext uri="{9D8B030D-6E8A-4147-A177-3AD203B41FA5}">
                      <a16:colId xmlns:a16="http://schemas.microsoft.com/office/drawing/2014/main" val="3858233524"/>
                    </a:ext>
                  </a:extLst>
                </a:gridCol>
              </a:tblGrid>
              <a:tr h="404110"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>
                          <a:solidFill>
                            <a:schemeClr val="accent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[this talk]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chemeClr val="accent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1/</a:t>
                      </a:r>
                      <a:r>
                        <a:rPr lang="el-GR" altLang="zh-TW" sz="2400" b="1" dirty="0">
                          <a:solidFill>
                            <a:schemeClr val="accent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lang="en-US" altLang="zh-TW" sz="2400" b="1" baseline="30000" dirty="0">
                          <a:solidFill>
                            <a:schemeClr val="accent1"/>
                          </a:solidFill>
                          <a:latin typeface="Calibri (Body)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>
                        <a:solidFill>
                          <a:schemeClr val="accent1"/>
                        </a:solidFill>
                        <a:latin typeface="Calibri (Body)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2298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0ECAA9-A10B-B419-D622-3E8939037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0320AE-729D-4BA7-AAA9-64AB557D6A30}"/>
              </a:ext>
            </a:extLst>
          </p:cNvPr>
          <p:cNvSpPr txBox="1"/>
          <p:nvPr/>
        </p:nvSpPr>
        <p:spPr>
          <a:xfrm>
            <a:off x="540407" y="404984"/>
            <a:ext cx="47171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spc="300" dirty="0">
                <a:cs typeface="Times New Roman" panose="02020603050405020304" pitchFamily="18" charset="0"/>
              </a:rPr>
              <a:t>Remark</a:t>
            </a:r>
            <a:r>
              <a:rPr lang="en-US" altLang="zh-TW" sz="3200" spc="300">
                <a:cs typeface="Times New Roman" panose="02020603050405020304" pitchFamily="18" charset="0"/>
              </a:rPr>
              <a:t>: other </a:t>
            </a:r>
            <a:r>
              <a:rPr lang="en-US" altLang="zh-TW" sz="3200" spc="300" dirty="0">
                <a:cs typeface="Times New Roman" panose="02020603050405020304" pitchFamily="18" charset="0"/>
              </a:rPr>
              <a:t>models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FC16AF-9491-3D4E-D713-DA9C04427685}"/>
              </a:ext>
            </a:extLst>
          </p:cNvPr>
          <p:cNvSpPr txBox="1"/>
          <p:nvPr/>
        </p:nvSpPr>
        <p:spPr>
          <a:xfrm>
            <a:off x="527071" y="1211879"/>
            <a:ext cx="109908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Our algorithm can be simulated in other computational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600" dirty="0">
              <a:latin typeface="Calibri (Body)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Improve round complexity in 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MPC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and </a:t>
            </a:r>
            <a:r>
              <a:rPr lang="en-US" altLang="zh-TW" sz="2600" dirty="0">
                <a:solidFill>
                  <a:srgbClr val="FF0000"/>
                </a:solidFill>
                <a:latin typeface="Calibri (Body)"/>
                <a:cs typeface="Times New Roman" panose="02020603050405020304" pitchFamily="18" charset="0"/>
              </a:rPr>
              <a:t>CONGEST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models by </a:t>
            </a:r>
            <a:r>
              <a:rPr lang="el-GR" altLang="zh-TW" sz="2600" dirty="0">
                <a:solidFill>
                  <a:srgbClr val="0680C3"/>
                </a:solidFill>
                <a:latin typeface="Calibri (Body)"/>
                <a:cs typeface="Times New Roman" panose="02020603050405020304" pitchFamily="18" charset="0"/>
              </a:rPr>
              <a:t>ε</a:t>
            </a:r>
            <a:r>
              <a:rPr lang="en-US" altLang="zh-TW" sz="2600" baseline="30000" dirty="0">
                <a:solidFill>
                  <a:srgbClr val="0680C3"/>
                </a:solidFill>
                <a:latin typeface="Calibri (Body)"/>
                <a:cs typeface="Times New Roman" panose="02020603050405020304" pitchFamily="18" charset="0"/>
              </a:rPr>
              <a:t>-13</a:t>
            </a:r>
            <a:r>
              <a:rPr lang="en-US" altLang="zh-TW" sz="2600" dirty="0">
                <a:latin typeface="Calibri (Body)"/>
                <a:cs typeface="Times New Roman" panose="02020603050405020304" pitchFamily="18" charset="0"/>
              </a:rPr>
              <a:t> factor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4BB76A-38CD-B581-B872-176074A64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5FA8-C345-48F7-B1D1-E3F37A7C96B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78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7F7F7F"/>
      </a:dk2>
      <a:lt2>
        <a:srgbClr val="FDF5E7"/>
      </a:lt2>
      <a:accent1>
        <a:srgbClr val="0680C3"/>
      </a:accent1>
      <a:accent2>
        <a:srgbClr val="07A398"/>
      </a:accent2>
      <a:accent3>
        <a:srgbClr val="90C221"/>
      </a:accent3>
      <a:accent4>
        <a:srgbClr val="E62601"/>
      </a:accent4>
      <a:accent5>
        <a:srgbClr val="FBA200"/>
      </a:accent5>
      <a:accent6>
        <a:srgbClr val="57687C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5057</TotalTime>
  <Words>2928</Words>
  <Application>Microsoft Office PowerPoint</Application>
  <PresentationFormat>Widescreen</PresentationFormat>
  <Paragraphs>690</Paragraphs>
  <Slides>52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9" baseType="lpstr">
      <vt:lpstr>Calibri (Body)</vt:lpstr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Ivana</dc:creator>
  <cp:lastModifiedBy>Wen-Horng Sheu</cp:lastModifiedBy>
  <cp:revision>961</cp:revision>
  <dcterms:created xsi:type="dcterms:W3CDTF">2022-04-11T17:10:56Z</dcterms:created>
  <dcterms:modified xsi:type="dcterms:W3CDTF">2024-08-08T06:08:08Z</dcterms:modified>
</cp:coreProperties>
</file>