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779" r:id="rId2"/>
    <p:sldId id="588" r:id="rId3"/>
    <p:sldId id="692" r:id="rId4"/>
    <p:sldId id="771" r:id="rId5"/>
    <p:sldId id="390" r:id="rId6"/>
    <p:sldId id="772" r:id="rId7"/>
    <p:sldId id="474" r:id="rId8"/>
    <p:sldId id="326" r:id="rId9"/>
    <p:sldId id="577" r:id="rId10"/>
    <p:sldId id="578" r:id="rId11"/>
    <p:sldId id="556" r:id="rId12"/>
    <p:sldId id="548" r:id="rId13"/>
    <p:sldId id="773" r:id="rId14"/>
    <p:sldId id="776" r:id="rId15"/>
    <p:sldId id="546" r:id="rId16"/>
    <p:sldId id="549" r:id="rId17"/>
    <p:sldId id="774" r:id="rId18"/>
    <p:sldId id="775" r:id="rId19"/>
    <p:sldId id="777" r:id="rId20"/>
    <p:sldId id="508" r:id="rId21"/>
    <p:sldId id="572" r:id="rId22"/>
    <p:sldId id="510" r:id="rId23"/>
    <p:sldId id="570" r:id="rId24"/>
    <p:sldId id="581" r:id="rId25"/>
    <p:sldId id="582" r:id="rId26"/>
    <p:sldId id="583" r:id="rId27"/>
    <p:sldId id="569" r:id="rId28"/>
    <p:sldId id="513" r:id="rId29"/>
    <p:sldId id="514" r:id="rId30"/>
    <p:sldId id="527" r:id="rId31"/>
    <p:sldId id="77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143"/>
    <a:srgbClr val="FF2600"/>
    <a:srgbClr val="FF2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95"/>
    <p:restoredTop sz="78297"/>
  </p:normalViewPr>
  <p:slideViewPr>
    <p:cSldViewPr snapToGrid="0" snapToObjects="1">
      <p:cViewPr varScale="1">
        <p:scale>
          <a:sx n="98" d="100"/>
          <a:sy n="98" d="100"/>
        </p:scale>
        <p:origin x="50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71893-D004-5F40-BCF3-DFF5A91B6E6B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FC093-5382-A743-A4C7-1A323237C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17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5B1F8-97CA-D240-898B-D2CD3E56CB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18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FC093-5382-A743-A4C7-1A323237C7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36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235BF-C39E-2D4C-9EBF-5318FE3FD1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78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235BF-C39E-2D4C-9EBF-5318FE3FD1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24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FC093-5382-A743-A4C7-1A323237C7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1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400" b="1" dirty="0"/>
                  <a:t>Consistency</a:t>
                </a:r>
                <a:r>
                  <a:rPr lang="en-US" altLang="zh-CN" sz="2400" dirty="0"/>
                  <a:t>: the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global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condition</a:t>
                </a:r>
                <a:r>
                  <a:rPr lang="zh-CN" altLang="en-US" sz="2400" dirty="0"/>
                  <a:t> </a:t>
                </a:r>
                <a:r>
                  <a:rPr lang="en-US" sz="2400" dirty="0"/>
                  <a:t>𝜙 </a:t>
                </a:r>
                <a:r>
                  <a:rPr lang="en-US" altLang="zh-CN" sz="2400" dirty="0"/>
                  <a:t>in</a:t>
                </a:r>
                <a:r>
                  <a:rPr lang="zh-CN" altLang="en-US" sz="2400" dirty="0"/>
                  <a:t> </a:t>
                </a:r>
                <a:r>
                  <a:rPr lang="en-US" altLang="zh-CN" sz="2400" i="0">
                    <a:latin typeface="Cambria Math" panose="02040503050406030204" pitchFamily="18" charset="0"/>
                  </a:rPr>
                  <a:t>𝐼</a:t>
                </a:r>
                <a:r>
                  <a:rPr lang="en-US" sz="2400" dirty="0"/>
                  <a:t> </a:t>
                </a:r>
                <a:r>
                  <a:rPr lang="en-US" altLang="zh-CN" sz="2400" dirty="0"/>
                  <a:t>is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satisfiable</a:t>
                </a:r>
                <a:endParaRPr lang="en-US" sz="2400" dirty="0"/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400" b="1" dirty="0"/>
                  <a:t>Soundness</a:t>
                </a:r>
                <a:r>
                  <a:rPr lang="en-US" altLang="zh-CN" sz="2400" dirty="0"/>
                  <a:t>: the query is satisfied by </a:t>
                </a:r>
                <a:r>
                  <a:rPr lang="en-US" altLang="zh-CN" sz="2400" i="0">
                    <a:latin typeface="Cambria Math" panose="02040503050406030204" pitchFamily="18" charset="0"/>
                  </a:rPr>
                  <a:t>𝐼</a:t>
                </a:r>
                <a:r>
                  <a:rPr lang="en-US" altLang="zh-CN" sz="2400" dirty="0"/>
                  <a:t> 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sym typeface="Wingdings" pitchFamily="2" charset="2"/>
                  </a:rPr>
                  <a:t>Minimality</a:t>
                </a:r>
                <a:r>
                  <a:rPr lang="en-US" altLang="zh-CN" sz="2400" dirty="0">
                    <a:sym typeface="Wingdings" pitchFamily="2" charset="2"/>
                  </a:rPr>
                  <a:t>: </a:t>
                </a:r>
                <a:r>
                  <a:rPr lang="en-US" altLang="zh-CN" sz="2400" i="0">
                    <a:latin typeface="Cambria Math" panose="02040503050406030204" pitchFamily="18" charset="0"/>
                  </a:rPr>
                  <a:t>𝐼</a:t>
                </a:r>
                <a:r>
                  <a:rPr lang="en-US" altLang="zh-CN" sz="2400" dirty="0"/>
                  <a:t> is minimal (no tuples can be removed)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FC093-5382-A743-A4C7-1A323237C7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85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235BF-C39E-2D4C-9EBF-5318FE3FD1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65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235BF-C39E-2D4C-9EBF-5318FE3FD1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9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235BF-C39E-2D4C-9EBF-5318FE3FD1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82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235BF-C39E-2D4C-9EBF-5318FE3FD1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139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235BF-C39E-2D4C-9EBF-5318FE3FD1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40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5B1F8-97CA-D240-898B-D2CD3E56CB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1780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/>
                  <a:t>no smaller c-in</a:t>
                </a:r>
                <a:r>
                  <a:rPr lang="en-US" altLang="zh-CN" sz="1200" dirty="0"/>
                  <a:t>s</a:t>
                </a:r>
                <a:r>
                  <a:rPr lang="en-US" sz="1200" dirty="0"/>
                  <a:t> satisfying 𝑄 </a:t>
                </a:r>
                <a:r>
                  <a:rPr lang="en-US" altLang="zh-CN" sz="1200" dirty="0"/>
                  <a:t>with</a:t>
                </a:r>
                <a:r>
                  <a:rPr lang="zh-CN" altLang="en-US" sz="1200" dirty="0"/>
                  <a:t> </a:t>
                </a:r>
                <a:r>
                  <a:rPr lang="en-US" altLang="zh-CN" sz="1200" dirty="0"/>
                  <a:t>the same </a:t>
                </a:r>
                <a:r>
                  <a:rPr lang="en-US" sz="1200" dirty="0"/>
                  <a:t>coverage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dirty="0"/>
                  <a:t>for</a:t>
                </a:r>
                <a:r>
                  <a:rPr lang="zh-CN" altLang="en-US" sz="1200" dirty="0"/>
                  <a:t> </a:t>
                </a:r>
                <a:r>
                  <a:rPr lang="en-US" altLang="zh-CN" sz="1200" dirty="0"/>
                  <a:t>any</a:t>
                </a:r>
                <a:r>
                  <a:rPr lang="en-US" sz="1200" dirty="0"/>
                  <a:t> instance satisfying 𝑄, there is a c-in</a:t>
                </a:r>
                <a:r>
                  <a:rPr lang="en-US" altLang="zh-CN" sz="1200" dirty="0"/>
                  <a:t>s</a:t>
                </a:r>
                <a:r>
                  <a:rPr lang="en-US" sz="1200" dirty="0"/>
                  <a:t> in </a:t>
                </a:r>
                <a:r>
                  <a:rPr lang="en-US" altLang="zh-CN" sz="1200" i="0">
                    <a:latin typeface="Cambria Math" panose="02040503050406030204" pitchFamily="18" charset="0"/>
                  </a:rPr>
                  <a:t>𝑆</a:t>
                </a:r>
                <a:r>
                  <a:rPr lang="en-US" sz="1200" dirty="0"/>
                  <a:t> with </a:t>
                </a:r>
                <a:r>
                  <a:rPr lang="en-US" altLang="zh-CN" sz="1200" dirty="0"/>
                  <a:t>the</a:t>
                </a:r>
                <a:r>
                  <a:rPr lang="zh-CN" altLang="en-US" sz="1200" dirty="0"/>
                  <a:t> </a:t>
                </a:r>
                <a:r>
                  <a:rPr lang="en-US" altLang="zh-CN" sz="1200" dirty="0"/>
                  <a:t>same</a:t>
                </a:r>
                <a:r>
                  <a:rPr lang="zh-CN" altLang="en-US" sz="1200" dirty="0"/>
                  <a:t> </a:t>
                </a:r>
                <a:r>
                  <a:rPr lang="en-US" sz="1200" dirty="0"/>
                  <a:t>coverage </a:t>
                </a:r>
                <a:r>
                  <a:rPr lang="en-US" sz="1200" b="1" dirty="0"/>
                  <a:t>(completeness)</a:t>
                </a:r>
                <a:endParaRPr lang="en-US" altLang="zh-CN" sz="1200" b="1" dirty="0"/>
              </a:p>
              <a:p>
                <a:endParaRPr lang="en-US" sz="1200" dirty="0"/>
              </a:p>
              <a:p>
                <a:endParaRPr lang="en-US" altLang="zh-CN" dirty="0"/>
              </a:p>
              <a:p>
                <a:r>
                  <a:rPr lang="en-US" altLang="zh-CN" dirty="0"/>
                  <a:t>We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proved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undecidab</a:t>
                </a:r>
                <a:r>
                  <a:rPr lang="en-US" altLang="zh-CN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ility</a:t>
                </a:r>
                <a:r>
                  <a:rPr lang="zh-CN" alt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due to a reduction from the finite</a:t>
                </a:r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satisfiability problem in first order logic (FOL) that is known to be</a:t>
                </a:r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undecidable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235BF-C39E-2D4C-9EBF-5318FE3FD1F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620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235BF-C39E-2D4C-9EBF-5318FE3FD1F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516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235BF-C39E-2D4C-9EBF-5318FE3FD1F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654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235BF-C39E-2D4C-9EBF-5318FE3FD1F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069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235BF-C39E-2D4C-9EBF-5318FE3FD1F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413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235BF-C39E-2D4C-9EBF-5318FE3FD1F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4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36D52-512B-47DE-BC94-6C88A56CE98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689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36D52-512B-47DE-BC94-6C88A56CE98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17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36D52-512B-47DE-BC94-6C88A56CE9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880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36D52-512B-47DE-BC94-6C88A56CE9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279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1143000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235BF-C39E-2D4C-9EBF-5318FE3FD1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09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36D52-512B-47DE-BC94-6C88A56CE9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24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altLang="zh-CN" sz="1800" u="sng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235BF-C39E-2D4C-9EBF-5318FE3FD1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89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altLang="zh-CN" sz="1800" u="sng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235BF-C39E-2D4C-9EBF-5318FE3FD1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25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FC093-5382-A743-A4C7-1A323237C7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47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24552-64A6-294A-97FC-533A9FC79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FA41DE-A9F3-B34F-9B65-916BF942BF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8ED57-A561-CF49-A495-82E914AB2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3781-664F-834F-A3C5-9AA3BC518A29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CEDA5-8AD6-D64B-A8DE-AD487086B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EEB26-D4B8-A54E-AEEB-6D219132E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EB8E-85B2-454F-887A-62BC4399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6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BB2CA-C671-994D-BE7C-1C93C76F5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D69487-42C6-C642-8DEA-20F6BCA307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D4F95-CE2E-0E44-BFEF-2C15F2A34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3781-664F-834F-A3C5-9AA3BC518A29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7D79B-BD55-134A-8B89-1BAB158B8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01CC7-2B58-564A-818D-5EE4BEFE7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EB8E-85B2-454F-887A-62BC4399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9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63E7ED-F841-CF46-96F3-D6C3823CF6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E709CB-43BD-AE40-AA5A-640D9AFD5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FA425-B521-5B44-9E12-4A5312DB7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3781-664F-834F-A3C5-9AA3BC518A29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10D7B-DDB9-1544-96E9-2F7704E25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31AE3-B543-8A4D-8205-08249831B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EB8E-85B2-454F-887A-62BC4399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1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F7B85-9669-A844-A5D1-98813F3E8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DD435-04B3-3641-8101-03DCC0A4D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64C3C-EEFF-584A-88FF-4D111DECD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3781-664F-834F-A3C5-9AA3BC518A29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E07BD-9370-1C4E-9CA7-4C90DF2FF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3B061-AF5C-9944-8313-CADE0F554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EB8E-85B2-454F-887A-62BC4399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72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82615-0DBD-B445-A6D5-8A46848B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E92F7-0AC4-084C-9EB2-DD4BA6D4E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A4259-E406-9E44-9F79-07FD01F04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3781-664F-834F-A3C5-9AA3BC518A29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60490-5AF2-9941-B81F-15EC44FF4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46DF4-9FDF-8246-9DFC-36C2BBD45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EB8E-85B2-454F-887A-62BC4399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7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DF51A-9FA6-6948-B7DD-572C8B264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D61CF-1FC6-5141-9318-6AFEF18D96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722B8A-854F-C843-BD6C-B9B068E1F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BD00B-E0C9-FA44-9FEC-B8B01485A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3781-664F-834F-A3C5-9AA3BC518A29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74DD3-57E1-AF4D-B588-5337B21EB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58ED1-6E1A-AD48-9873-D745D2C0D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EB8E-85B2-454F-887A-62BC4399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40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27052-4B6D-9144-A939-E4BEFB2FC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BF9F4-8E79-D649-BA4E-61E69175B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E91438-416D-6746-82A0-51E690D11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824BB6-340B-F848-B914-6B0C67942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F56EC6-7B6D-4748-BC26-9ADE927CE7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D36211-F744-C647-B8CC-0BD47C229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3781-664F-834F-A3C5-9AA3BC518A29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500F7-FE82-1347-B2DD-FDFD41489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E58ED9-6273-2C43-8074-38540A1AD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EB8E-85B2-454F-887A-62BC4399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71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D3B8D-6FE5-8748-B478-048A3A6C9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9597D7-128C-324E-A5E0-7B1586ECE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3781-664F-834F-A3C5-9AA3BC518A29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2646B0-60D9-3541-AD53-5954E4261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189CA5-99C9-464D-97D4-EC881BFC4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EB8E-85B2-454F-887A-62BC4399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1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19DCE1-3ED6-004E-96FE-B8EC8CAB7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3781-664F-834F-A3C5-9AA3BC518A29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38D890-6E95-3442-89D8-5EF282217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4851B-C5EC-0D4D-BB91-4CD8D5B22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EB8E-85B2-454F-887A-62BC4399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98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E69A0-77E1-3247-A0C9-85A7C1883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77938-C8BF-504E-BFCC-F77031E89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203CE-2CF3-6E43-B89F-595E71A1C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59D37C-F6E2-EB4D-9A8D-7F15FE332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3781-664F-834F-A3C5-9AA3BC518A29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21AD04-0B8E-374B-B620-6A3117F6F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15685-8B13-3641-B439-00AF58282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EB8E-85B2-454F-887A-62BC4399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3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1B205-B1A0-1849-9F11-75B739EBD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807C52-67C0-D14B-ADD3-5D18856670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E4C86-B368-BB4B-9E73-74C8358C4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4E11A2-3377-FF41-A185-718AE77BF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3781-664F-834F-A3C5-9AA3BC518A29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56478-5E8A-804F-82CA-74E91920E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79029-0124-C740-95B7-21C28742A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EB8E-85B2-454F-887A-62BC4399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49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86AC03-FE18-294E-88EF-1F00F12BA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2F320B-2B8A-D045-BCD1-160C68F09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AB374-35D2-DD40-A895-E0782CBF3D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B3781-664F-834F-A3C5-9AA3BC518A29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72B36-70BC-D240-98E9-63C33104E8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0CD1D-877F-4141-B140-0D7A5F3BF6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7EB8E-85B2-454F-887A-62BC4399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8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141.png"/><Relationship Id="rId3" Type="http://schemas.openxmlformats.org/officeDocument/2006/relationships/image" Target="../media/image4.png"/><Relationship Id="rId7" Type="http://schemas.openxmlformats.org/officeDocument/2006/relationships/image" Target="../media/image80.png"/><Relationship Id="rId12" Type="http://schemas.openxmlformats.org/officeDocument/2006/relationships/image" Target="../media/image130.png"/><Relationship Id="rId17" Type="http://schemas.openxmlformats.org/officeDocument/2006/relationships/image" Target="../media/image180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120.png"/><Relationship Id="rId5" Type="http://schemas.openxmlformats.org/officeDocument/2006/relationships/image" Target="../media/image60.png"/><Relationship Id="rId15" Type="http://schemas.openxmlformats.org/officeDocument/2006/relationships/image" Target="../media/image160.png"/><Relationship Id="rId10" Type="http://schemas.openxmlformats.org/officeDocument/2006/relationships/image" Target="../media/image110.png"/><Relationship Id="rId4" Type="http://schemas.openxmlformats.org/officeDocument/2006/relationships/image" Target="../media/image211.png"/><Relationship Id="rId9" Type="http://schemas.openxmlformats.org/officeDocument/2006/relationships/image" Target="../media/image100.png"/><Relationship Id="rId14" Type="http://schemas.openxmlformats.org/officeDocument/2006/relationships/image" Target="../media/image1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141.png"/><Relationship Id="rId3" Type="http://schemas.openxmlformats.org/officeDocument/2006/relationships/image" Target="../media/image4.png"/><Relationship Id="rId7" Type="http://schemas.openxmlformats.org/officeDocument/2006/relationships/image" Target="../media/image80.png"/><Relationship Id="rId12" Type="http://schemas.openxmlformats.org/officeDocument/2006/relationships/image" Target="../media/image130.png"/><Relationship Id="rId17" Type="http://schemas.openxmlformats.org/officeDocument/2006/relationships/image" Target="../media/image180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120.png"/><Relationship Id="rId5" Type="http://schemas.openxmlformats.org/officeDocument/2006/relationships/image" Target="../media/image60.png"/><Relationship Id="rId15" Type="http://schemas.openxmlformats.org/officeDocument/2006/relationships/image" Target="../media/image160.png"/><Relationship Id="rId10" Type="http://schemas.openxmlformats.org/officeDocument/2006/relationships/image" Target="../media/image110.png"/><Relationship Id="rId4" Type="http://schemas.openxmlformats.org/officeDocument/2006/relationships/image" Target="../media/image211.png"/><Relationship Id="rId9" Type="http://schemas.openxmlformats.org/officeDocument/2006/relationships/image" Target="../media/image100.png"/><Relationship Id="rId14" Type="http://schemas.openxmlformats.org/officeDocument/2006/relationships/image" Target="../media/image1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300.png"/><Relationship Id="rId3" Type="http://schemas.openxmlformats.org/officeDocument/2006/relationships/image" Target="../media/image190.png"/><Relationship Id="rId7" Type="http://schemas.openxmlformats.org/officeDocument/2006/relationships/image" Target="../media/image240.png"/><Relationship Id="rId12" Type="http://schemas.openxmlformats.org/officeDocument/2006/relationships/image" Target="../media/image29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0.png"/><Relationship Id="rId5" Type="http://schemas.openxmlformats.org/officeDocument/2006/relationships/image" Target="../media/image220.png"/><Relationship Id="rId15" Type="http://schemas.openxmlformats.org/officeDocument/2006/relationships/image" Target="../media/image320.png"/><Relationship Id="rId10" Type="http://schemas.openxmlformats.org/officeDocument/2006/relationships/image" Target="../media/image270.png"/><Relationship Id="rId4" Type="http://schemas.openxmlformats.org/officeDocument/2006/relationships/image" Target="../media/image210.png"/><Relationship Id="rId9" Type="http://schemas.openxmlformats.org/officeDocument/2006/relationships/image" Target="../media/image260.png"/><Relationship Id="rId14" Type="http://schemas.openxmlformats.org/officeDocument/2006/relationships/image" Target="../media/image3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330.png"/><Relationship Id="rId7" Type="http://schemas.openxmlformats.org/officeDocument/2006/relationships/image" Target="../media/image3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Relationship Id="rId9" Type="http://schemas.openxmlformats.org/officeDocument/2006/relationships/image" Target="../media/image39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330.png"/><Relationship Id="rId7" Type="http://schemas.openxmlformats.org/officeDocument/2006/relationships/image" Target="../media/image4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Relationship Id="rId9" Type="http://schemas.openxmlformats.org/officeDocument/2006/relationships/image" Target="../media/image38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300.png"/><Relationship Id="rId3" Type="http://schemas.openxmlformats.org/officeDocument/2006/relationships/image" Target="../media/image190.png"/><Relationship Id="rId7" Type="http://schemas.openxmlformats.org/officeDocument/2006/relationships/image" Target="../media/image240.png"/><Relationship Id="rId12" Type="http://schemas.openxmlformats.org/officeDocument/2006/relationships/image" Target="../media/image29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0.png"/><Relationship Id="rId5" Type="http://schemas.openxmlformats.org/officeDocument/2006/relationships/image" Target="../media/image220.png"/><Relationship Id="rId15" Type="http://schemas.openxmlformats.org/officeDocument/2006/relationships/image" Target="../media/image320.png"/><Relationship Id="rId10" Type="http://schemas.openxmlformats.org/officeDocument/2006/relationships/image" Target="../media/image270.png"/><Relationship Id="rId4" Type="http://schemas.openxmlformats.org/officeDocument/2006/relationships/image" Target="../media/image210.png"/><Relationship Id="rId9" Type="http://schemas.openxmlformats.org/officeDocument/2006/relationships/image" Target="../media/image260.png"/><Relationship Id="rId14" Type="http://schemas.openxmlformats.org/officeDocument/2006/relationships/image" Target="../media/image3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420.png"/><Relationship Id="rId7" Type="http://schemas.openxmlformats.org/officeDocument/2006/relationships/image" Target="../media/image4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440.png"/><Relationship Id="rId10" Type="http://schemas.openxmlformats.org/officeDocument/2006/relationships/image" Target="../media/image380.png"/><Relationship Id="rId4" Type="http://schemas.openxmlformats.org/officeDocument/2006/relationships/image" Target="../media/image430.png"/><Relationship Id="rId9" Type="http://schemas.openxmlformats.org/officeDocument/2006/relationships/image" Target="../media/image47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dukedb-hnrq.github.i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1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6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40.png"/><Relationship Id="rId9" Type="http://schemas.openxmlformats.org/officeDocument/2006/relationships/image" Target="../media/image10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4">
            <a:extLst>
              <a:ext uri="{FF2B5EF4-FFF2-40B4-BE49-F238E27FC236}">
                <a16:creationId xmlns:a16="http://schemas.microsoft.com/office/drawing/2014/main" id="{03A23B58-AD51-B44E-8FF9-F4455543E936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62433D-2709-45E7-AB5D-13C021A24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00892"/>
            <a:ext cx="9144000" cy="1841862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Understanding Queries by Conditional Instances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3A0CFFE-FA05-520B-1102-F22C840D78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4694"/>
            <a:ext cx="9144000" cy="2655071"/>
          </a:xfrm>
        </p:spPr>
        <p:txBody>
          <a:bodyPr>
            <a:normAutofit lnSpcReduction="10000"/>
          </a:bodyPr>
          <a:lstStyle/>
          <a:p>
            <a:endParaRPr lang="en-US" sz="4300" dirty="0"/>
          </a:p>
          <a:p>
            <a:r>
              <a:rPr lang="en-US" sz="4300" dirty="0"/>
              <a:t>Sudeepa Roy</a:t>
            </a:r>
          </a:p>
          <a:p>
            <a:endParaRPr lang="en-US" dirty="0"/>
          </a:p>
          <a:p>
            <a:r>
              <a:rPr lang="en-US" dirty="0"/>
              <a:t>Joint work with </a:t>
            </a:r>
          </a:p>
          <a:p>
            <a:r>
              <a:rPr lang="en-US" dirty="0"/>
              <a:t>Amir Gilad</a:t>
            </a:r>
            <a:r>
              <a:rPr lang="zh-CN" altLang="en-US" dirty="0"/>
              <a:t>*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dirty="0"/>
              <a:t>Zhengjie Miao</a:t>
            </a:r>
            <a:r>
              <a:rPr lang="zh-CN" altLang="en-US" dirty="0"/>
              <a:t>*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dirty="0"/>
              <a:t>and</a:t>
            </a:r>
            <a:r>
              <a:rPr lang="zh-CN" altLang="en-US" dirty="0"/>
              <a:t> </a:t>
            </a:r>
            <a:r>
              <a:rPr lang="en-US" dirty="0"/>
              <a:t>Jun Yang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7AFAE9-5836-7325-09A1-632C7A5EEB87}"/>
              </a:ext>
            </a:extLst>
          </p:cNvPr>
          <p:cNvSpPr txBox="1"/>
          <p:nvPr/>
        </p:nvSpPr>
        <p:spPr>
          <a:xfrm>
            <a:off x="7961647" y="6167477"/>
            <a:ext cx="4041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Joint first authors and thanks for slides!</a:t>
            </a:r>
          </a:p>
        </p:txBody>
      </p:sp>
    </p:spTree>
    <p:extLst>
      <p:ext uri="{BB962C8B-B14F-4D97-AF65-F5344CB8AC3E}">
        <p14:creationId xmlns:p14="http://schemas.microsoft.com/office/powerpoint/2010/main" val="3685493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FC3B5E-01EA-7046-BB83-820DE02E55A2}"/>
              </a:ext>
            </a:extLst>
          </p:cNvPr>
          <p:cNvSpPr/>
          <p:nvPr/>
        </p:nvSpPr>
        <p:spPr>
          <a:xfrm>
            <a:off x="3048000" y="29211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72" name="Slide Number Placeholder 14">
            <a:extLst>
              <a:ext uri="{FF2B5EF4-FFF2-40B4-BE49-F238E27FC236}">
                <a16:creationId xmlns:a16="http://schemas.microsoft.com/office/drawing/2014/main" id="{54AD2C18-3692-8F4C-BF89-CD863F7D98A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mtClean="0"/>
              <a:pPr/>
              <a:t>10</a:t>
            </a:fld>
            <a:endParaRPr lang="en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DF90241-D806-2B41-AE00-6FE436C574FB}"/>
              </a:ext>
            </a:extLst>
          </p:cNvPr>
          <p:cNvSpPr txBox="1"/>
          <p:nvPr/>
        </p:nvSpPr>
        <p:spPr>
          <a:xfrm>
            <a:off x="5932385" y="6441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Question</a:t>
            </a:r>
            <a:r>
              <a:rPr lang="en-US" altLang="zh-CN" sz="2400" dirty="0"/>
              <a:t>:</a:t>
            </a:r>
            <a:r>
              <a:rPr lang="zh-CN" altLang="en-US" sz="2400" dirty="0"/>
              <a:t> </a:t>
            </a:r>
            <a:r>
              <a:rPr lang="en-US" sz="2400" dirty="0"/>
              <a:t>for each beer liked by </a:t>
            </a:r>
            <a:r>
              <a:rPr lang="en-US" altLang="zh-CN" sz="2400" dirty="0"/>
              <a:t>drinker</a:t>
            </a:r>
            <a:r>
              <a:rPr lang="zh-CN" altLang="en-US" sz="2400" dirty="0"/>
              <a:t> </a:t>
            </a:r>
            <a:r>
              <a:rPr lang="en-US" altLang="zh-CN" sz="2400" dirty="0"/>
              <a:t>whose</a:t>
            </a:r>
            <a:r>
              <a:rPr lang="zh-CN" altLang="en-US" sz="2400" dirty="0"/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first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name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is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Eve</a:t>
            </a:r>
            <a:r>
              <a:rPr lang="en-US" sz="2400" dirty="0"/>
              <a:t>, find</a:t>
            </a:r>
            <a:r>
              <a:rPr lang="zh-CN" altLang="en-US" sz="2400" dirty="0"/>
              <a:t> </a:t>
            </a:r>
            <a:r>
              <a:rPr lang="en-US" sz="2400" dirty="0"/>
              <a:t>the bars </a:t>
            </a:r>
            <a:r>
              <a:rPr lang="en-US" altLang="zh-CN" sz="2400" dirty="0"/>
              <a:t>serving</a:t>
            </a:r>
            <a:r>
              <a:rPr lang="zh-CN" altLang="en-US" sz="2400" dirty="0"/>
              <a:t> </a:t>
            </a:r>
            <a:r>
              <a:rPr lang="en-US" sz="2400" dirty="0"/>
              <a:t>th</a:t>
            </a:r>
            <a:r>
              <a:rPr lang="en-US" altLang="zh-CN" sz="2400" dirty="0"/>
              <a:t>e</a:t>
            </a:r>
            <a:r>
              <a:rPr lang="en-US" sz="2400" dirty="0"/>
              <a:t> beer at the </a:t>
            </a:r>
            <a:r>
              <a:rPr lang="en-US" sz="2400" dirty="0">
                <a:solidFill>
                  <a:srgbClr val="FF0000"/>
                </a:solidFill>
              </a:rPr>
              <a:t>highest price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CC1660E-42C3-F848-923A-BF282ABB5E3A}"/>
              </a:ext>
            </a:extLst>
          </p:cNvPr>
          <p:cNvSpPr/>
          <p:nvPr/>
        </p:nvSpPr>
        <p:spPr>
          <a:xfrm>
            <a:off x="8049337" y="1908019"/>
            <a:ext cx="2189325" cy="3462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Concrete</a:t>
            </a:r>
            <a:r>
              <a:rPr lang="zh-CN" altLang="en-US" dirty="0"/>
              <a:t> </a:t>
            </a:r>
            <a:r>
              <a:rPr lang="en-US" altLang="zh-CN" dirty="0"/>
              <a:t>Instance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en-US" altLang="zh-CN" baseline="-25000" dirty="0"/>
              <a:t>0</a:t>
            </a:r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EA72685-190B-6145-9B3C-3EDEA7E0CFF7}"/>
              </a:ext>
            </a:extLst>
          </p:cNvPr>
          <p:cNvSpPr txBox="1">
            <a:spLocks/>
          </p:cNvSpPr>
          <p:nvPr/>
        </p:nvSpPr>
        <p:spPr>
          <a:xfrm>
            <a:off x="433831" y="4166025"/>
            <a:ext cx="5070763" cy="247342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214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/>
              <a:t>Wrong</a:t>
            </a:r>
            <a:r>
              <a:rPr lang="zh-CN" altLang="en-US" sz="2000" dirty="0"/>
              <a:t> </a:t>
            </a:r>
            <a:r>
              <a:rPr lang="en-US" altLang="zh-CN" sz="2000" dirty="0"/>
              <a:t>query</a:t>
            </a:r>
            <a:r>
              <a:rPr lang="zh-CN" altLang="en-US" sz="2000" dirty="0"/>
              <a:t> </a:t>
            </a:r>
            <a:r>
              <a:rPr lang="en-US" altLang="zh-CN" sz="2000" dirty="0"/>
              <a:t>Q</a:t>
            </a:r>
            <a:r>
              <a:rPr lang="en-US" altLang="zh-CN" sz="2000" baseline="-25000" dirty="0"/>
              <a:t>2</a:t>
            </a:r>
            <a:r>
              <a:rPr lang="en-US" altLang="zh-CN" sz="2000" dirty="0"/>
              <a:t>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SELECT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S1.beer, S1.bar 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FROM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Likes L, Serves S1, Serves S2 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WHERE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L.drinker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LIKE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600" b="1" u="sng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'Eve%'</a:t>
            </a:r>
          </a:p>
          <a:p>
            <a:pPr marL="0" indent="0">
              <a:buNone/>
            </a:pP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</a:t>
            </a: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AND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L.beer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S1.beer </a:t>
            </a:r>
          </a:p>
          <a:p>
            <a:pPr marL="0" indent="0">
              <a:buNone/>
            </a:pPr>
            <a:r>
              <a:rPr lang="zh-CN" alt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AND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altLang="zh-CN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S1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.beer = S2.beer</a:t>
            </a:r>
          </a:p>
          <a:p>
            <a:pPr marL="0" indent="0">
              <a:buNone/>
            </a:pP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</a:t>
            </a: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AND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S1.price &gt; S2.price;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65E179-AB35-9348-AFD7-F1CB4B40DFE3}"/>
              </a:ext>
            </a:extLst>
          </p:cNvPr>
          <p:cNvSpPr txBox="1"/>
          <p:nvPr/>
        </p:nvSpPr>
        <p:spPr>
          <a:xfrm>
            <a:off x="406968" y="1419417"/>
            <a:ext cx="5070765" cy="13234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tIns="45720" bIns="45720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Q2 returns the bar serving the beer at the price</a:t>
            </a:r>
            <a:r>
              <a:rPr lang="zh-CN" altLang="en-US" sz="2000" dirty="0">
                <a:solidFill>
                  <a:schemeClr val="bg1"/>
                </a:solidFill>
              </a:rPr>
              <a:t> </a:t>
            </a:r>
            <a:r>
              <a:rPr lang="en-US" altLang="zh-CN" sz="2000" dirty="0">
                <a:solidFill>
                  <a:schemeClr val="bg1"/>
                </a:solidFill>
              </a:rPr>
              <a:t>in</a:t>
            </a:r>
            <a:r>
              <a:rPr lang="zh-CN" altLang="en-US" sz="2000" dirty="0">
                <a:solidFill>
                  <a:schemeClr val="bg1"/>
                </a:solidFill>
              </a:rPr>
              <a:t> </a:t>
            </a:r>
            <a:r>
              <a:rPr lang="en-US" altLang="zh-CN" sz="2000" dirty="0">
                <a:solidFill>
                  <a:schemeClr val="bg1"/>
                </a:solidFill>
              </a:rPr>
              <a:t>the</a:t>
            </a:r>
            <a:r>
              <a:rPr lang="zh-CN" altLang="en-US" sz="2000" dirty="0">
                <a:solidFill>
                  <a:schemeClr val="bg1"/>
                </a:solidFill>
              </a:rPr>
              <a:t> </a:t>
            </a:r>
            <a:r>
              <a:rPr lang="en-US" altLang="zh-CN" sz="2000" dirty="0">
                <a:solidFill>
                  <a:schemeClr val="bg1"/>
                </a:solidFill>
              </a:rPr>
              <a:t>middle 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if there are three bars with different prices</a:t>
            </a:r>
            <a:r>
              <a:rPr lang="zh-CN" altLang="en-US" sz="2000" dirty="0">
                <a:solidFill>
                  <a:schemeClr val="bg1"/>
                </a:solidFill>
              </a:rPr>
              <a:t> </a:t>
            </a:r>
            <a:endParaRPr lang="en-US" altLang="zh-CN" sz="2000" dirty="0">
              <a:solidFill>
                <a:schemeClr val="bg1"/>
              </a:solidFill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(</a:t>
            </a:r>
            <a:r>
              <a:rPr lang="en-US" sz="2000" dirty="0">
                <a:solidFill>
                  <a:schemeClr val="bg1"/>
                </a:solidFill>
              </a:rPr>
              <a:t>p1 &lt; p2  &lt; p3)</a:t>
            </a:r>
            <a:endParaRPr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DE301C-DC6D-5041-8E5A-447392A3E176}"/>
              </a:ext>
            </a:extLst>
          </p:cNvPr>
          <p:cNvSpPr txBox="1"/>
          <p:nvPr/>
        </p:nvSpPr>
        <p:spPr>
          <a:xfrm>
            <a:off x="406968" y="2933455"/>
            <a:ext cx="5070763" cy="10156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tIns="45720" bIns="45720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Q2 also returns wrong results if 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the drinker’s first name </a:t>
            </a:r>
            <a:r>
              <a:rPr lang="en-US" altLang="zh-CN" sz="2000" u="sng" dirty="0">
                <a:solidFill>
                  <a:schemeClr val="bg1"/>
                </a:solidFill>
              </a:rPr>
              <a:t>starts with</a:t>
            </a:r>
            <a:r>
              <a:rPr lang="en-US" altLang="zh-CN" sz="2000" dirty="0">
                <a:solidFill>
                  <a:schemeClr val="bg1"/>
                </a:solidFill>
              </a:rPr>
              <a:t> ‘Eve’ 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but is not exactly ‘Eve’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0B4640-C71D-66D3-6F55-3F389F30FA26}"/>
              </a:ext>
            </a:extLst>
          </p:cNvPr>
          <p:cNvSpPr txBox="1">
            <a:spLocks/>
          </p:cNvSpPr>
          <p:nvPr/>
        </p:nvSpPr>
        <p:spPr>
          <a:xfrm>
            <a:off x="11183" y="-3751"/>
            <a:ext cx="10524889" cy="60309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Toward conditional instance for debugging queries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CC338E1-6155-7BD0-5A34-D64E154B23E6}"/>
              </a:ext>
            </a:extLst>
          </p:cNvPr>
          <p:cNvSpPr/>
          <p:nvPr/>
        </p:nvSpPr>
        <p:spPr>
          <a:xfrm>
            <a:off x="8049337" y="1908019"/>
            <a:ext cx="2189325" cy="3462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Ground</a:t>
            </a:r>
            <a:r>
              <a:rPr lang="zh-CN" altLang="en-US" dirty="0"/>
              <a:t> </a:t>
            </a:r>
            <a:r>
              <a:rPr lang="en-US" altLang="zh-CN" dirty="0"/>
              <a:t>Instance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en-US" altLang="zh-CN" baseline="-25000" dirty="0"/>
              <a:t>0</a:t>
            </a:r>
            <a:endParaRPr lang="en-US" dirty="0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DC54FD57-F89A-EF1A-E3C0-EA1CDBC238B7}"/>
              </a:ext>
            </a:extLst>
          </p:cNvPr>
          <p:cNvSpPr/>
          <p:nvPr/>
        </p:nvSpPr>
        <p:spPr>
          <a:xfrm>
            <a:off x="11353800" y="3567500"/>
            <a:ext cx="540374" cy="1383750"/>
          </a:xfrm>
          <a:prstGeom prst="frame">
            <a:avLst>
              <a:gd name="adj1" fmla="val 901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1C40A7-4CD9-F003-827C-528AEEF14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467" y="2517828"/>
            <a:ext cx="5765800" cy="2806700"/>
          </a:xfrm>
          <a:prstGeom prst="rect">
            <a:avLst/>
          </a:prstGeom>
        </p:spPr>
      </p:pic>
      <p:graphicFrame>
        <p:nvGraphicFramePr>
          <p:cNvPr id="12" name="Google Shape;86;p16">
            <a:extLst>
              <a:ext uri="{FF2B5EF4-FFF2-40B4-BE49-F238E27FC236}">
                <a16:creationId xmlns:a16="http://schemas.microsoft.com/office/drawing/2014/main" id="{CD249E50-F117-59D0-898C-F8019C4D18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128744"/>
              </p:ext>
            </p:extLst>
          </p:nvPr>
        </p:nvGraphicFramePr>
        <p:xfrm>
          <a:off x="9337033" y="5184877"/>
          <a:ext cx="2743200" cy="11148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5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83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beer</a:t>
                      </a:r>
                      <a:endParaRPr lang="en-US"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bar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738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i="1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American Pale Ale</a:t>
                      </a:r>
                      <a:endParaRPr lang="en-US" sz="1400" i="1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i="1" dirty="0" err="1"/>
                        <a:t>Tadim</a:t>
                      </a:r>
                      <a:endParaRPr sz="1400" i="1" dirty="0"/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3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American Pale Ale</a:t>
                      </a:r>
                      <a:endParaRPr lang="en-US" sz="1400" b="1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6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i="1" dirty="0" err="1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Restaurante</a:t>
                      </a:r>
                      <a:r>
                        <a:rPr lang="en-US" sz="1400" i="1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Raffaele</a:t>
                      </a:r>
                      <a:endParaRPr sz="1400" b="0" i="1" dirty="0"/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600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543519"/>
                  </a:ext>
                </a:extLst>
              </a:tr>
              <a:tr h="17116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1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Result of Q</a:t>
                      </a:r>
                      <a:r>
                        <a:rPr lang="en-US" altLang="zh-CN" sz="1600" b="1" baseline="-250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lang="en-US" sz="1600" b="1" baseline="-2500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Google Shape;86;p16">
            <a:extLst>
              <a:ext uri="{FF2B5EF4-FFF2-40B4-BE49-F238E27FC236}">
                <a16:creationId xmlns:a16="http://schemas.microsoft.com/office/drawing/2014/main" id="{83087F3F-DB6A-2E48-415A-EB85851A35EE}"/>
              </a:ext>
            </a:extLst>
          </p:cNvPr>
          <p:cNvGraphicFramePr/>
          <p:nvPr/>
        </p:nvGraphicFramePr>
        <p:xfrm>
          <a:off x="6098477" y="5400534"/>
          <a:ext cx="3048000" cy="6983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28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3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beer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bar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i="1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American Pale Ale</a:t>
                      </a:r>
                      <a:endParaRPr lang="en-US" sz="1400" i="1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i="1" dirty="0" err="1"/>
                        <a:t>Tadim</a:t>
                      </a:r>
                      <a:endParaRPr sz="1400" i="1" dirty="0"/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6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1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Result of Q</a:t>
                      </a:r>
                      <a:r>
                        <a:rPr lang="en-US" altLang="zh-CN" sz="1600" b="1" baseline="-250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lang="en-US" sz="1600" b="1" baseline="-2500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0450B151-FFA5-C442-A3F8-9F1ECAC80041}"/>
              </a:ext>
            </a:extLst>
          </p:cNvPr>
          <p:cNvSpPr/>
          <p:nvPr/>
        </p:nvSpPr>
        <p:spPr>
          <a:xfrm>
            <a:off x="5854007" y="2848412"/>
            <a:ext cx="3666269" cy="1079424"/>
          </a:xfrm>
          <a:prstGeom prst="wedgeRoundRectCallout">
            <a:avLst>
              <a:gd name="adj1" fmla="val -62132"/>
              <a:gd name="adj2" fmla="val 37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How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formalize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obtain such explanations to the</a:t>
            </a:r>
            <a:r>
              <a:rPr lang="zh-CN" altLang="en-US" sz="2400" dirty="0"/>
              <a:t> </a:t>
            </a:r>
            <a:r>
              <a:rPr lang="en-US" altLang="zh-CN" sz="2400" dirty="0"/>
              <a:t>error?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692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oogle Shape;88;p16">
            <a:extLst>
              <a:ext uri="{FF2B5EF4-FFF2-40B4-BE49-F238E27FC236}">
                <a16:creationId xmlns:a16="http://schemas.microsoft.com/office/drawing/2014/main" id="{129144A9-CE0C-C64E-B2BE-8E2DEC0AEB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1646348"/>
              </p:ext>
            </p:extLst>
          </p:nvPr>
        </p:nvGraphicFramePr>
        <p:xfrm>
          <a:off x="6299643" y="4174496"/>
          <a:ext cx="2447167" cy="8229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47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d1 LIKE ‘Eve%’ AND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p1 &gt; p2 AND p2 &gt; p3</a:t>
                      </a:r>
                      <a:endParaRPr sz="18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Global condition</a:t>
                      </a:r>
                      <a:r>
                        <a:rPr lang="zh-CN" altLang="en-US" sz="1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dirty="0"/>
                        <a:t>𝜙</a:t>
                      </a:r>
                      <a:endParaRPr sz="1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0684D40E-AFD4-5F4F-85A5-28BF5482804E}"/>
              </a:ext>
            </a:extLst>
          </p:cNvPr>
          <p:cNvGrpSpPr/>
          <p:nvPr/>
        </p:nvGrpSpPr>
        <p:grpSpPr>
          <a:xfrm>
            <a:off x="6687408" y="1956223"/>
            <a:ext cx="4025964" cy="2945554"/>
            <a:chOff x="1457324" y="1862138"/>
            <a:chExt cx="4025964" cy="2945554"/>
          </a:xfrm>
        </p:grpSpPr>
        <p:graphicFrame>
          <p:nvGraphicFramePr>
            <p:cNvPr id="12" name="Google Shape;83;p16">
              <a:extLst>
                <a:ext uri="{FF2B5EF4-FFF2-40B4-BE49-F238E27FC236}">
                  <a16:creationId xmlns:a16="http://schemas.microsoft.com/office/drawing/2014/main" id="{5BE13231-38C4-AE45-A5D0-FC20768A75C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81053394"/>
                </p:ext>
              </p:extLst>
            </p:nvPr>
          </p:nvGraphicFramePr>
          <p:xfrm>
            <a:off x="3811649" y="4074662"/>
            <a:ext cx="1671638" cy="73303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835819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835819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24535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name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brewer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b1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*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23600">
                  <a:tc gridSpan="2"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b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Beer</a:t>
                        </a:r>
                        <a:endParaRPr sz="1600" b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graphicFrame>
          <p:nvGraphicFramePr>
            <p:cNvPr id="13" name="Google Shape;84;p16">
              <a:extLst>
                <a:ext uri="{FF2B5EF4-FFF2-40B4-BE49-F238E27FC236}">
                  <a16:creationId xmlns:a16="http://schemas.microsoft.com/office/drawing/2014/main" id="{163F932F-A376-8043-8AC8-57C5AB579AD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882403"/>
                </p:ext>
              </p:extLst>
            </p:nvPr>
          </p:nvGraphicFramePr>
          <p:xfrm>
            <a:off x="1457324" y="2730132"/>
            <a:ext cx="1671638" cy="121920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835819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835819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name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 err="1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addr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x1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*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x2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*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x3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*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223600">
                  <a:tc gridSpan="2"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b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Bar</a:t>
                        </a:r>
                        <a:endParaRPr sz="1600" b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graphicFrame>
          <p:nvGraphicFramePr>
            <p:cNvPr id="14" name="Google Shape;85;p16">
              <a:extLst>
                <a:ext uri="{FF2B5EF4-FFF2-40B4-BE49-F238E27FC236}">
                  <a16:creationId xmlns:a16="http://schemas.microsoft.com/office/drawing/2014/main" id="{39641416-80C9-F846-ACDD-CEC62FE37E6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98678103"/>
                </p:ext>
              </p:extLst>
            </p:nvPr>
          </p:nvGraphicFramePr>
          <p:xfrm>
            <a:off x="3400337" y="2730132"/>
            <a:ext cx="2082951" cy="121920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694317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694317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694317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2293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bar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beer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price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x1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b1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p1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x2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b1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p2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x3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b1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p3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223600">
                  <a:tc gridSpan="3"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b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Serves</a:t>
                        </a:r>
                        <a:endParaRPr sz="1600" b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graphicFrame>
          <p:nvGraphicFramePr>
            <p:cNvPr id="15" name="Google Shape;86;p16">
              <a:extLst>
                <a:ext uri="{FF2B5EF4-FFF2-40B4-BE49-F238E27FC236}">
                  <a16:creationId xmlns:a16="http://schemas.microsoft.com/office/drawing/2014/main" id="{9893EA73-4BD2-7E48-98E2-1E3984ED436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28801353"/>
                </p:ext>
              </p:extLst>
            </p:nvPr>
          </p:nvGraphicFramePr>
          <p:xfrm>
            <a:off x="1457326" y="1862138"/>
            <a:ext cx="1671638" cy="73152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835819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835819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name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 err="1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addr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d1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/>
                          <a:t>*</a:t>
                        </a:r>
                        <a:endParaRPr sz="1600" dirty="0"/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23600">
                  <a:tc gridSpan="2"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b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Drinker</a:t>
                        </a:r>
                        <a:endParaRPr sz="1600" b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graphicFrame>
          <p:nvGraphicFramePr>
            <p:cNvPr id="16" name="Google Shape;87;p16">
              <a:extLst>
                <a:ext uri="{FF2B5EF4-FFF2-40B4-BE49-F238E27FC236}">
                  <a16:creationId xmlns:a16="http://schemas.microsoft.com/office/drawing/2014/main" id="{B59C7A71-FB0E-9248-ADA8-8BDD775FC37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67309156"/>
                </p:ext>
              </p:extLst>
            </p:nvPr>
          </p:nvGraphicFramePr>
          <p:xfrm>
            <a:off x="3400337" y="1866023"/>
            <a:ext cx="2082950" cy="73303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110710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975844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24535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drinker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beer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d1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b1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23600">
                  <a:tc gridSpan="2"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b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Likes</a:t>
                        </a:r>
                        <a:endParaRPr sz="1600" b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</p:grp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770BB14-B0D0-134F-AF4E-E35DB27E5763}"/>
              </a:ext>
            </a:extLst>
          </p:cNvPr>
          <p:cNvSpPr/>
          <p:nvPr/>
        </p:nvSpPr>
        <p:spPr>
          <a:xfrm>
            <a:off x="6550925" y="1478908"/>
            <a:ext cx="3851316" cy="3462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Conditional</a:t>
            </a:r>
            <a:r>
              <a:rPr lang="zh-CN" altLang="en-US" dirty="0"/>
              <a:t> </a:t>
            </a:r>
            <a:r>
              <a:rPr lang="en-US" altLang="zh-CN" dirty="0"/>
              <a:t>Instance</a:t>
            </a:r>
            <a:r>
              <a:rPr lang="zh-CN" altLang="en-US" dirty="0"/>
              <a:t> </a:t>
            </a:r>
            <a:r>
              <a:rPr lang="en-US" altLang="zh-CN" dirty="0"/>
              <a:t>(C-Instance)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en-US" altLang="zh-CN" baseline="-25000" dirty="0"/>
              <a:t>1</a:t>
            </a:r>
            <a:endParaRPr lang="en-US" baseline="-25000" dirty="0"/>
          </a:p>
        </p:txBody>
      </p:sp>
      <p:graphicFrame>
        <p:nvGraphicFramePr>
          <p:cNvPr id="26" name="Google Shape;86;p16">
            <a:extLst>
              <a:ext uri="{FF2B5EF4-FFF2-40B4-BE49-F238E27FC236}">
                <a16:creationId xmlns:a16="http://schemas.microsoft.com/office/drawing/2014/main" id="{D59857EC-7792-1D4F-9BD2-8DB1EBC221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4017310"/>
              </p:ext>
            </p:extLst>
          </p:nvPr>
        </p:nvGraphicFramePr>
        <p:xfrm>
          <a:off x="8836077" y="5128535"/>
          <a:ext cx="1671638" cy="9753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35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3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bar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beer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en" sz="160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6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i="1" dirty="0"/>
                        <a:t>x1</a:t>
                      </a:r>
                      <a:endParaRPr sz="1600" i="1" dirty="0"/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1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b1</a:t>
                      </a:r>
                      <a:endParaRPr sz="1600" b="1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6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1" i="1" dirty="0"/>
                        <a:t>x2</a:t>
                      </a:r>
                      <a:endParaRPr sz="1600" b="1" i="1" dirty="0"/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600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543519"/>
                  </a:ext>
                </a:extLst>
              </a:tr>
              <a:tr h="2236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1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Result of Q</a:t>
                      </a:r>
                      <a:r>
                        <a:rPr lang="en-US" altLang="zh-CN" sz="1600" b="1" baseline="-250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lang="en-US" sz="1600" b="1" baseline="-2500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7" name="Google Shape;86;p16">
            <a:extLst>
              <a:ext uri="{FF2B5EF4-FFF2-40B4-BE49-F238E27FC236}">
                <a16:creationId xmlns:a16="http://schemas.microsoft.com/office/drawing/2014/main" id="{6AE805CF-9ADE-714E-AC4A-CBA9F01558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50328"/>
              </p:ext>
            </p:extLst>
          </p:nvPr>
        </p:nvGraphicFramePr>
        <p:xfrm>
          <a:off x="6696948" y="5128535"/>
          <a:ext cx="1671638" cy="7315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35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3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bar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beer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en" sz="160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6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i="1" dirty="0"/>
                        <a:t>x1</a:t>
                      </a:r>
                      <a:endParaRPr sz="1600" i="1" dirty="0"/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6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1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Result of Q</a:t>
                      </a:r>
                      <a:r>
                        <a:rPr lang="en-US" altLang="zh-CN" sz="1600" b="1" baseline="-250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lang="en-US" sz="1600" b="1" baseline="-2500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4" name="Slide Number Placeholder 14">
            <a:extLst>
              <a:ext uri="{FF2B5EF4-FFF2-40B4-BE49-F238E27FC236}">
                <a16:creationId xmlns:a16="http://schemas.microsoft.com/office/drawing/2014/main" id="{E07DEA61-C11F-9646-BDD9-B60808D6EA0C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mtClean="0"/>
              <a:pPr/>
              <a:t>11</a:t>
            </a:fld>
            <a:endParaRPr lang="en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21B2069-B82F-6B43-980B-DAA3D4C6D818}"/>
              </a:ext>
            </a:extLst>
          </p:cNvPr>
          <p:cNvSpPr txBox="1">
            <a:spLocks/>
          </p:cNvSpPr>
          <p:nvPr/>
        </p:nvSpPr>
        <p:spPr>
          <a:xfrm>
            <a:off x="433831" y="4166025"/>
            <a:ext cx="5070763" cy="247342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214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/>
              <a:t>Wrong</a:t>
            </a:r>
            <a:r>
              <a:rPr lang="zh-CN" altLang="en-US" sz="2000" dirty="0"/>
              <a:t> </a:t>
            </a:r>
            <a:r>
              <a:rPr lang="en-US" altLang="zh-CN" sz="2000" dirty="0"/>
              <a:t>query</a:t>
            </a:r>
            <a:r>
              <a:rPr lang="zh-CN" altLang="en-US" sz="2000" dirty="0"/>
              <a:t> </a:t>
            </a:r>
            <a:r>
              <a:rPr lang="en-US" altLang="zh-CN" sz="2000" dirty="0"/>
              <a:t>Q</a:t>
            </a:r>
            <a:r>
              <a:rPr lang="en-US" altLang="zh-CN" sz="2000" baseline="-25000" dirty="0"/>
              <a:t>2</a:t>
            </a:r>
            <a:r>
              <a:rPr lang="en-US" altLang="zh-CN" sz="2000" dirty="0"/>
              <a:t>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SELECT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S1.beer, S1.bar 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FROM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Likes L, Serves S1, Serves S2 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WHERE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L.drinker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LIKE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'Eve%'</a:t>
            </a:r>
          </a:p>
          <a:p>
            <a:pPr marL="0" indent="0">
              <a:buNone/>
            </a:pP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</a:t>
            </a: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AND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L.beer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S1.beer </a:t>
            </a:r>
          </a:p>
          <a:p>
            <a:pPr marL="0" indent="0">
              <a:buNone/>
            </a:pPr>
            <a:r>
              <a:rPr lang="zh-CN" alt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AND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altLang="zh-CN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S1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.beer = S2.beer</a:t>
            </a:r>
          </a:p>
          <a:p>
            <a:pPr marL="0" indent="0">
              <a:buNone/>
            </a:pP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</a:t>
            </a: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AND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S1.price &gt; S2.price;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F92F3D-785A-8840-98F8-46B6D0582A59}"/>
              </a:ext>
            </a:extLst>
          </p:cNvPr>
          <p:cNvSpPr txBox="1"/>
          <p:nvPr/>
        </p:nvSpPr>
        <p:spPr>
          <a:xfrm>
            <a:off x="406968" y="1419417"/>
            <a:ext cx="5070765" cy="13234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tIns="45720" bIns="45720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Q2 returns the bar serving the beer at the price</a:t>
            </a:r>
            <a:r>
              <a:rPr lang="zh-CN" altLang="en-US" sz="2000" dirty="0">
                <a:solidFill>
                  <a:schemeClr val="bg1"/>
                </a:solidFill>
              </a:rPr>
              <a:t> </a:t>
            </a:r>
            <a:r>
              <a:rPr lang="en-US" altLang="zh-CN" sz="2000" dirty="0">
                <a:solidFill>
                  <a:schemeClr val="bg1"/>
                </a:solidFill>
              </a:rPr>
              <a:t>in</a:t>
            </a:r>
            <a:r>
              <a:rPr lang="zh-CN" altLang="en-US" sz="2000" dirty="0">
                <a:solidFill>
                  <a:schemeClr val="bg1"/>
                </a:solidFill>
              </a:rPr>
              <a:t> </a:t>
            </a:r>
            <a:r>
              <a:rPr lang="en-US" altLang="zh-CN" sz="2000" dirty="0">
                <a:solidFill>
                  <a:schemeClr val="bg1"/>
                </a:solidFill>
              </a:rPr>
              <a:t>the</a:t>
            </a:r>
            <a:r>
              <a:rPr lang="zh-CN" altLang="en-US" sz="2000" dirty="0">
                <a:solidFill>
                  <a:schemeClr val="bg1"/>
                </a:solidFill>
              </a:rPr>
              <a:t> </a:t>
            </a:r>
            <a:r>
              <a:rPr lang="en-US" altLang="zh-CN" sz="2000" dirty="0">
                <a:solidFill>
                  <a:schemeClr val="bg1"/>
                </a:solidFill>
              </a:rPr>
              <a:t>middle 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if there are three bars with different prices</a:t>
            </a:r>
            <a:r>
              <a:rPr lang="zh-CN" altLang="en-US" sz="2000" dirty="0">
                <a:solidFill>
                  <a:schemeClr val="bg1"/>
                </a:solidFill>
              </a:rPr>
              <a:t> </a:t>
            </a:r>
            <a:endParaRPr lang="en-US" altLang="zh-CN" sz="2000" dirty="0">
              <a:solidFill>
                <a:schemeClr val="bg1"/>
              </a:solidFill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(</a:t>
            </a:r>
            <a:r>
              <a:rPr lang="en-US" sz="2000" dirty="0">
                <a:solidFill>
                  <a:schemeClr val="bg1"/>
                </a:solidFill>
              </a:rPr>
              <a:t>p1 &lt; p2  &lt; p3)</a:t>
            </a:r>
            <a:endParaRPr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33" name="Rectangular Callout 32">
            <a:extLst>
              <a:ext uri="{FF2B5EF4-FFF2-40B4-BE49-F238E27FC236}">
                <a16:creationId xmlns:a16="http://schemas.microsoft.com/office/drawing/2014/main" id="{31DCE5CD-B0FE-C648-A82F-67210CE1DBB5}"/>
              </a:ext>
            </a:extLst>
          </p:cNvPr>
          <p:cNvSpPr/>
          <p:nvPr/>
        </p:nvSpPr>
        <p:spPr>
          <a:xfrm>
            <a:off x="2535649" y="2909115"/>
            <a:ext cx="3536206" cy="1039769"/>
          </a:xfrm>
          <a:prstGeom prst="wedgeRectCallout">
            <a:avLst>
              <a:gd name="adj1" fmla="val 54606"/>
              <a:gd name="adj2" fmla="val 758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Conjunct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atomic</a:t>
            </a:r>
            <a:r>
              <a:rPr lang="zh-CN" altLang="en-US" sz="2000" dirty="0"/>
              <a:t> </a:t>
            </a:r>
            <a:r>
              <a:rPr lang="en-US" altLang="zh-CN" sz="2000" dirty="0"/>
              <a:t>conditions</a:t>
            </a:r>
            <a:r>
              <a:rPr lang="zh-CN" altLang="en-US" sz="2000" dirty="0"/>
              <a:t> </a:t>
            </a:r>
            <a:r>
              <a:rPr lang="en-US" altLang="zh-CN" sz="2000" dirty="0"/>
              <a:t>captures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same</a:t>
            </a:r>
            <a:r>
              <a:rPr lang="zh-CN" altLang="en-US" sz="2000" dirty="0"/>
              <a:t> </a:t>
            </a:r>
            <a:r>
              <a:rPr lang="en-US" altLang="zh-CN" sz="2000" dirty="0"/>
              <a:t>logic</a:t>
            </a:r>
            <a:r>
              <a:rPr lang="zh-CN" altLang="en-US" sz="2000" dirty="0"/>
              <a:t> </a:t>
            </a:r>
            <a:r>
              <a:rPr lang="en-US" altLang="zh-CN" sz="2000" dirty="0"/>
              <a:t>as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textual</a:t>
            </a:r>
            <a:r>
              <a:rPr lang="zh-CN" altLang="en-US" sz="2000" dirty="0"/>
              <a:t> </a:t>
            </a:r>
            <a:r>
              <a:rPr lang="en-US" altLang="zh-CN" sz="2000" dirty="0"/>
              <a:t>explanation</a:t>
            </a: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4AF617-8896-FFAF-5F53-219D0E9D8738}"/>
              </a:ext>
            </a:extLst>
          </p:cNvPr>
          <p:cNvSpPr txBox="1"/>
          <p:nvPr/>
        </p:nvSpPr>
        <p:spPr>
          <a:xfrm>
            <a:off x="9171296" y="232012"/>
            <a:ext cx="1952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C-tables</a:t>
            </a:r>
          </a:p>
          <a:p>
            <a:r>
              <a:rPr lang="en-US" dirty="0"/>
              <a:t>Imilienski-Lipski’84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2AF9213-E435-FD2B-0D74-43FDFAF1AD40}"/>
              </a:ext>
            </a:extLst>
          </p:cNvPr>
          <p:cNvSpPr txBox="1">
            <a:spLocks/>
          </p:cNvSpPr>
          <p:nvPr/>
        </p:nvSpPr>
        <p:spPr>
          <a:xfrm>
            <a:off x="10734" y="11897"/>
            <a:ext cx="10515600" cy="8229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Explaining</a:t>
            </a:r>
            <a:r>
              <a:rPr lang="zh-CN" alt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errors</a:t>
            </a:r>
            <a:r>
              <a:rPr lang="zh-CN" alt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r>
              <a:rPr lang="zh-CN" alt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conditional</a:t>
            </a:r>
            <a:r>
              <a:rPr lang="zh-CN" alt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instances</a:t>
            </a:r>
          </a:p>
        </p:txBody>
      </p:sp>
    </p:spTree>
    <p:extLst>
      <p:ext uri="{BB962C8B-B14F-4D97-AF65-F5344CB8AC3E}">
        <p14:creationId xmlns:p14="http://schemas.microsoft.com/office/powerpoint/2010/main" val="3059198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Google Shape;88;p16">
            <a:extLst>
              <a:ext uri="{FF2B5EF4-FFF2-40B4-BE49-F238E27FC236}">
                <a16:creationId xmlns:a16="http://schemas.microsoft.com/office/drawing/2014/main" id="{7BD676C4-69E6-4343-9F15-CDEF281527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3446934"/>
              </p:ext>
            </p:extLst>
          </p:nvPr>
        </p:nvGraphicFramePr>
        <p:xfrm>
          <a:off x="6096000" y="3972264"/>
          <a:ext cx="2773680" cy="8229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73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7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d1 LIKE ‘Eve%’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p1 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p2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NOT(d1 LIKE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‘Eve␣%’)</a:t>
                      </a:r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Global condition</a:t>
                      </a:r>
                      <a:r>
                        <a:rPr lang="zh-CN" altLang="en-US" sz="1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dirty="0"/>
                        <a:t>𝜙</a:t>
                      </a:r>
                      <a:endParaRPr sz="1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BFF47DAC-3DD8-384E-80B0-18D7D09FA0B5}"/>
              </a:ext>
            </a:extLst>
          </p:cNvPr>
          <p:cNvGrpSpPr/>
          <p:nvPr/>
        </p:nvGrpSpPr>
        <p:grpSpPr>
          <a:xfrm>
            <a:off x="6666187" y="1956816"/>
            <a:ext cx="4025964" cy="2729336"/>
            <a:chOff x="1457324" y="1862138"/>
            <a:chExt cx="4025964" cy="2729336"/>
          </a:xfrm>
        </p:grpSpPr>
        <p:graphicFrame>
          <p:nvGraphicFramePr>
            <p:cNvPr id="34" name="Google Shape;83;p16">
              <a:extLst>
                <a:ext uri="{FF2B5EF4-FFF2-40B4-BE49-F238E27FC236}">
                  <a16:creationId xmlns:a16="http://schemas.microsoft.com/office/drawing/2014/main" id="{C0DBF455-7111-CA4B-938B-7579CD9E116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80381789"/>
                </p:ext>
              </p:extLst>
            </p:nvPr>
          </p:nvGraphicFramePr>
          <p:xfrm>
            <a:off x="3811649" y="3858444"/>
            <a:ext cx="1671638" cy="73303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835819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835819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24535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name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brewer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b1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*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23600">
                  <a:tc gridSpan="2"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b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Beer relation</a:t>
                        </a:r>
                        <a:endParaRPr sz="1600" b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graphicFrame>
          <p:nvGraphicFramePr>
            <p:cNvPr id="35" name="Google Shape;84;p16">
              <a:extLst>
                <a:ext uri="{FF2B5EF4-FFF2-40B4-BE49-F238E27FC236}">
                  <a16:creationId xmlns:a16="http://schemas.microsoft.com/office/drawing/2014/main" id="{6A5C94DA-2FD7-D944-ADC5-D7233D81287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47744543"/>
                </p:ext>
              </p:extLst>
            </p:nvPr>
          </p:nvGraphicFramePr>
          <p:xfrm>
            <a:off x="1457324" y="2730132"/>
            <a:ext cx="1671638" cy="97536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835819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835819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name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 err="1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addr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x1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*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x2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*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223600">
                  <a:tc gridSpan="2"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b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Bar relation</a:t>
                        </a:r>
                        <a:endParaRPr sz="1600" b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graphicFrame>
          <p:nvGraphicFramePr>
            <p:cNvPr id="36" name="Google Shape;85;p16">
              <a:extLst>
                <a:ext uri="{FF2B5EF4-FFF2-40B4-BE49-F238E27FC236}">
                  <a16:creationId xmlns:a16="http://schemas.microsoft.com/office/drawing/2014/main" id="{650CC12B-6D9C-254E-AB82-5566323D191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69976405"/>
                </p:ext>
              </p:extLst>
            </p:nvPr>
          </p:nvGraphicFramePr>
          <p:xfrm>
            <a:off x="3400337" y="2730132"/>
            <a:ext cx="2082951" cy="97536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694317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694317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694317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2293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bar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beer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price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x1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b1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p1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x2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b1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p2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223600">
                  <a:tc gridSpan="3"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b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Serves relation</a:t>
                        </a:r>
                        <a:endParaRPr sz="1600" b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graphicFrame>
          <p:nvGraphicFramePr>
            <p:cNvPr id="37" name="Google Shape;86;p16">
              <a:extLst>
                <a:ext uri="{FF2B5EF4-FFF2-40B4-BE49-F238E27FC236}">
                  <a16:creationId xmlns:a16="http://schemas.microsoft.com/office/drawing/2014/main" id="{506138B2-CCDC-D74F-BFF6-B3D8FBAEDA1C}"/>
                </a:ext>
              </a:extLst>
            </p:cNvPr>
            <p:cNvGraphicFramePr/>
            <p:nvPr/>
          </p:nvGraphicFramePr>
          <p:xfrm>
            <a:off x="1457326" y="1862138"/>
            <a:ext cx="1671638" cy="73152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835819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835819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name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 err="1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addr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d1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/>
                          <a:t>*</a:t>
                        </a:r>
                        <a:endParaRPr sz="1600" dirty="0"/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23600">
                  <a:tc gridSpan="2"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b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Drinker relation</a:t>
                        </a:r>
                        <a:endParaRPr sz="1600" b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graphicFrame>
          <p:nvGraphicFramePr>
            <p:cNvPr id="38" name="Google Shape;87;p16">
              <a:extLst>
                <a:ext uri="{FF2B5EF4-FFF2-40B4-BE49-F238E27FC236}">
                  <a16:creationId xmlns:a16="http://schemas.microsoft.com/office/drawing/2014/main" id="{FDD5980D-EB30-4A43-9B15-FB3BDE6FCD08}"/>
                </a:ext>
              </a:extLst>
            </p:cNvPr>
            <p:cNvGraphicFramePr/>
            <p:nvPr/>
          </p:nvGraphicFramePr>
          <p:xfrm>
            <a:off x="3400337" y="1866023"/>
            <a:ext cx="2082950" cy="73303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110710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975844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24535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drinker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beer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d1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b1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23600">
                  <a:tc gridSpan="2"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b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Likes relation</a:t>
                        </a:r>
                        <a:endParaRPr sz="1600" b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</p:grpSp>
      <p:graphicFrame>
        <p:nvGraphicFramePr>
          <p:cNvPr id="40" name="Google Shape;86;p16">
            <a:extLst>
              <a:ext uri="{FF2B5EF4-FFF2-40B4-BE49-F238E27FC236}">
                <a16:creationId xmlns:a16="http://schemas.microsoft.com/office/drawing/2014/main" id="{83356130-2034-5345-B242-BA97672779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8513523"/>
              </p:ext>
            </p:extLst>
          </p:nvPr>
        </p:nvGraphicFramePr>
        <p:xfrm>
          <a:off x="8784669" y="4934292"/>
          <a:ext cx="1671638" cy="7315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35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3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bar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beer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1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b1</a:t>
                      </a:r>
                      <a:endParaRPr sz="1600" b="1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6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1" i="1" dirty="0"/>
                        <a:t>x2</a:t>
                      </a:r>
                      <a:endParaRPr sz="1600" b="1" i="1" dirty="0"/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600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543519"/>
                  </a:ext>
                </a:extLst>
              </a:tr>
              <a:tr h="2236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1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Result of Q</a:t>
                      </a:r>
                      <a:r>
                        <a:rPr lang="en-US" altLang="zh-CN" sz="1600" b="1" baseline="-250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lang="en-US" sz="1600" b="1" baseline="-2500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2" name="Google Shape;86;p16">
            <a:extLst>
              <a:ext uri="{FF2B5EF4-FFF2-40B4-BE49-F238E27FC236}">
                <a16:creationId xmlns:a16="http://schemas.microsoft.com/office/drawing/2014/main" id="{5C3F18F9-0CDF-824C-916B-0DE97AE46D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1546042"/>
              </p:ext>
            </p:extLst>
          </p:nvPr>
        </p:nvGraphicFramePr>
        <p:xfrm>
          <a:off x="6648326" y="4934292"/>
          <a:ext cx="1671638" cy="7315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35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3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bar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beer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600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(empty)</a:t>
                      </a:r>
                      <a:endParaRPr sz="16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i="1" dirty="0"/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6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1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Result of Q</a:t>
                      </a:r>
                      <a:r>
                        <a:rPr lang="en-US" altLang="zh-CN" sz="1600" b="1" baseline="-250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lang="en-US" sz="1600" b="1" baseline="-2500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4" name="Slide Number Placeholder 14">
            <a:extLst>
              <a:ext uri="{FF2B5EF4-FFF2-40B4-BE49-F238E27FC236}">
                <a16:creationId xmlns:a16="http://schemas.microsoft.com/office/drawing/2014/main" id="{E07DEA61-C11F-9646-BDD9-B60808D6EA0C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mtClean="0"/>
              <a:pPr/>
              <a:t>12</a:t>
            </a:fld>
            <a:endParaRPr lang="en" dirty="0"/>
          </a:p>
        </p:txBody>
      </p:sp>
      <p:sp>
        <p:nvSpPr>
          <p:cNvPr id="39" name="Rectangular Callout 38">
            <a:extLst>
              <a:ext uri="{FF2B5EF4-FFF2-40B4-BE49-F238E27FC236}">
                <a16:creationId xmlns:a16="http://schemas.microsoft.com/office/drawing/2014/main" id="{7B5A5069-6431-CE43-A9B5-5BA44B4FF369}"/>
              </a:ext>
            </a:extLst>
          </p:cNvPr>
          <p:cNvSpPr/>
          <p:nvPr/>
        </p:nvSpPr>
        <p:spPr>
          <a:xfrm>
            <a:off x="1119116" y="2846522"/>
            <a:ext cx="4473520" cy="816742"/>
          </a:xfrm>
          <a:prstGeom prst="wedgeRectCallout">
            <a:avLst>
              <a:gd name="adj1" fmla="val 66134"/>
              <a:gd name="adj2" fmla="val 982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Return another c-instance </a:t>
            </a:r>
          </a:p>
          <a:p>
            <a:pPr algn="ctr"/>
            <a:r>
              <a:rPr lang="en-US" altLang="zh-CN" sz="2000" dirty="0"/>
              <a:t>that captures the second mistake</a:t>
            </a:r>
            <a:endParaRPr lang="en-US" sz="20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A328493-2CB4-9F44-8B9A-B2BB61BAD0D1}"/>
              </a:ext>
            </a:extLst>
          </p:cNvPr>
          <p:cNvSpPr txBox="1">
            <a:spLocks/>
          </p:cNvSpPr>
          <p:nvPr/>
        </p:nvSpPr>
        <p:spPr>
          <a:xfrm>
            <a:off x="433831" y="4166025"/>
            <a:ext cx="5070763" cy="247342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214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/>
              <a:t>Wrong</a:t>
            </a:r>
            <a:r>
              <a:rPr lang="zh-CN" altLang="en-US" sz="2000" dirty="0"/>
              <a:t> </a:t>
            </a:r>
            <a:r>
              <a:rPr lang="en-US" altLang="zh-CN" sz="2000" dirty="0"/>
              <a:t>query</a:t>
            </a:r>
            <a:r>
              <a:rPr lang="zh-CN" altLang="en-US" sz="2000" dirty="0"/>
              <a:t> </a:t>
            </a:r>
            <a:r>
              <a:rPr lang="en-US" altLang="zh-CN" sz="2000" dirty="0"/>
              <a:t>Q</a:t>
            </a:r>
            <a:r>
              <a:rPr lang="en-US" altLang="zh-CN" sz="2000" baseline="-25000" dirty="0"/>
              <a:t>2</a:t>
            </a:r>
            <a:r>
              <a:rPr lang="en-US" altLang="zh-CN" sz="2000" dirty="0"/>
              <a:t>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SELECT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S1.beer, S1.bar 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FROM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Likes L, Serves S1, Serves S2 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WHERE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L.drinker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LIKE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600" u="sng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'Eve%'</a:t>
            </a:r>
          </a:p>
          <a:p>
            <a:pPr marL="0" indent="0">
              <a:buNone/>
            </a:pP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</a:t>
            </a: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AND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L.beer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S1.beer </a:t>
            </a:r>
          </a:p>
          <a:p>
            <a:pPr marL="0" indent="0">
              <a:buNone/>
            </a:pPr>
            <a:r>
              <a:rPr lang="zh-CN" alt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AND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altLang="zh-CN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S1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.beer = S2.beer</a:t>
            </a:r>
          </a:p>
          <a:p>
            <a:pPr marL="0" indent="0">
              <a:buNone/>
            </a:pP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</a:t>
            </a: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AND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S1.price &gt; S2.price;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E18A3A-54C0-2F4F-9CE9-54DD29E16C05}"/>
              </a:ext>
            </a:extLst>
          </p:cNvPr>
          <p:cNvSpPr txBox="1"/>
          <p:nvPr/>
        </p:nvSpPr>
        <p:spPr>
          <a:xfrm>
            <a:off x="433830" y="1404862"/>
            <a:ext cx="5070763" cy="10156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tIns="45720" bIns="45720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Q2 also returns wrong results if 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the drinker’s first name </a:t>
            </a:r>
            <a:r>
              <a:rPr lang="en-US" altLang="zh-CN" sz="2000" u="sng" dirty="0">
                <a:solidFill>
                  <a:schemeClr val="bg1"/>
                </a:solidFill>
              </a:rPr>
              <a:t>starts with</a:t>
            </a:r>
            <a:r>
              <a:rPr lang="en-US" altLang="zh-CN" sz="2000" dirty="0">
                <a:solidFill>
                  <a:schemeClr val="bg1"/>
                </a:solidFill>
              </a:rPr>
              <a:t> ‘Eve’ 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but is not exactly ‘Eve’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FBC46BA-5BF1-D348-8DAD-1646B4E18613}"/>
              </a:ext>
            </a:extLst>
          </p:cNvPr>
          <p:cNvSpPr/>
          <p:nvPr/>
        </p:nvSpPr>
        <p:spPr>
          <a:xfrm>
            <a:off x="6817348" y="1481328"/>
            <a:ext cx="3583282" cy="3462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Conditional</a:t>
            </a:r>
            <a:r>
              <a:rPr lang="zh-CN" altLang="en-US" dirty="0"/>
              <a:t> </a:t>
            </a:r>
            <a:r>
              <a:rPr lang="en-US" altLang="zh-CN" dirty="0"/>
              <a:t>Instance</a:t>
            </a:r>
            <a:r>
              <a:rPr lang="zh-CN" altLang="en-US" dirty="0"/>
              <a:t> </a:t>
            </a:r>
            <a:r>
              <a:rPr lang="en-US" altLang="zh-CN" dirty="0"/>
              <a:t>(C-Instance)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en-US" altLang="zh-CN" baseline="-25000" dirty="0"/>
              <a:t>2</a:t>
            </a:r>
            <a:endParaRPr lang="en-US" baseline="-25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EC92DE9-6B42-24C0-2544-D06B1A01F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3" y="11897"/>
            <a:ext cx="11112191" cy="82296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Explaining</a:t>
            </a:r>
            <a:r>
              <a:rPr lang="zh-CN" alt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errors</a:t>
            </a:r>
            <a:r>
              <a:rPr lang="zh-CN" alt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r>
              <a:rPr lang="zh-CN" alt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 set of) conditional</a:t>
            </a:r>
            <a:r>
              <a:rPr lang="zh-CN" alt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instances</a:t>
            </a:r>
          </a:p>
        </p:txBody>
      </p:sp>
    </p:spTree>
    <p:extLst>
      <p:ext uri="{BB962C8B-B14F-4D97-AF65-F5344CB8AC3E}">
        <p14:creationId xmlns:p14="http://schemas.microsoft.com/office/powerpoint/2010/main" val="957551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6EBEB-CC7B-7E47-A2C3-A3634160F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" y="23073"/>
            <a:ext cx="11707679" cy="1051528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altLang="zh-CN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Domain Relational Calculus</a:t>
            </a:r>
            <a:r>
              <a:rPr lang="zh-CN" alt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(DRC) as query trees</a:t>
            </a:r>
            <a:endParaRPr lang="en-US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FC3B5E-01EA-7046-BB83-820DE02E55A2}"/>
              </a:ext>
            </a:extLst>
          </p:cNvPr>
          <p:cNvSpPr/>
          <p:nvPr/>
        </p:nvSpPr>
        <p:spPr>
          <a:xfrm>
            <a:off x="3048000" y="29211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43B778-8991-1B47-B0D9-AD3093158866}"/>
              </a:ext>
            </a:extLst>
          </p:cNvPr>
          <p:cNvGrpSpPr/>
          <p:nvPr/>
        </p:nvGrpSpPr>
        <p:grpSpPr>
          <a:xfrm>
            <a:off x="5816991" y="2416692"/>
            <a:ext cx="5668427" cy="2774502"/>
            <a:chOff x="158795" y="3656673"/>
            <a:chExt cx="5668427" cy="2774502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3A4C5F6D-1563-164E-81D0-763DF5976101}"/>
                </a:ext>
              </a:extLst>
            </p:cNvPr>
            <p:cNvSpPr/>
            <p:nvPr/>
          </p:nvSpPr>
          <p:spPr>
            <a:xfrm>
              <a:off x="3036107" y="3656673"/>
              <a:ext cx="907143" cy="4429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∃</a:t>
              </a:r>
              <a:r>
                <a:rPr lang="en-US" altLang="zh-CN" sz="1600" dirty="0"/>
                <a:t>d1,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p1</a:t>
              </a:r>
              <a:endParaRPr lang="en-US" sz="2000" dirty="0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39095C4D-F0FB-074E-885B-3782EF8C4EF7}"/>
                </a:ext>
              </a:extLst>
            </p:cNvPr>
            <p:cNvSpPr/>
            <p:nvPr/>
          </p:nvSpPr>
          <p:spPr>
            <a:xfrm>
              <a:off x="4405934" y="4782080"/>
              <a:ext cx="907143" cy="442912"/>
            </a:xfrm>
            <a:prstGeom prst="roundRect">
              <a:avLst/>
            </a:prstGeom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∃</a:t>
              </a:r>
              <a:r>
                <a:rPr lang="en-US" altLang="zh-CN" sz="1600" dirty="0"/>
                <a:t>x2,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p2</a:t>
              </a:r>
              <a:endParaRPr lang="en-US" sz="2000" dirty="0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90CA26AF-29C5-D047-88EF-0F85D81CD009}"/>
                </a:ext>
              </a:extLst>
            </p:cNvPr>
            <p:cNvSpPr/>
            <p:nvPr/>
          </p:nvSpPr>
          <p:spPr>
            <a:xfrm>
              <a:off x="1605245" y="5988263"/>
              <a:ext cx="1239609" cy="44291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</a:rPr>
                <a:t>Likes(d1,</a:t>
              </a:r>
              <a:r>
                <a:rPr lang="zh-CN" altLang="en-US" sz="1600" dirty="0">
                  <a:solidFill>
                    <a:schemeClr val="tx1"/>
                  </a:solidFill>
                </a:rPr>
                <a:t> </a:t>
              </a:r>
              <a:r>
                <a:rPr lang="en-US" altLang="zh-CN" sz="1600" dirty="0">
                  <a:solidFill>
                    <a:schemeClr val="tx1"/>
                  </a:solidFill>
                </a:rPr>
                <a:t>b1)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F5155505-78F2-2B42-921C-D159B71A760B}"/>
                </a:ext>
              </a:extLst>
            </p:cNvPr>
            <p:cNvSpPr/>
            <p:nvPr/>
          </p:nvSpPr>
          <p:spPr>
            <a:xfrm>
              <a:off x="158795" y="5979673"/>
              <a:ext cx="1415398" cy="44291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</a:rPr>
                <a:t>d1</a:t>
              </a:r>
              <a:r>
                <a:rPr lang="zh-CN" altLang="en-US" sz="1600" dirty="0">
                  <a:solidFill>
                    <a:schemeClr val="tx1"/>
                  </a:solidFill>
                </a:rPr>
                <a:t> </a:t>
              </a:r>
              <a:r>
                <a:rPr lang="en-US" altLang="zh-CN" sz="1600" dirty="0">
                  <a:solidFill>
                    <a:schemeClr val="tx1"/>
                  </a:solidFill>
                </a:rPr>
                <a:t>LIKE</a:t>
              </a:r>
              <a:r>
                <a:rPr lang="zh-CN" altLang="en-US" sz="1600" dirty="0">
                  <a:solidFill>
                    <a:schemeClr val="tx1"/>
                  </a:solidFill>
                </a:rPr>
                <a:t> </a:t>
              </a:r>
              <a:r>
                <a:rPr lang="en-US" altLang="zh-CN" sz="1600" dirty="0">
                  <a:solidFill>
                    <a:schemeClr val="tx1"/>
                  </a:solidFill>
                </a:rPr>
                <a:t>‘Eve%’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474E82F5-0537-094C-A5BF-A580C835146D}"/>
                </a:ext>
              </a:extLst>
            </p:cNvPr>
            <p:cNvSpPr/>
            <p:nvPr/>
          </p:nvSpPr>
          <p:spPr>
            <a:xfrm>
              <a:off x="2248193" y="5333913"/>
              <a:ext cx="1637393" cy="44291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</a:rPr>
                <a:t>Serves(x1,</a:t>
              </a:r>
              <a:r>
                <a:rPr lang="zh-CN" altLang="en-US" sz="1600" dirty="0">
                  <a:solidFill>
                    <a:schemeClr val="tx1"/>
                  </a:solidFill>
                </a:rPr>
                <a:t> </a:t>
              </a:r>
              <a:r>
                <a:rPr lang="en-US" altLang="zh-CN" sz="1600" dirty="0">
                  <a:solidFill>
                    <a:schemeClr val="tx1"/>
                  </a:solidFill>
                </a:rPr>
                <a:t>b1,</a:t>
              </a:r>
              <a:r>
                <a:rPr lang="zh-CN" altLang="en-US" sz="1600" dirty="0">
                  <a:solidFill>
                    <a:schemeClr val="tx1"/>
                  </a:solidFill>
                </a:rPr>
                <a:t> </a:t>
              </a:r>
              <a:r>
                <a:rPr lang="en-US" altLang="zh-CN" sz="1600" dirty="0">
                  <a:solidFill>
                    <a:schemeClr val="tx1"/>
                  </a:solidFill>
                </a:rPr>
                <a:t>p1)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99D67D91-44C7-2549-B71E-8615DD133EDF}"/>
                </a:ext>
              </a:extLst>
            </p:cNvPr>
            <p:cNvSpPr/>
            <p:nvPr/>
          </p:nvSpPr>
          <p:spPr>
            <a:xfrm>
              <a:off x="3282047" y="5977866"/>
              <a:ext cx="1637393" cy="44291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</a:rPr>
                <a:t>Serves(x2,</a:t>
              </a:r>
              <a:r>
                <a:rPr lang="zh-CN" altLang="en-US" sz="1600" dirty="0">
                  <a:solidFill>
                    <a:schemeClr val="tx1"/>
                  </a:solidFill>
                </a:rPr>
                <a:t> </a:t>
              </a:r>
              <a:r>
                <a:rPr lang="en-US" altLang="zh-CN" sz="1600" dirty="0">
                  <a:solidFill>
                    <a:schemeClr val="tx1"/>
                  </a:solidFill>
                </a:rPr>
                <a:t>b1,</a:t>
              </a:r>
              <a:r>
                <a:rPr lang="zh-CN" altLang="en-US" sz="1600" dirty="0">
                  <a:solidFill>
                    <a:schemeClr val="tx1"/>
                  </a:solidFill>
                </a:rPr>
                <a:t> </a:t>
              </a:r>
              <a:r>
                <a:rPr lang="en-US" altLang="zh-CN" sz="1600" dirty="0">
                  <a:solidFill>
                    <a:schemeClr val="tx1"/>
                  </a:solidFill>
                </a:rPr>
                <a:t>p2)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F9C9A004-C49F-AE43-9A64-925E01461EE2}"/>
                </a:ext>
              </a:extLst>
            </p:cNvPr>
            <p:cNvSpPr/>
            <p:nvPr/>
          </p:nvSpPr>
          <p:spPr>
            <a:xfrm>
              <a:off x="4959086" y="5982004"/>
              <a:ext cx="868136" cy="41906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</a:rPr>
                <a:t>p1&gt;p2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8BE1C313-094D-9140-8956-BC92C12A5E4D}"/>
                </a:ext>
              </a:extLst>
            </p:cNvPr>
            <p:cNvSpPr/>
            <p:nvPr/>
          </p:nvSpPr>
          <p:spPr>
            <a:xfrm>
              <a:off x="1445402" y="5399918"/>
              <a:ext cx="290286" cy="304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⋀</a:t>
              </a:r>
              <a:endParaRPr lang="en-US" sz="2000" dirty="0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E5481BCB-8D3E-BB4E-A7C6-2E6DAFBDB706}"/>
                </a:ext>
              </a:extLst>
            </p:cNvPr>
            <p:cNvSpPr/>
            <p:nvPr/>
          </p:nvSpPr>
          <p:spPr>
            <a:xfrm>
              <a:off x="4714362" y="5399918"/>
              <a:ext cx="290286" cy="304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⋀</a:t>
              </a:r>
              <a:endParaRPr lang="en-US" sz="2000" dirty="0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FAD124DF-F81C-ED4F-8D29-B777FB204564}"/>
                </a:ext>
              </a:extLst>
            </p:cNvPr>
            <p:cNvSpPr/>
            <p:nvPr/>
          </p:nvSpPr>
          <p:spPr>
            <a:xfrm>
              <a:off x="3344536" y="4276765"/>
              <a:ext cx="290286" cy="304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⋀</a:t>
              </a:r>
              <a:endParaRPr lang="en-US" sz="2000" dirty="0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4CC3C3C0-716E-9E40-9302-FFF9CE92DD2B}"/>
                </a:ext>
              </a:extLst>
            </p:cNvPr>
            <p:cNvSpPr/>
            <p:nvPr/>
          </p:nvSpPr>
          <p:spPr>
            <a:xfrm>
              <a:off x="2043911" y="4781413"/>
              <a:ext cx="290286" cy="304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⋀</a:t>
              </a:r>
              <a:endParaRPr lang="en-US" sz="2000" dirty="0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8F656C5-5FB4-2F4E-AA91-9ACE4A4359B3}"/>
                </a:ext>
              </a:extLst>
            </p:cNvPr>
            <p:cNvCxnSpPr>
              <a:cxnSpLocks/>
              <a:stCxn id="35" idx="0"/>
              <a:endCxn id="18" idx="2"/>
            </p:cNvCxnSpPr>
            <p:nvPr/>
          </p:nvCxnSpPr>
          <p:spPr>
            <a:xfrm flipV="1">
              <a:off x="3489679" y="4099585"/>
              <a:ext cx="0" cy="1771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2FC2157-F281-E34A-A8C0-C9F5139EE404}"/>
                </a:ext>
              </a:extLst>
            </p:cNvPr>
            <p:cNvCxnSpPr>
              <a:cxnSpLocks/>
              <a:stCxn id="35" idx="2"/>
              <a:endCxn id="20" idx="0"/>
            </p:cNvCxnSpPr>
            <p:nvPr/>
          </p:nvCxnSpPr>
          <p:spPr>
            <a:xfrm>
              <a:off x="3489679" y="4581565"/>
              <a:ext cx="1369827" cy="20051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0F2803B-B481-4D46-A293-E3D0B0CBDEB6}"/>
                </a:ext>
              </a:extLst>
            </p:cNvPr>
            <p:cNvCxnSpPr>
              <a:cxnSpLocks/>
              <a:stCxn id="34" idx="0"/>
              <a:endCxn id="20" idx="2"/>
            </p:cNvCxnSpPr>
            <p:nvPr/>
          </p:nvCxnSpPr>
          <p:spPr>
            <a:xfrm flipV="1">
              <a:off x="4859505" y="5224992"/>
              <a:ext cx="1" cy="17492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49DBDE-A12E-B54A-89A6-F4294AB4F9FC}"/>
                </a:ext>
              </a:extLst>
            </p:cNvPr>
            <p:cNvCxnSpPr>
              <a:cxnSpLocks/>
              <a:stCxn id="26" idx="0"/>
              <a:endCxn id="34" idx="2"/>
            </p:cNvCxnSpPr>
            <p:nvPr/>
          </p:nvCxnSpPr>
          <p:spPr>
            <a:xfrm flipV="1">
              <a:off x="4100744" y="5704718"/>
              <a:ext cx="758761" cy="27314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7FC02DF-C05B-2C44-A06F-0C243ACF6A2C}"/>
                </a:ext>
              </a:extLst>
            </p:cNvPr>
            <p:cNvCxnSpPr>
              <a:cxnSpLocks/>
              <a:stCxn id="27" idx="0"/>
              <a:endCxn id="34" idx="2"/>
            </p:cNvCxnSpPr>
            <p:nvPr/>
          </p:nvCxnSpPr>
          <p:spPr>
            <a:xfrm flipH="1" flipV="1">
              <a:off x="4859505" y="5704718"/>
              <a:ext cx="533649" cy="27728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9F78F57-CD27-A24D-983A-3403461C91AF}"/>
                </a:ext>
              </a:extLst>
            </p:cNvPr>
            <p:cNvCxnSpPr>
              <a:cxnSpLocks/>
              <a:stCxn id="37" idx="0"/>
              <a:endCxn id="35" idx="2"/>
            </p:cNvCxnSpPr>
            <p:nvPr/>
          </p:nvCxnSpPr>
          <p:spPr>
            <a:xfrm flipV="1">
              <a:off x="2189054" y="4581565"/>
              <a:ext cx="1300625" cy="19984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8E29460-69E3-4C49-99BA-DEB2E05DC5C5}"/>
                </a:ext>
              </a:extLst>
            </p:cNvPr>
            <p:cNvCxnSpPr>
              <a:cxnSpLocks/>
              <a:stCxn id="33" idx="2"/>
              <a:endCxn id="22" idx="0"/>
            </p:cNvCxnSpPr>
            <p:nvPr/>
          </p:nvCxnSpPr>
          <p:spPr>
            <a:xfrm>
              <a:off x="1590545" y="5704718"/>
              <a:ext cx="634505" cy="28354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F0D2EA5-4B15-294B-AB28-90CE07C71CB5}"/>
                </a:ext>
              </a:extLst>
            </p:cNvPr>
            <p:cNvCxnSpPr>
              <a:cxnSpLocks/>
              <a:stCxn id="33" idx="2"/>
              <a:endCxn id="23" idx="0"/>
            </p:cNvCxnSpPr>
            <p:nvPr/>
          </p:nvCxnSpPr>
          <p:spPr>
            <a:xfrm flipH="1">
              <a:off x="866494" y="5704718"/>
              <a:ext cx="724051" cy="2749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8A960FB-4F9B-4C4A-8100-A8333D493F81}"/>
                </a:ext>
              </a:extLst>
            </p:cNvPr>
            <p:cNvCxnSpPr>
              <a:cxnSpLocks/>
              <a:stCxn id="33" idx="0"/>
              <a:endCxn id="37" idx="2"/>
            </p:cNvCxnSpPr>
            <p:nvPr/>
          </p:nvCxnSpPr>
          <p:spPr>
            <a:xfrm flipV="1">
              <a:off x="1590545" y="5086213"/>
              <a:ext cx="598509" cy="31370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388B613-A502-374F-8050-4F2BEBD3D6C8}"/>
                </a:ext>
              </a:extLst>
            </p:cNvPr>
            <p:cNvCxnSpPr>
              <a:cxnSpLocks/>
              <a:stCxn id="24" idx="0"/>
              <a:endCxn id="37" idx="2"/>
            </p:cNvCxnSpPr>
            <p:nvPr/>
          </p:nvCxnSpPr>
          <p:spPr>
            <a:xfrm flipH="1" flipV="1">
              <a:off x="2189054" y="5086213"/>
              <a:ext cx="877836" cy="2477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Slide Number Placeholder 14">
            <a:extLst>
              <a:ext uri="{FF2B5EF4-FFF2-40B4-BE49-F238E27FC236}">
                <a16:creationId xmlns:a16="http://schemas.microsoft.com/office/drawing/2014/main" id="{54AD2C18-3692-8F4C-BF89-CD863F7D98A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mtClean="0"/>
              <a:pPr/>
              <a:t>13</a:t>
            </a:fld>
            <a:endParaRPr lang="e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5657D-909B-CD3B-25AF-397ECA8A67D3}"/>
              </a:ext>
            </a:extLst>
          </p:cNvPr>
          <p:cNvSpPr txBox="1">
            <a:spLocks/>
          </p:cNvSpPr>
          <p:nvPr/>
        </p:nvSpPr>
        <p:spPr>
          <a:xfrm>
            <a:off x="433831" y="4166025"/>
            <a:ext cx="5070763" cy="247342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214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/>
              <a:t>Wrong</a:t>
            </a:r>
            <a:r>
              <a:rPr lang="zh-CN" altLang="en-US" sz="2000" dirty="0"/>
              <a:t> </a:t>
            </a:r>
            <a:r>
              <a:rPr lang="en-US" altLang="zh-CN" sz="2000" dirty="0"/>
              <a:t>query</a:t>
            </a:r>
            <a:r>
              <a:rPr lang="zh-CN" altLang="en-US" sz="2000" dirty="0"/>
              <a:t> </a:t>
            </a:r>
            <a:r>
              <a:rPr lang="en-US" altLang="zh-CN" sz="2000" dirty="0"/>
              <a:t>Q</a:t>
            </a:r>
            <a:r>
              <a:rPr lang="en-US" altLang="zh-CN" sz="2000" baseline="-25000" dirty="0"/>
              <a:t>2</a:t>
            </a:r>
            <a:r>
              <a:rPr lang="en-US" altLang="zh-CN" sz="2000" dirty="0"/>
              <a:t>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SELECT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S1.beer, S1.bar 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FROM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Likes L, Serves S1, Serves S2 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WHERE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L.drinker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LIKE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600" u="sng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'Eve%'</a:t>
            </a:r>
          </a:p>
          <a:p>
            <a:pPr marL="0" indent="0">
              <a:buNone/>
            </a:pP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</a:t>
            </a: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AND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L.beer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S1.beer </a:t>
            </a:r>
          </a:p>
          <a:p>
            <a:pPr marL="0" indent="0">
              <a:buNone/>
            </a:pPr>
            <a:r>
              <a:rPr lang="zh-CN" alt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AND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altLang="zh-CN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S1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.beer = S2.beer</a:t>
            </a:r>
          </a:p>
          <a:p>
            <a:pPr marL="0" indent="0">
              <a:buNone/>
            </a:pP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</a:t>
            </a: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AND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S1.price &gt; S2.price;</a:t>
            </a:r>
          </a:p>
        </p:txBody>
      </p:sp>
    </p:spTree>
    <p:extLst>
      <p:ext uri="{BB962C8B-B14F-4D97-AF65-F5344CB8AC3E}">
        <p14:creationId xmlns:p14="http://schemas.microsoft.com/office/powerpoint/2010/main" val="1417452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6EBEB-CC7B-7E47-A2C3-A3634160F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" y="23073"/>
            <a:ext cx="11707679" cy="1051528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altLang="zh-CN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Domain Relational Calculus</a:t>
            </a:r>
            <a:r>
              <a:rPr lang="zh-CN" alt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(DRC) as query trees</a:t>
            </a:r>
            <a:endParaRPr lang="en-US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FC3B5E-01EA-7046-BB83-820DE02E55A2}"/>
              </a:ext>
            </a:extLst>
          </p:cNvPr>
          <p:cNvSpPr/>
          <p:nvPr/>
        </p:nvSpPr>
        <p:spPr>
          <a:xfrm>
            <a:off x="3048000" y="29211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72" name="Slide Number Placeholder 14">
            <a:extLst>
              <a:ext uri="{FF2B5EF4-FFF2-40B4-BE49-F238E27FC236}">
                <a16:creationId xmlns:a16="http://schemas.microsoft.com/office/drawing/2014/main" id="{54AD2C18-3692-8F4C-BF89-CD863F7D98A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mtClean="0"/>
              <a:pPr/>
              <a:t>14</a:t>
            </a:fld>
            <a:endParaRPr lang="en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D8F34F7-0973-7A0E-851B-32F1C43C115E}"/>
              </a:ext>
            </a:extLst>
          </p:cNvPr>
          <p:cNvGrpSpPr/>
          <p:nvPr/>
        </p:nvGrpSpPr>
        <p:grpSpPr>
          <a:xfrm>
            <a:off x="113015" y="2882972"/>
            <a:ext cx="11832592" cy="3192359"/>
            <a:chOff x="113015" y="2882972"/>
            <a:chExt cx="11832592" cy="31923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ounded Rectangle 3">
                  <a:extLst>
                    <a:ext uri="{FF2B5EF4-FFF2-40B4-BE49-F238E27FC236}">
                      <a16:creationId xmlns:a16="http://schemas.microsoft.com/office/drawing/2014/main" id="{78CCC7B7-D05B-D34C-1690-1653929EE35E}"/>
                    </a:ext>
                  </a:extLst>
                </p:cNvPr>
                <p:cNvSpPr/>
                <p:nvPr/>
              </p:nvSpPr>
              <p:spPr>
                <a:xfrm>
                  <a:off x="5761455" y="2882972"/>
                  <a:ext cx="425777" cy="296007"/>
                </a:xfrm>
                <a:prstGeom prst="round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∧</m:t>
                        </m:r>
                      </m:oMath>
                    </m:oMathPara>
                  </a14:m>
                  <a:endParaRPr lang="en-US" sz="1200" b="1" dirty="0">
                    <a:solidFill>
                      <a:schemeClr val="bg1"/>
                    </a:solidFill>
                    <a:latin typeface="+mj-lt"/>
                    <a:cs typeface="David" panose="020E0502060401010101" pitchFamily="34" charset="-79"/>
                  </a:endParaRPr>
                </a:p>
              </p:txBody>
            </p:sp>
          </mc:Choice>
          <mc:Fallback xmlns="">
            <p:sp>
              <p:nvSpPr>
                <p:cNvPr id="4" name="Rounded Rectangle 3">
                  <a:extLst>
                    <a:ext uri="{FF2B5EF4-FFF2-40B4-BE49-F238E27FC236}">
                      <a16:creationId xmlns:a16="http://schemas.microsoft.com/office/drawing/2014/main" id="{78CCC7B7-D05B-D34C-1690-1653929EE3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1455" y="2882972"/>
                  <a:ext cx="425777" cy="296007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3A26660-510E-E584-37D9-C640CB1EC416}"/>
                </a:ext>
              </a:extLst>
            </p:cNvPr>
            <p:cNvCxnSpPr>
              <a:cxnSpLocks/>
              <a:stCxn id="4" idx="2"/>
              <a:endCxn id="8" idx="0"/>
            </p:cNvCxnSpPr>
            <p:nvPr/>
          </p:nvCxnSpPr>
          <p:spPr>
            <a:xfrm flipH="1">
              <a:off x="3212454" y="3178979"/>
              <a:ext cx="2761890" cy="123062"/>
            </a:xfrm>
            <a:prstGeom prst="straightConnector1">
              <a:avLst/>
            </a:prstGeom>
            <a:solidFill>
              <a:schemeClr val="tx1"/>
            </a:solidFill>
            <a:ln w="38100"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AFDF80B-0CB9-1769-CB11-86F348990AE2}"/>
                </a:ext>
              </a:extLst>
            </p:cNvPr>
            <p:cNvCxnSpPr>
              <a:cxnSpLocks/>
              <a:stCxn id="4" idx="2"/>
              <a:endCxn id="9" idx="0"/>
            </p:cNvCxnSpPr>
            <p:nvPr/>
          </p:nvCxnSpPr>
          <p:spPr>
            <a:xfrm>
              <a:off x="5974344" y="3178979"/>
              <a:ext cx="3493482" cy="483041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68A6FD8-C89C-3E53-7087-2D4CD2D379F1}"/>
                </a:ext>
              </a:extLst>
            </p:cNvPr>
            <p:cNvCxnSpPr>
              <a:cxnSpLocks/>
              <a:endCxn id="11" idx="0"/>
            </p:cNvCxnSpPr>
            <p:nvPr/>
          </p:nvCxnSpPr>
          <p:spPr>
            <a:xfrm>
              <a:off x="9448686" y="3923479"/>
              <a:ext cx="10583" cy="28139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ounded Rectangle 7">
                  <a:extLst>
                    <a:ext uri="{FF2B5EF4-FFF2-40B4-BE49-F238E27FC236}">
                      <a16:creationId xmlns:a16="http://schemas.microsoft.com/office/drawing/2014/main" id="{F34B9BD8-FCA0-8FDC-33EA-2C7C4E6DCF72}"/>
                    </a:ext>
                  </a:extLst>
                </p:cNvPr>
                <p:cNvSpPr/>
                <p:nvPr/>
              </p:nvSpPr>
              <p:spPr>
                <a:xfrm>
                  <a:off x="2867370" y="3302041"/>
                  <a:ext cx="690168" cy="296007"/>
                </a:xfrm>
                <a:prstGeom prst="round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∃</m:t>
                        </m:r>
                        <m:sSub>
                          <m:sSubPr>
                            <m:ctrlPr>
                              <a:rPr lang="en-US" sz="12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</m:ctrlPr>
                          </m:sSubPr>
                          <m:e>
                            <m:r>
                              <a:rPr lang="en-US" sz="12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  <m:t>𝒅</m:t>
                            </m:r>
                          </m:e>
                          <m:sub>
                            <m:r>
                              <a:rPr lang="en-US" sz="12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  <m:t>𝟏</m:t>
                            </m:r>
                          </m:sub>
                        </m:sSub>
                        <m:r>
                          <a:rPr lang="en-US" sz="1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,</m:t>
                        </m:r>
                        <m:sSub>
                          <m:sSubPr>
                            <m:ctrlPr>
                              <a:rPr lang="en-US" sz="12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</m:ctrlPr>
                          </m:sSubPr>
                          <m:e>
                            <m:r>
                              <a:rPr lang="en-US" sz="12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2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200" b="1" dirty="0">
                    <a:solidFill>
                      <a:schemeClr val="bg1"/>
                    </a:solidFill>
                    <a:latin typeface="+mj-lt"/>
                    <a:cs typeface="David" panose="020E0502060401010101" pitchFamily="34" charset="-79"/>
                  </a:endParaRPr>
                </a:p>
              </p:txBody>
            </p:sp>
          </mc:Choice>
          <mc:Fallback xmlns="">
            <p:sp>
              <p:nvSpPr>
                <p:cNvPr id="8" name="Rounded Rectangle 7">
                  <a:extLst>
                    <a:ext uri="{FF2B5EF4-FFF2-40B4-BE49-F238E27FC236}">
                      <a16:creationId xmlns:a16="http://schemas.microsoft.com/office/drawing/2014/main" id="{F34B9BD8-FCA0-8FDC-33EA-2C7C4E6DCF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7370" y="3302041"/>
                  <a:ext cx="690168" cy="296007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ounded Rectangle 8">
                  <a:extLst>
                    <a:ext uri="{FF2B5EF4-FFF2-40B4-BE49-F238E27FC236}">
                      <a16:creationId xmlns:a16="http://schemas.microsoft.com/office/drawing/2014/main" id="{DF9AB6EB-469B-4C01-F933-2911FAC3FBFA}"/>
                    </a:ext>
                  </a:extLst>
                </p:cNvPr>
                <p:cNvSpPr/>
                <p:nvPr/>
              </p:nvSpPr>
              <p:spPr>
                <a:xfrm>
                  <a:off x="9122742" y="3662020"/>
                  <a:ext cx="690168" cy="296007"/>
                </a:xfrm>
                <a:prstGeom prst="round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∀</m:t>
                        </m:r>
                        <m:sSub>
                          <m:sSubPr>
                            <m:ctrlPr>
                              <a:rPr lang="en-US" sz="12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</m:ctrlPr>
                          </m:sSubPr>
                          <m:e>
                            <m:r>
                              <a:rPr lang="en-US" sz="12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  <m:t>𝒅</m:t>
                            </m:r>
                          </m:e>
                          <m:sub>
                            <m:r>
                              <a:rPr lang="en-US" sz="12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  <m:t>𝟐</m:t>
                            </m:r>
                          </m:sub>
                        </m:sSub>
                        <m:r>
                          <a:rPr lang="en-US" sz="1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,</m:t>
                        </m:r>
                        <m:sSub>
                          <m:sSubPr>
                            <m:ctrlPr>
                              <a:rPr lang="en-US" sz="12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</m:ctrlPr>
                          </m:sSubPr>
                          <m:e>
                            <m:r>
                              <a:rPr lang="en-US" sz="12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2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200" b="1" dirty="0">
                    <a:solidFill>
                      <a:schemeClr val="bg1"/>
                    </a:solidFill>
                    <a:latin typeface="+mj-lt"/>
                    <a:cs typeface="David" panose="020E0502060401010101" pitchFamily="34" charset="-79"/>
                  </a:endParaRPr>
                </a:p>
              </p:txBody>
            </p:sp>
          </mc:Choice>
          <mc:Fallback xmlns="">
            <p:sp>
              <p:nvSpPr>
                <p:cNvPr id="9" name="Rounded Rectangle 8">
                  <a:extLst>
                    <a:ext uri="{FF2B5EF4-FFF2-40B4-BE49-F238E27FC236}">
                      <a16:creationId xmlns:a16="http://schemas.microsoft.com/office/drawing/2014/main" id="{DF9AB6EB-469B-4C01-F933-2911FAC3FB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2742" y="3662020"/>
                  <a:ext cx="690168" cy="296007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ounded Rectangle 10">
                  <a:extLst>
                    <a:ext uri="{FF2B5EF4-FFF2-40B4-BE49-F238E27FC236}">
                      <a16:creationId xmlns:a16="http://schemas.microsoft.com/office/drawing/2014/main" id="{FD728BE4-85E1-99C9-881E-EE7AAB3730C1}"/>
                    </a:ext>
                  </a:extLst>
                </p:cNvPr>
                <p:cNvSpPr/>
                <p:nvPr/>
              </p:nvSpPr>
              <p:spPr>
                <a:xfrm>
                  <a:off x="9254937" y="4204869"/>
                  <a:ext cx="408663" cy="296007"/>
                </a:xfrm>
                <a:prstGeom prst="round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∨</m:t>
                        </m:r>
                      </m:oMath>
                    </m:oMathPara>
                  </a14:m>
                  <a:endParaRPr lang="en-US" sz="1200" b="1" dirty="0">
                    <a:solidFill>
                      <a:schemeClr val="bg1"/>
                    </a:solidFill>
                    <a:latin typeface="+mj-lt"/>
                    <a:cs typeface="David" panose="020E0502060401010101" pitchFamily="34" charset="-79"/>
                  </a:endParaRPr>
                </a:p>
              </p:txBody>
            </p:sp>
          </mc:Choice>
          <mc:Fallback xmlns="">
            <p:sp>
              <p:nvSpPr>
                <p:cNvPr id="11" name="Rounded Rectangle 10">
                  <a:extLst>
                    <a:ext uri="{FF2B5EF4-FFF2-40B4-BE49-F238E27FC236}">
                      <a16:creationId xmlns:a16="http://schemas.microsoft.com/office/drawing/2014/main" id="{FD728BE4-85E1-99C9-881E-EE7AAB3730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54937" y="4204869"/>
                  <a:ext cx="408663" cy="296007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ounded Rectangle 12">
                  <a:extLst>
                    <a:ext uri="{FF2B5EF4-FFF2-40B4-BE49-F238E27FC236}">
                      <a16:creationId xmlns:a16="http://schemas.microsoft.com/office/drawing/2014/main" id="{5CE34EE2-629A-C369-8464-4F80AA362494}"/>
                    </a:ext>
                  </a:extLst>
                </p:cNvPr>
                <p:cNvSpPr/>
                <p:nvPr/>
              </p:nvSpPr>
              <p:spPr>
                <a:xfrm>
                  <a:off x="8214104" y="4714068"/>
                  <a:ext cx="408663" cy="296007"/>
                </a:xfrm>
                <a:prstGeom prst="round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∨</m:t>
                        </m:r>
                      </m:oMath>
                    </m:oMathPara>
                  </a14:m>
                  <a:endParaRPr lang="en-US" sz="1200" b="1" dirty="0">
                    <a:solidFill>
                      <a:schemeClr val="bg1"/>
                    </a:solidFill>
                    <a:latin typeface="+mj-lt"/>
                    <a:cs typeface="David" panose="020E0502060401010101" pitchFamily="34" charset="-79"/>
                  </a:endParaRPr>
                </a:p>
              </p:txBody>
            </p:sp>
          </mc:Choice>
          <mc:Fallback xmlns="">
            <p:sp>
              <p:nvSpPr>
                <p:cNvPr id="13" name="Rounded Rectangle 12">
                  <a:extLst>
                    <a:ext uri="{FF2B5EF4-FFF2-40B4-BE49-F238E27FC236}">
                      <a16:creationId xmlns:a16="http://schemas.microsoft.com/office/drawing/2014/main" id="{5CE34EE2-629A-C369-8464-4F80AA3624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4104" y="4714068"/>
                  <a:ext cx="408663" cy="296007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ounded Rectangle 13">
                  <a:extLst>
                    <a:ext uri="{FF2B5EF4-FFF2-40B4-BE49-F238E27FC236}">
                      <a16:creationId xmlns:a16="http://schemas.microsoft.com/office/drawing/2014/main" id="{E29F19FA-21F3-F381-6F51-550E56B4314C}"/>
                    </a:ext>
                  </a:extLst>
                </p:cNvPr>
                <p:cNvSpPr/>
                <p:nvPr/>
              </p:nvSpPr>
              <p:spPr>
                <a:xfrm>
                  <a:off x="7320732" y="5294945"/>
                  <a:ext cx="408663" cy="296007"/>
                </a:xfrm>
                <a:prstGeom prst="round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∨</m:t>
                        </m:r>
                      </m:oMath>
                    </m:oMathPara>
                  </a14:m>
                  <a:endParaRPr lang="en-US" sz="1200" b="1" dirty="0">
                    <a:solidFill>
                      <a:schemeClr val="bg1"/>
                    </a:solidFill>
                    <a:latin typeface="+mj-lt"/>
                    <a:cs typeface="David" panose="020E0502060401010101" pitchFamily="34" charset="-79"/>
                  </a:endParaRPr>
                </a:p>
              </p:txBody>
            </p:sp>
          </mc:Choice>
          <mc:Fallback xmlns="">
            <p:sp>
              <p:nvSpPr>
                <p:cNvPr id="14" name="Rounded Rectangle 13">
                  <a:extLst>
                    <a:ext uri="{FF2B5EF4-FFF2-40B4-BE49-F238E27FC236}">
                      <a16:creationId xmlns:a16="http://schemas.microsoft.com/office/drawing/2014/main" id="{E29F19FA-21F3-F381-6F51-550E56B431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0732" y="5294945"/>
                  <a:ext cx="408663" cy="296007"/>
                </a:xfrm>
                <a:prstGeom prst="round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ounded Rectangle 14">
                  <a:extLst>
                    <a:ext uri="{FF2B5EF4-FFF2-40B4-BE49-F238E27FC236}">
                      <a16:creationId xmlns:a16="http://schemas.microsoft.com/office/drawing/2014/main" id="{E9B388E4-1ED8-556D-F4E3-66006E4EF97A}"/>
                    </a:ext>
                  </a:extLst>
                </p:cNvPr>
                <p:cNvSpPr/>
                <p:nvPr/>
              </p:nvSpPr>
              <p:spPr>
                <a:xfrm>
                  <a:off x="10549011" y="4763695"/>
                  <a:ext cx="690168" cy="296007"/>
                </a:xfrm>
                <a:prstGeom prst="round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∃</m:t>
                        </m:r>
                        <m:sSub>
                          <m:sSubPr>
                            <m:ctrlPr>
                              <a:rPr lang="en-US" sz="12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</m:ctrlPr>
                          </m:sSubPr>
                          <m:e>
                            <m:r>
                              <a:rPr lang="en-US" sz="12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2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  <m:t>𝟑</m:t>
                            </m:r>
                          </m:sub>
                        </m:sSub>
                        <m:r>
                          <a:rPr lang="en-US" sz="1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,</m:t>
                        </m:r>
                        <m:sSub>
                          <m:sSubPr>
                            <m:ctrlPr>
                              <a:rPr lang="en-US" sz="12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</m:ctrlPr>
                          </m:sSubPr>
                          <m:e>
                            <m:r>
                              <a:rPr lang="en-US" sz="12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2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1200" b="1" dirty="0">
                    <a:solidFill>
                      <a:schemeClr val="bg1"/>
                    </a:solidFill>
                    <a:latin typeface="+mj-lt"/>
                    <a:cs typeface="David" panose="020E0502060401010101" pitchFamily="34" charset="-79"/>
                  </a:endParaRPr>
                </a:p>
              </p:txBody>
            </p:sp>
          </mc:Choice>
          <mc:Fallback xmlns="">
            <p:sp>
              <p:nvSpPr>
                <p:cNvPr id="15" name="Rounded Rectangle 14">
                  <a:extLst>
                    <a:ext uri="{FF2B5EF4-FFF2-40B4-BE49-F238E27FC236}">
                      <a16:creationId xmlns:a16="http://schemas.microsoft.com/office/drawing/2014/main" id="{E9B388E4-1ED8-556D-F4E3-66006E4EF9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49011" y="4763695"/>
                  <a:ext cx="690168" cy="296007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3BB4B035-B517-4B78-ED44-D4B33D2B1FC4}"/>
                    </a:ext>
                  </a:extLst>
                </p:cNvPr>
                <p:cNvSpPr/>
                <p:nvPr/>
              </p:nvSpPr>
              <p:spPr>
                <a:xfrm>
                  <a:off x="10719236" y="5329239"/>
                  <a:ext cx="349718" cy="296007"/>
                </a:xfrm>
                <a:prstGeom prst="round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∧</m:t>
                        </m:r>
                      </m:oMath>
                    </m:oMathPara>
                  </a14:m>
                  <a:endParaRPr lang="en-US" sz="1200" b="1" dirty="0">
                    <a:solidFill>
                      <a:schemeClr val="bg1"/>
                    </a:solidFill>
                    <a:latin typeface="+mj-lt"/>
                    <a:cs typeface="David" panose="020E0502060401010101" pitchFamily="34" charset="-79"/>
                  </a:endParaRPr>
                </a:p>
              </p:txBody>
            </p:sp>
          </mc:Choice>
          <mc:Fallback xmlns=""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3BB4B035-B517-4B78-ED44-D4B33D2B1F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19236" y="5329239"/>
                  <a:ext cx="349718" cy="296007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30CFCCD-DD17-8AD6-1FBB-451EEF745774}"/>
                </a:ext>
              </a:extLst>
            </p:cNvPr>
            <p:cNvCxnSpPr>
              <a:cxnSpLocks/>
              <a:stCxn id="13" idx="0"/>
              <a:endCxn id="11" idx="2"/>
            </p:cNvCxnSpPr>
            <p:nvPr/>
          </p:nvCxnSpPr>
          <p:spPr>
            <a:xfrm flipV="1">
              <a:off x="8418436" y="4500876"/>
              <a:ext cx="1040833" cy="213192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B1874DF-874B-ADD0-17CA-565D9C25DBFE}"/>
                </a:ext>
              </a:extLst>
            </p:cNvPr>
            <p:cNvCxnSpPr>
              <a:cxnSpLocks/>
              <a:stCxn id="14" idx="0"/>
              <a:endCxn id="13" idx="2"/>
            </p:cNvCxnSpPr>
            <p:nvPr/>
          </p:nvCxnSpPr>
          <p:spPr>
            <a:xfrm flipV="1">
              <a:off x="7525064" y="5010075"/>
              <a:ext cx="893372" cy="28487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ounded Rectangle 20">
                  <a:extLst>
                    <a:ext uri="{FF2B5EF4-FFF2-40B4-BE49-F238E27FC236}">
                      <a16:creationId xmlns:a16="http://schemas.microsoft.com/office/drawing/2014/main" id="{68B9E28A-66F5-1367-FBBC-1EA0BF44F1A7}"/>
                    </a:ext>
                  </a:extLst>
                </p:cNvPr>
                <p:cNvSpPr/>
                <p:nvPr/>
              </p:nvSpPr>
              <p:spPr>
                <a:xfrm>
                  <a:off x="3037595" y="3814790"/>
                  <a:ext cx="349718" cy="296007"/>
                </a:xfrm>
                <a:prstGeom prst="round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∧</m:t>
                        </m:r>
                      </m:oMath>
                    </m:oMathPara>
                  </a14:m>
                  <a:endParaRPr lang="en-US" sz="1200" b="1" dirty="0">
                    <a:solidFill>
                      <a:schemeClr val="bg1"/>
                    </a:solidFill>
                    <a:latin typeface="+mj-lt"/>
                    <a:cs typeface="David" panose="020E0502060401010101" pitchFamily="34" charset="-79"/>
                  </a:endParaRPr>
                </a:p>
              </p:txBody>
            </p:sp>
          </mc:Choice>
          <mc:Fallback xmlns="">
            <p:sp>
              <p:nvSpPr>
                <p:cNvPr id="21" name="Rounded Rectangle 20">
                  <a:extLst>
                    <a:ext uri="{FF2B5EF4-FFF2-40B4-BE49-F238E27FC236}">
                      <a16:creationId xmlns:a16="http://schemas.microsoft.com/office/drawing/2014/main" id="{68B9E28A-66F5-1367-FBBC-1EA0BF44F1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7595" y="3814790"/>
                  <a:ext cx="349718" cy="296007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ounded Rectangle 24">
                  <a:extLst>
                    <a:ext uri="{FF2B5EF4-FFF2-40B4-BE49-F238E27FC236}">
                      <a16:creationId xmlns:a16="http://schemas.microsoft.com/office/drawing/2014/main" id="{47B338D6-4C7A-10AF-4172-9BE1E2643A17}"/>
                    </a:ext>
                  </a:extLst>
                </p:cNvPr>
                <p:cNvSpPr/>
                <p:nvPr/>
              </p:nvSpPr>
              <p:spPr>
                <a:xfrm>
                  <a:off x="2261142" y="4237553"/>
                  <a:ext cx="349718" cy="296007"/>
                </a:xfrm>
                <a:prstGeom prst="round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∧</m:t>
                        </m:r>
                      </m:oMath>
                    </m:oMathPara>
                  </a14:m>
                  <a:endParaRPr lang="en-US" sz="1200" b="1" dirty="0">
                    <a:solidFill>
                      <a:schemeClr val="bg1"/>
                    </a:solidFill>
                    <a:latin typeface="+mj-lt"/>
                    <a:cs typeface="David" panose="020E0502060401010101" pitchFamily="34" charset="-79"/>
                  </a:endParaRPr>
                </a:p>
              </p:txBody>
            </p:sp>
          </mc:Choice>
          <mc:Fallback xmlns="">
            <p:sp>
              <p:nvSpPr>
                <p:cNvPr id="25" name="Rounded Rectangle 24">
                  <a:extLst>
                    <a:ext uri="{FF2B5EF4-FFF2-40B4-BE49-F238E27FC236}">
                      <a16:creationId xmlns:a16="http://schemas.microsoft.com/office/drawing/2014/main" id="{47B338D6-4C7A-10AF-4172-9BE1E2643A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1142" y="4237553"/>
                  <a:ext cx="349718" cy="296007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ounded Rectangle 27">
                  <a:extLst>
                    <a:ext uri="{FF2B5EF4-FFF2-40B4-BE49-F238E27FC236}">
                      <a16:creationId xmlns:a16="http://schemas.microsoft.com/office/drawing/2014/main" id="{90908C8C-F51C-C19C-E804-52803D191996}"/>
                    </a:ext>
                  </a:extLst>
                </p:cNvPr>
                <p:cNvSpPr/>
                <p:nvPr/>
              </p:nvSpPr>
              <p:spPr>
                <a:xfrm>
                  <a:off x="1414864" y="4767227"/>
                  <a:ext cx="349718" cy="296007"/>
                </a:xfrm>
                <a:prstGeom prst="round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∧</m:t>
                        </m:r>
                      </m:oMath>
                    </m:oMathPara>
                  </a14:m>
                  <a:endParaRPr lang="en-US" sz="1200" b="1" dirty="0">
                    <a:solidFill>
                      <a:schemeClr val="bg1"/>
                    </a:solidFill>
                    <a:latin typeface="+mj-lt"/>
                    <a:cs typeface="David" panose="020E0502060401010101" pitchFamily="34" charset="-79"/>
                  </a:endParaRPr>
                </a:p>
              </p:txBody>
            </p:sp>
          </mc:Choice>
          <mc:Fallback xmlns="">
            <p:sp>
              <p:nvSpPr>
                <p:cNvPr id="28" name="Rounded Rectangle 27">
                  <a:extLst>
                    <a:ext uri="{FF2B5EF4-FFF2-40B4-BE49-F238E27FC236}">
                      <a16:creationId xmlns:a16="http://schemas.microsoft.com/office/drawing/2014/main" id="{90908C8C-F51C-C19C-E804-52803D1919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4864" y="4767227"/>
                  <a:ext cx="349718" cy="296007"/>
                </a:xfrm>
                <a:prstGeom prst="round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id="{E6AE87B9-7071-B198-3537-045AA2E16EFC}"/>
                    </a:ext>
                  </a:extLst>
                </p:cNvPr>
                <p:cNvSpPr/>
                <p:nvPr/>
              </p:nvSpPr>
              <p:spPr>
                <a:xfrm>
                  <a:off x="4759829" y="4231396"/>
                  <a:ext cx="690168" cy="296007"/>
                </a:xfrm>
                <a:prstGeom prst="round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∃</m:t>
                        </m:r>
                        <m:sSub>
                          <m:sSubPr>
                            <m:ctrlPr>
                              <a:rPr lang="en-US" sz="12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</m:ctrlPr>
                          </m:sSubPr>
                          <m:e>
                            <m:r>
                              <a:rPr lang="en-US" sz="12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2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  <m:t>𝟐</m:t>
                            </m:r>
                          </m:sub>
                        </m:sSub>
                        <m:r>
                          <a:rPr lang="en-US" sz="1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,</m:t>
                        </m:r>
                        <m:sSub>
                          <m:sSubPr>
                            <m:ctrlPr>
                              <a:rPr lang="en-US" sz="12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</m:ctrlPr>
                          </m:sSubPr>
                          <m:e>
                            <m:r>
                              <a:rPr lang="en-US" sz="12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2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200" b="1" dirty="0">
                    <a:solidFill>
                      <a:schemeClr val="bg1"/>
                    </a:solidFill>
                    <a:latin typeface="+mj-lt"/>
                    <a:cs typeface="David" panose="020E0502060401010101" pitchFamily="34" charset="-79"/>
                  </a:endParaRPr>
                </a:p>
              </p:txBody>
            </p:sp>
          </mc:Choice>
          <mc:Fallback xmlns=""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id="{E6AE87B9-7071-B198-3537-045AA2E16E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9829" y="4231396"/>
                  <a:ext cx="690168" cy="296007"/>
                </a:xfrm>
                <a:prstGeom prst="round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ounded Rectangle 29">
                  <a:extLst>
                    <a:ext uri="{FF2B5EF4-FFF2-40B4-BE49-F238E27FC236}">
                      <a16:creationId xmlns:a16="http://schemas.microsoft.com/office/drawing/2014/main" id="{53AD61B8-4FD0-D808-D649-681C877BD623}"/>
                    </a:ext>
                  </a:extLst>
                </p:cNvPr>
                <p:cNvSpPr/>
                <p:nvPr/>
              </p:nvSpPr>
              <p:spPr>
                <a:xfrm>
                  <a:off x="4922975" y="4767228"/>
                  <a:ext cx="349718" cy="296007"/>
                </a:xfrm>
                <a:prstGeom prst="round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∧</m:t>
                        </m:r>
                      </m:oMath>
                    </m:oMathPara>
                  </a14:m>
                  <a:endParaRPr lang="en-US" sz="1200" b="1" dirty="0">
                    <a:solidFill>
                      <a:schemeClr val="bg1"/>
                    </a:solidFill>
                    <a:latin typeface="+mj-lt"/>
                    <a:cs typeface="David" panose="020E0502060401010101" pitchFamily="34" charset="-79"/>
                  </a:endParaRPr>
                </a:p>
              </p:txBody>
            </p:sp>
          </mc:Choice>
          <mc:Fallback xmlns="">
            <p:sp>
              <p:nvSpPr>
                <p:cNvPr id="30" name="Rounded Rectangle 29">
                  <a:extLst>
                    <a:ext uri="{FF2B5EF4-FFF2-40B4-BE49-F238E27FC236}">
                      <a16:creationId xmlns:a16="http://schemas.microsoft.com/office/drawing/2014/main" id="{53AD61B8-4FD0-D808-D649-681C877BD6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2975" y="4767228"/>
                  <a:ext cx="349718" cy="296007"/>
                </a:xfrm>
                <a:prstGeom prst="round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A71D605-FA57-B1E6-5436-8C4ABA2BEBCC}"/>
                </a:ext>
              </a:extLst>
            </p:cNvPr>
            <p:cNvCxnSpPr>
              <a:cxnSpLocks/>
              <a:stCxn id="15" idx="0"/>
              <a:endCxn id="11" idx="2"/>
            </p:cNvCxnSpPr>
            <p:nvPr/>
          </p:nvCxnSpPr>
          <p:spPr>
            <a:xfrm flipH="1" flipV="1">
              <a:off x="9459269" y="4500876"/>
              <a:ext cx="1434826" cy="262819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762CBC5-69AE-5438-8F11-38E66EFC44D5}"/>
                </a:ext>
              </a:extLst>
            </p:cNvPr>
            <p:cNvCxnSpPr>
              <a:cxnSpLocks/>
              <a:stCxn id="15" idx="2"/>
              <a:endCxn id="16" idx="0"/>
            </p:cNvCxnSpPr>
            <p:nvPr/>
          </p:nvCxnSpPr>
          <p:spPr>
            <a:xfrm>
              <a:off x="10894095" y="5059702"/>
              <a:ext cx="0" cy="269537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B23E3A85-9EA8-2A6E-815F-37DB84B75165}"/>
                </a:ext>
              </a:extLst>
            </p:cNvPr>
            <p:cNvCxnSpPr>
              <a:cxnSpLocks/>
              <a:stCxn id="21" idx="0"/>
              <a:endCxn id="8" idx="2"/>
            </p:cNvCxnSpPr>
            <p:nvPr/>
          </p:nvCxnSpPr>
          <p:spPr>
            <a:xfrm flipV="1">
              <a:off x="3212454" y="3598048"/>
              <a:ext cx="0" cy="216742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4336C25-11D7-FF63-08C2-B100B8F5E915}"/>
                </a:ext>
              </a:extLst>
            </p:cNvPr>
            <p:cNvCxnSpPr>
              <a:cxnSpLocks/>
              <a:stCxn id="29" idx="0"/>
              <a:endCxn id="21" idx="2"/>
            </p:cNvCxnSpPr>
            <p:nvPr/>
          </p:nvCxnSpPr>
          <p:spPr>
            <a:xfrm flipH="1" flipV="1">
              <a:off x="3212454" y="4110797"/>
              <a:ext cx="1892459" cy="120599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236F0AE-1D08-48B5-BE16-18B4E904A60F}"/>
                </a:ext>
              </a:extLst>
            </p:cNvPr>
            <p:cNvCxnSpPr>
              <a:cxnSpLocks/>
              <a:stCxn id="25" idx="0"/>
              <a:endCxn id="21" idx="2"/>
            </p:cNvCxnSpPr>
            <p:nvPr/>
          </p:nvCxnSpPr>
          <p:spPr>
            <a:xfrm flipV="1">
              <a:off x="2436001" y="4110797"/>
              <a:ext cx="776453" cy="126756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C9AC028-C2E3-4353-5C14-6A0FF303AB8E}"/>
                </a:ext>
              </a:extLst>
            </p:cNvPr>
            <p:cNvCxnSpPr>
              <a:cxnSpLocks/>
              <a:stCxn id="28" idx="0"/>
              <a:endCxn id="25" idx="2"/>
            </p:cNvCxnSpPr>
            <p:nvPr/>
          </p:nvCxnSpPr>
          <p:spPr>
            <a:xfrm flipV="1">
              <a:off x="1589723" y="4533560"/>
              <a:ext cx="846278" cy="233667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A9FB9656-80A1-2645-1AD1-82A003000902}"/>
                </a:ext>
              </a:extLst>
            </p:cNvPr>
            <p:cNvCxnSpPr>
              <a:cxnSpLocks/>
              <a:stCxn id="30" idx="0"/>
              <a:endCxn id="29" idx="2"/>
            </p:cNvCxnSpPr>
            <p:nvPr/>
          </p:nvCxnSpPr>
          <p:spPr>
            <a:xfrm flipV="1">
              <a:off x="5097834" y="4527403"/>
              <a:ext cx="7079" cy="239825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ounded Rectangle 49">
                  <a:extLst>
                    <a:ext uri="{FF2B5EF4-FFF2-40B4-BE49-F238E27FC236}">
                      <a16:creationId xmlns:a16="http://schemas.microsoft.com/office/drawing/2014/main" id="{292A8ECB-A807-4A7E-26DD-61948E2D6D65}"/>
                    </a:ext>
                  </a:extLst>
                </p:cNvPr>
                <p:cNvSpPr/>
                <p:nvPr/>
              </p:nvSpPr>
              <p:spPr>
                <a:xfrm>
                  <a:off x="2055873" y="4780779"/>
                  <a:ext cx="1701196" cy="267133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𝑺𝒆𝒓𝒗𝒆𝒔</m:t>
                        </m:r>
                        <m:r>
                          <a:rPr lang="en-US" sz="1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(</m:t>
                        </m:r>
                        <m:sSub>
                          <m:sSubPr>
                            <m:ctrlPr>
                              <a:rPr lang="en-US" sz="12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</m:ctrlPr>
                          </m:sSubPr>
                          <m:e>
                            <m:r>
                              <a:rPr lang="en-US" sz="12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2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  <m:t>𝟏</m:t>
                            </m:r>
                          </m:sub>
                        </m:sSub>
                        <m:r>
                          <a:rPr lang="en-US" sz="1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,</m:t>
                        </m:r>
                        <m:sSub>
                          <m:sSubPr>
                            <m:ctrlPr>
                              <a:rPr lang="en-US" sz="12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</m:ctrlPr>
                          </m:sSubPr>
                          <m:e>
                            <m:r>
                              <a:rPr lang="en-US" sz="12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  <m:t>𝒃</m:t>
                            </m:r>
                          </m:e>
                          <m:sub>
                            <m:r>
                              <a:rPr lang="en-US" sz="12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  <m:t>𝟏</m:t>
                            </m:r>
                          </m:sub>
                        </m:sSub>
                        <m:r>
                          <a:rPr lang="en-US" sz="1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,</m:t>
                        </m:r>
                        <m:sSub>
                          <m:sSubPr>
                            <m:ctrlPr>
                              <a:rPr lang="en-US" sz="12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</m:ctrlPr>
                          </m:sSubPr>
                          <m:e>
                            <m:r>
                              <a:rPr lang="en-US" sz="12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2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  <m:t>𝟏</m:t>
                            </m:r>
                          </m:sub>
                        </m:sSub>
                        <m:r>
                          <a:rPr lang="en-US" sz="1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)</m:t>
                        </m:r>
                      </m:oMath>
                    </m:oMathPara>
                  </a14:m>
                  <a:endParaRPr lang="en-US" sz="1200" b="1" dirty="0">
                    <a:solidFill>
                      <a:schemeClr val="tx1"/>
                    </a:solidFill>
                    <a:latin typeface="+mj-lt"/>
                    <a:cs typeface="David" panose="020E0502060401010101" pitchFamily="34" charset="-79"/>
                  </a:endParaRPr>
                </a:p>
              </p:txBody>
            </p:sp>
          </mc:Choice>
          <mc:Fallback xmlns="">
            <p:sp>
              <p:nvSpPr>
                <p:cNvPr id="50" name="Rounded Rectangle 49">
                  <a:extLst>
                    <a:ext uri="{FF2B5EF4-FFF2-40B4-BE49-F238E27FC236}">
                      <a16:creationId xmlns:a16="http://schemas.microsoft.com/office/drawing/2014/main" id="{292A8ECB-A807-4A7E-26DD-61948E2D6D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873" y="4780779"/>
                  <a:ext cx="1701196" cy="267133"/>
                </a:xfrm>
                <a:prstGeom prst="roundRect">
                  <a:avLst/>
                </a:prstGeom>
                <a:blipFill>
                  <a:blip r:embed="rId16"/>
                  <a:stretch>
                    <a:fillRect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5AE66DE1-E45C-E78F-5B57-E4D70B083E2B}"/>
                </a:ext>
              </a:extLst>
            </p:cNvPr>
            <p:cNvCxnSpPr>
              <a:cxnSpLocks/>
              <a:stCxn id="50" idx="0"/>
              <a:endCxn id="25" idx="2"/>
            </p:cNvCxnSpPr>
            <p:nvPr/>
          </p:nvCxnSpPr>
          <p:spPr>
            <a:xfrm flipH="1" flipV="1">
              <a:off x="2436001" y="4533560"/>
              <a:ext cx="470470" cy="247219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ounded Rectangle 51">
                  <a:extLst>
                    <a:ext uri="{FF2B5EF4-FFF2-40B4-BE49-F238E27FC236}">
                      <a16:creationId xmlns:a16="http://schemas.microsoft.com/office/drawing/2014/main" id="{A894E5DA-7362-48DB-2197-38D38700D5A8}"/>
                    </a:ext>
                  </a:extLst>
                </p:cNvPr>
                <p:cNvSpPr/>
                <p:nvPr/>
              </p:nvSpPr>
              <p:spPr>
                <a:xfrm>
                  <a:off x="113015" y="5420481"/>
                  <a:ext cx="1370506" cy="267133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David" panose="020E0502060401010101" pitchFamily="34" charset="-79"/>
                        </a:rPr>
                        <m:t>𝑳𝒊𝒌𝒆𝒔</m:t>
                      </m:r>
                      <m:r>
                        <a:rPr lang="en-US" sz="1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David" panose="020E0502060401010101" pitchFamily="34" charset="-79"/>
                        </a:rPr>
                        <m:t>(</m:t>
                      </m:r>
                      <m:sSub>
                        <m:sSubPr>
                          <m:ctrlPr>
                            <a:rPr lang="en-US" sz="1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US" sz="1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  <m:t>𝒅</m:t>
                          </m:r>
                        </m:e>
                        <m:sub>
                          <m:r>
                            <a:rPr lang="en-US" sz="1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  <m:t>𝟏</m:t>
                          </m:r>
                        </m:sub>
                      </m:sSub>
                      <m:r>
                        <a:rPr lang="en-US" sz="1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David" panose="020E0502060401010101" pitchFamily="34" charset="-79"/>
                        </a:rPr>
                        <m:t>,</m:t>
                      </m:r>
                      <m:sSub>
                        <m:sSubPr>
                          <m:ctrlPr>
                            <a:rPr lang="en-US" sz="1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US" sz="1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  <m:t>𝒃</m:t>
                          </m:r>
                        </m:e>
                        <m:sub>
                          <m:r>
                            <a:rPr lang="en-US" sz="1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US" sz="1200" b="1" dirty="0">
                      <a:solidFill>
                        <a:schemeClr val="tx1"/>
                      </a:solidFill>
                      <a:latin typeface="+mj-lt"/>
                      <a:cs typeface="David" panose="020E0502060401010101" pitchFamily="34" charset="-79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2" name="Rounded Rectangle 51">
                  <a:extLst>
                    <a:ext uri="{FF2B5EF4-FFF2-40B4-BE49-F238E27FC236}">
                      <a16:creationId xmlns:a16="http://schemas.microsoft.com/office/drawing/2014/main" id="{A894E5DA-7362-48DB-2197-38D38700D5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015" y="5420481"/>
                  <a:ext cx="1370506" cy="267133"/>
                </a:xfrm>
                <a:prstGeom prst="roundRect">
                  <a:avLst/>
                </a:prstGeom>
                <a:blipFill>
                  <a:blip r:embed="rId17"/>
                  <a:stretch>
                    <a:fillRect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ounded Rectangle 52">
                  <a:extLst>
                    <a:ext uri="{FF2B5EF4-FFF2-40B4-BE49-F238E27FC236}">
                      <a16:creationId xmlns:a16="http://schemas.microsoft.com/office/drawing/2014/main" id="{1D6F7E95-C05C-0626-DDC8-7FE19B75806C}"/>
                    </a:ext>
                  </a:extLst>
                </p:cNvPr>
                <p:cNvSpPr/>
                <p:nvPr/>
              </p:nvSpPr>
              <p:spPr>
                <a:xfrm>
                  <a:off x="1608275" y="5427668"/>
                  <a:ext cx="1604179" cy="267133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</m:ctrlPr>
                          </m:sSubPr>
                          <m:e>
                            <m:r>
                              <a:rPr lang="en-US" sz="12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  <m:t>𝒅</m:t>
                            </m:r>
                          </m:e>
                          <m:sub>
                            <m:r>
                              <a:rPr lang="en-US" sz="12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  <m:t>𝟏</m:t>
                            </m:r>
                          </m:sub>
                        </m:sSub>
                        <m:r>
                          <a:rPr lang="en-US" sz="12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𝐋𝐈𝐊𝐄</m:t>
                        </m:r>
                        <m:r>
                          <a:rPr lang="en-US" sz="1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 </m:t>
                        </m:r>
                        <m:r>
                          <a:rPr lang="en-US" sz="12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`</m:t>
                        </m:r>
                        <m:r>
                          <a:rPr lang="en-US" sz="12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𝐄𝐕𝐄</m:t>
                        </m:r>
                        <m:r>
                          <a:rPr lang="en-US" sz="12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␣%′</m:t>
                        </m:r>
                      </m:oMath>
                    </m:oMathPara>
                  </a14:m>
                  <a:endParaRPr lang="en-US" sz="1200" b="1" dirty="0">
                    <a:solidFill>
                      <a:schemeClr val="tx1"/>
                    </a:solidFill>
                    <a:latin typeface="+mj-lt"/>
                    <a:cs typeface="David" panose="020E0502060401010101" pitchFamily="34" charset="-79"/>
                  </a:endParaRPr>
                </a:p>
              </p:txBody>
            </p:sp>
          </mc:Choice>
          <mc:Fallback xmlns="">
            <p:sp>
              <p:nvSpPr>
                <p:cNvPr id="53" name="Rounded Rectangle 52">
                  <a:extLst>
                    <a:ext uri="{FF2B5EF4-FFF2-40B4-BE49-F238E27FC236}">
                      <a16:creationId xmlns:a16="http://schemas.microsoft.com/office/drawing/2014/main" id="{1D6F7E95-C05C-0626-DDC8-7FE19B7580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8275" y="5427668"/>
                  <a:ext cx="1604179" cy="267133"/>
                </a:xfrm>
                <a:prstGeom prst="roundRect">
                  <a:avLst/>
                </a:prstGeom>
                <a:blipFill>
                  <a:blip r:embed="rId18"/>
                  <a:stretch>
                    <a:fillRect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ounded Rectangle 53">
                  <a:extLst>
                    <a:ext uri="{FF2B5EF4-FFF2-40B4-BE49-F238E27FC236}">
                      <a16:creationId xmlns:a16="http://schemas.microsoft.com/office/drawing/2014/main" id="{B59380DD-BC34-3BE0-6B23-F6B591016A39}"/>
                    </a:ext>
                  </a:extLst>
                </p:cNvPr>
                <p:cNvSpPr/>
                <p:nvPr/>
              </p:nvSpPr>
              <p:spPr>
                <a:xfrm>
                  <a:off x="3296050" y="5421511"/>
                  <a:ext cx="1770822" cy="267133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David" panose="020E0502060401010101" pitchFamily="34" charset="-79"/>
                        </a:rPr>
                        <m:t>𝑺𝒆𝒓𝒗𝒆𝒔</m:t>
                      </m:r>
                      <m:r>
                        <a:rPr lang="en-US" sz="1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David" panose="020E0502060401010101" pitchFamily="34" charset="-79"/>
                        </a:rPr>
                        <m:t>(</m:t>
                      </m:r>
                      <m:sSub>
                        <m:sSubPr>
                          <m:ctrlPr>
                            <a:rPr lang="en-US" sz="1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US" sz="1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  <m:t>𝒙</m:t>
                          </m:r>
                        </m:e>
                        <m:sub>
                          <m:r>
                            <a:rPr lang="en-US" sz="1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  <m:t>𝟐</m:t>
                          </m:r>
                        </m:sub>
                      </m:sSub>
                      <m:r>
                        <a:rPr lang="en-US" sz="1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David" panose="020E0502060401010101" pitchFamily="34" charset="-79"/>
                        </a:rPr>
                        <m:t>,</m:t>
                      </m:r>
                      <m:sSub>
                        <m:sSubPr>
                          <m:ctrlPr>
                            <a:rPr lang="en-US" sz="1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US" sz="1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  <m:t>𝒃</m:t>
                          </m:r>
                        </m:e>
                        <m:sub>
                          <m:r>
                            <a:rPr lang="en-US" sz="1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  <m:t>𝟏</m:t>
                          </m:r>
                        </m:sub>
                      </m:sSub>
                      <m:r>
                        <a:rPr lang="en-US" sz="1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David" panose="020E0502060401010101" pitchFamily="34" charset="-79"/>
                        </a:rPr>
                        <m:t>,</m:t>
                      </m:r>
                      <m:sSub>
                        <m:sSubPr>
                          <m:ctrlPr>
                            <a:rPr lang="en-US" sz="1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US" sz="1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  <m:t>𝒑</m:t>
                          </m:r>
                        </m:e>
                        <m:sub>
                          <m:r>
                            <a:rPr lang="en-US" sz="1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sz="1200" b="1" dirty="0">
                      <a:solidFill>
                        <a:schemeClr val="tx1"/>
                      </a:solidFill>
                      <a:latin typeface="+mj-lt"/>
                      <a:cs typeface="David" panose="020E0502060401010101" pitchFamily="34" charset="-79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4" name="Rounded Rectangle 53">
                  <a:extLst>
                    <a:ext uri="{FF2B5EF4-FFF2-40B4-BE49-F238E27FC236}">
                      <a16:creationId xmlns:a16="http://schemas.microsoft.com/office/drawing/2014/main" id="{B59380DD-BC34-3BE0-6B23-F6B591016A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6050" y="5421511"/>
                  <a:ext cx="1770822" cy="267133"/>
                </a:xfrm>
                <a:prstGeom prst="roundRect">
                  <a:avLst/>
                </a:prstGeom>
                <a:blipFill>
                  <a:blip r:embed="rId19"/>
                  <a:stretch>
                    <a:fillRect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ounded Rectangle 54">
                  <a:extLst>
                    <a:ext uri="{FF2B5EF4-FFF2-40B4-BE49-F238E27FC236}">
                      <a16:creationId xmlns:a16="http://schemas.microsoft.com/office/drawing/2014/main" id="{6AC3D872-9473-9512-BCB1-2477817A1F39}"/>
                    </a:ext>
                  </a:extLst>
                </p:cNvPr>
                <p:cNvSpPr/>
                <p:nvPr/>
              </p:nvSpPr>
              <p:spPr>
                <a:xfrm>
                  <a:off x="5251784" y="5414500"/>
                  <a:ext cx="935448" cy="267133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</m:ctrlPr>
                          </m:sSubPr>
                          <m:e>
                            <m:r>
                              <a:rPr lang="en-US" sz="12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2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  <m:t>𝟏</m:t>
                            </m:r>
                          </m:sub>
                        </m:sSub>
                        <m:r>
                          <a:rPr lang="en-US" sz="1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&gt;</m:t>
                        </m:r>
                        <m:sSub>
                          <m:sSubPr>
                            <m:ctrlPr>
                              <a:rPr lang="en-US" sz="12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</m:ctrlPr>
                          </m:sSubPr>
                          <m:e>
                            <m:r>
                              <a:rPr lang="en-US" sz="12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2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200" b="1" dirty="0">
                    <a:solidFill>
                      <a:schemeClr val="tx1"/>
                    </a:solidFill>
                    <a:latin typeface="+mj-lt"/>
                    <a:cs typeface="David" panose="020E0502060401010101" pitchFamily="34" charset="-79"/>
                  </a:endParaRPr>
                </a:p>
              </p:txBody>
            </p:sp>
          </mc:Choice>
          <mc:Fallback xmlns="">
            <p:sp>
              <p:nvSpPr>
                <p:cNvPr id="55" name="Rounded Rectangle 54">
                  <a:extLst>
                    <a:ext uri="{FF2B5EF4-FFF2-40B4-BE49-F238E27FC236}">
                      <a16:creationId xmlns:a16="http://schemas.microsoft.com/office/drawing/2014/main" id="{6AC3D872-9473-9512-BCB1-2477817A1F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1784" y="5414500"/>
                  <a:ext cx="935448" cy="267133"/>
                </a:xfrm>
                <a:prstGeom prst="roundRect">
                  <a:avLst/>
                </a:prstGeom>
                <a:blipFill>
                  <a:blip r:embed="rId20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ounded Rectangle 55">
                  <a:extLst>
                    <a:ext uri="{FF2B5EF4-FFF2-40B4-BE49-F238E27FC236}">
                      <a16:creationId xmlns:a16="http://schemas.microsoft.com/office/drawing/2014/main" id="{4C697BBF-BF88-A4E6-EC4A-EE0543CE453A}"/>
                    </a:ext>
                  </a:extLst>
                </p:cNvPr>
                <p:cNvSpPr/>
                <p:nvPr/>
              </p:nvSpPr>
              <p:spPr>
                <a:xfrm>
                  <a:off x="11010159" y="5799786"/>
                  <a:ext cx="935448" cy="267133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</m:ctrlPr>
                          </m:sSubPr>
                          <m:e>
                            <m:r>
                              <a:rPr lang="en-US" sz="12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2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  <m:t>𝟑</m:t>
                            </m:r>
                          </m:sub>
                        </m:sSub>
                        <m:r>
                          <a:rPr lang="en-US" sz="1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&gt;</m:t>
                        </m:r>
                        <m:sSub>
                          <m:sSubPr>
                            <m:ctrlPr>
                              <a:rPr lang="en-US" sz="12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</m:ctrlPr>
                          </m:sSubPr>
                          <m:e>
                            <m:r>
                              <a:rPr lang="en-US" sz="12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2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1200" b="1" dirty="0">
                    <a:solidFill>
                      <a:schemeClr val="tx1"/>
                    </a:solidFill>
                    <a:latin typeface="+mj-lt"/>
                    <a:cs typeface="David" panose="020E0502060401010101" pitchFamily="34" charset="-79"/>
                  </a:endParaRPr>
                </a:p>
              </p:txBody>
            </p:sp>
          </mc:Choice>
          <mc:Fallback xmlns="">
            <p:sp>
              <p:nvSpPr>
                <p:cNvPr id="56" name="Rounded Rectangle 55">
                  <a:extLst>
                    <a:ext uri="{FF2B5EF4-FFF2-40B4-BE49-F238E27FC236}">
                      <a16:creationId xmlns:a16="http://schemas.microsoft.com/office/drawing/2014/main" id="{4C697BBF-BF88-A4E6-EC4A-EE0543CE45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10159" y="5799786"/>
                  <a:ext cx="935448" cy="267133"/>
                </a:xfrm>
                <a:prstGeom prst="round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ounded Rectangle 56">
                  <a:extLst>
                    <a:ext uri="{FF2B5EF4-FFF2-40B4-BE49-F238E27FC236}">
                      <a16:creationId xmlns:a16="http://schemas.microsoft.com/office/drawing/2014/main" id="{9BC51472-E259-CC0D-8E3A-4EC2327B273D}"/>
                    </a:ext>
                  </a:extLst>
                </p:cNvPr>
                <p:cNvSpPr/>
                <p:nvPr/>
              </p:nvSpPr>
              <p:spPr>
                <a:xfrm>
                  <a:off x="9045591" y="5804461"/>
                  <a:ext cx="1770822" cy="267133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David" panose="020E0502060401010101" pitchFamily="34" charset="-79"/>
                        </a:rPr>
                        <m:t>𝑺𝒆𝒓𝒗𝒆𝒔</m:t>
                      </m:r>
                      <m:r>
                        <a:rPr lang="en-US" sz="1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David" panose="020E0502060401010101" pitchFamily="34" charset="-79"/>
                        </a:rPr>
                        <m:t>(</m:t>
                      </m:r>
                      <m:sSub>
                        <m:sSubPr>
                          <m:ctrlPr>
                            <a:rPr lang="en-US" sz="1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US" sz="1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  <m:t>𝒙</m:t>
                          </m:r>
                        </m:e>
                        <m:sub>
                          <m:r>
                            <a:rPr lang="en-US" sz="1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  <m:t>𝟑</m:t>
                          </m:r>
                        </m:sub>
                      </m:sSub>
                      <m:r>
                        <a:rPr lang="en-US" sz="1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David" panose="020E0502060401010101" pitchFamily="34" charset="-79"/>
                        </a:rPr>
                        <m:t>,</m:t>
                      </m:r>
                      <m:sSub>
                        <m:sSubPr>
                          <m:ctrlPr>
                            <a:rPr lang="en-US" sz="1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US" sz="1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  <m:t>𝒃</m:t>
                          </m:r>
                        </m:e>
                        <m:sub>
                          <m:r>
                            <a:rPr lang="en-US" sz="1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  <m:t>𝟏</m:t>
                          </m:r>
                        </m:sub>
                      </m:sSub>
                      <m:r>
                        <a:rPr lang="en-US" sz="1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David" panose="020E0502060401010101" pitchFamily="34" charset="-79"/>
                        </a:rPr>
                        <m:t>,</m:t>
                      </m:r>
                      <m:sSub>
                        <m:sSubPr>
                          <m:ctrlPr>
                            <a:rPr lang="en-US" sz="1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US" sz="1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  <m:t>𝒑</m:t>
                          </m:r>
                        </m:e>
                        <m:sub>
                          <m:r>
                            <a:rPr lang="en-US" sz="1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  <m:t>𝟒</m:t>
                          </m:r>
                        </m:sub>
                      </m:sSub>
                    </m:oMath>
                  </a14:m>
                  <a:r>
                    <a:rPr lang="en-US" sz="1200" b="1" dirty="0">
                      <a:solidFill>
                        <a:schemeClr val="tx1"/>
                      </a:solidFill>
                      <a:latin typeface="+mj-lt"/>
                      <a:cs typeface="David" panose="020E0502060401010101" pitchFamily="34" charset="-79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7" name="Rounded Rectangle 56">
                  <a:extLst>
                    <a:ext uri="{FF2B5EF4-FFF2-40B4-BE49-F238E27FC236}">
                      <a16:creationId xmlns:a16="http://schemas.microsoft.com/office/drawing/2014/main" id="{9BC51472-E259-CC0D-8E3A-4EC2327B27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5591" y="5804461"/>
                  <a:ext cx="1770822" cy="267133"/>
                </a:xfrm>
                <a:prstGeom prst="roundRect">
                  <a:avLst/>
                </a:prstGeom>
                <a:blipFill>
                  <a:blip r:embed="rId22"/>
                  <a:stretch>
                    <a:fillRect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ounded Rectangle 57">
                  <a:extLst>
                    <a:ext uri="{FF2B5EF4-FFF2-40B4-BE49-F238E27FC236}">
                      <a16:creationId xmlns:a16="http://schemas.microsoft.com/office/drawing/2014/main" id="{D1B39BE1-6D26-EFB8-81C0-E5B7016276DC}"/>
                    </a:ext>
                  </a:extLst>
                </p:cNvPr>
                <p:cNvSpPr/>
                <p:nvPr/>
              </p:nvSpPr>
              <p:spPr>
                <a:xfrm>
                  <a:off x="8322250" y="5281574"/>
                  <a:ext cx="1893027" cy="267133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David" panose="020E0502060401010101" pitchFamily="34" charset="-79"/>
                        </a:rPr>
                        <m:t>¬</m:t>
                      </m:r>
                      <m:r>
                        <a:rPr lang="en-US" sz="1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David" panose="020E0502060401010101" pitchFamily="34" charset="-79"/>
                        </a:rPr>
                        <m:t>𝑺𝒆𝒓𝒗𝒆𝒔</m:t>
                      </m:r>
                      <m:r>
                        <a:rPr lang="en-US" sz="1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David" panose="020E0502060401010101" pitchFamily="34" charset="-79"/>
                        </a:rPr>
                        <m:t>(</m:t>
                      </m:r>
                      <m:sSub>
                        <m:sSubPr>
                          <m:ctrlPr>
                            <a:rPr lang="en-US" sz="1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US" sz="1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  <m:t>𝒙</m:t>
                          </m:r>
                        </m:e>
                        <m:sub>
                          <m:r>
                            <a:rPr lang="en-US" sz="1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  <m:t>𝟏</m:t>
                          </m:r>
                        </m:sub>
                      </m:sSub>
                      <m:r>
                        <a:rPr lang="en-US" sz="1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David" panose="020E0502060401010101" pitchFamily="34" charset="-79"/>
                        </a:rPr>
                        <m:t>,</m:t>
                      </m:r>
                      <m:sSub>
                        <m:sSubPr>
                          <m:ctrlPr>
                            <a:rPr lang="en-US" sz="1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US" sz="1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  <m:t>𝒃</m:t>
                          </m:r>
                        </m:e>
                        <m:sub>
                          <m:r>
                            <a:rPr lang="en-US" sz="1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  <m:t>𝟏</m:t>
                          </m:r>
                        </m:sub>
                      </m:sSub>
                      <m:r>
                        <a:rPr lang="en-US" sz="1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David" panose="020E0502060401010101" pitchFamily="34" charset="-79"/>
                        </a:rPr>
                        <m:t>,</m:t>
                      </m:r>
                      <m:sSub>
                        <m:sSubPr>
                          <m:ctrlPr>
                            <a:rPr lang="en-US" sz="1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US" sz="1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  <m:t>𝒑</m:t>
                          </m:r>
                        </m:e>
                        <m:sub>
                          <m:r>
                            <a:rPr lang="en-US" sz="1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  <m:t>𝟑</m:t>
                          </m:r>
                        </m:sub>
                      </m:sSub>
                    </m:oMath>
                  </a14:m>
                  <a:r>
                    <a:rPr lang="en-US" sz="1200" b="1" dirty="0">
                      <a:solidFill>
                        <a:schemeClr val="tx1"/>
                      </a:solidFill>
                      <a:latin typeface="+mj-lt"/>
                      <a:cs typeface="David" panose="020E0502060401010101" pitchFamily="34" charset="-79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8" name="Rounded Rectangle 57">
                  <a:extLst>
                    <a:ext uri="{FF2B5EF4-FFF2-40B4-BE49-F238E27FC236}">
                      <a16:creationId xmlns:a16="http://schemas.microsoft.com/office/drawing/2014/main" id="{D1B39BE1-6D26-EFB8-81C0-E5B7016276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2250" y="5281574"/>
                  <a:ext cx="1893027" cy="267133"/>
                </a:xfrm>
                <a:prstGeom prst="roundRect">
                  <a:avLst/>
                </a:prstGeom>
                <a:blipFill>
                  <a:blip r:embed="rId23"/>
                  <a:stretch>
                    <a:fillRect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ounded Rectangle 58">
                  <a:extLst>
                    <a:ext uri="{FF2B5EF4-FFF2-40B4-BE49-F238E27FC236}">
                      <a16:creationId xmlns:a16="http://schemas.microsoft.com/office/drawing/2014/main" id="{76862138-D4EA-7A80-A959-BCA3FFC4A3F0}"/>
                    </a:ext>
                  </a:extLst>
                </p:cNvPr>
                <p:cNvSpPr/>
                <p:nvPr/>
              </p:nvSpPr>
              <p:spPr>
                <a:xfrm>
                  <a:off x="7282804" y="5804461"/>
                  <a:ext cx="1622731" cy="267133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</m:ctrlPr>
                          </m:sSubPr>
                          <m:e>
                            <m:r>
                              <a:rPr lang="en-US" sz="12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  <m:t>¬(</m:t>
                            </m:r>
                            <m:r>
                              <a:rPr lang="en-US" sz="12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  <m:t>𝒅</m:t>
                            </m:r>
                          </m:e>
                          <m:sub>
                            <m:r>
                              <a:rPr lang="en-US" sz="12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  <m:t>𝟐</m:t>
                            </m:r>
                          </m:sub>
                        </m:sSub>
                        <m:r>
                          <a:rPr lang="en-US" sz="12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𝐋𝐈𝐊𝐄</m:t>
                        </m:r>
                        <m:r>
                          <a:rPr lang="en-US" sz="1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 </m:t>
                        </m:r>
                        <m:r>
                          <a:rPr lang="en-US" sz="12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`</m:t>
                        </m:r>
                        <m:r>
                          <a:rPr lang="en-US" sz="12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𝐄𝐕𝐄</m:t>
                        </m:r>
                        <m:r>
                          <a:rPr lang="en-US" sz="12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%′)</m:t>
                        </m:r>
                      </m:oMath>
                    </m:oMathPara>
                  </a14:m>
                  <a:endParaRPr lang="en-US" sz="1200" b="1" dirty="0">
                    <a:solidFill>
                      <a:schemeClr val="tx1"/>
                    </a:solidFill>
                    <a:latin typeface="+mj-lt"/>
                    <a:cs typeface="David" panose="020E0502060401010101" pitchFamily="34" charset="-79"/>
                  </a:endParaRPr>
                </a:p>
              </p:txBody>
            </p:sp>
          </mc:Choice>
          <mc:Fallback xmlns="">
            <p:sp>
              <p:nvSpPr>
                <p:cNvPr id="59" name="Rounded Rectangle 58">
                  <a:extLst>
                    <a:ext uri="{FF2B5EF4-FFF2-40B4-BE49-F238E27FC236}">
                      <a16:creationId xmlns:a16="http://schemas.microsoft.com/office/drawing/2014/main" id="{76862138-D4EA-7A80-A959-BCA3FFC4A3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2804" y="5804461"/>
                  <a:ext cx="1622731" cy="267133"/>
                </a:xfrm>
                <a:prstGeom prst="roundRect">
                  <a:avLst/>
                </a:prstGeom>
                <a:blipFill>
                  <a:blip r:embed="rId24"/>
                  <a:stretch>
                    <a:fillRect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ounded Rectangle 61">
                  <a:extLst>
                    <a:ext uri="{FF2B5EF4-FFF2-40B4-BE49-F238E27FC236}">
                      <a16:creationId xmlns:a16="http://schemas.microsoft.com/office/drawing/2014/main" id="{BF1F4A8D-E305-E13E-4052-A670184C11DF}"/>
                    </a:ext>
                  </a:extLst>
                </p:cNvPr>
                <p:cNvSpPr/>
                <p:nvPr/>
              </p:nvSpPr>
              <p:spPr>
                <a:xfrm>
                  <a:off x="5659350" y="5808198"/>
                  <a:ext cx="1532898" cy="267133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David" panose="020E0502060401010101" pitchFamily="34" charset="-79"/>
                        </a:rPr>
                        <m:t>¬</m:t>
                      </m:r>
                      <m:r>
                        <a:rPr lang="en-US" sz="1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David" panose="020E0502060401010101" pitchFamily="34" charset="-79"/>
                        </a:rPr>
                        <m:t>𝑳𝒊𝒌𝒆𝒔</m:t>
                      </m:r>
                      <m:r>
                        <a:rPr lang="en-US" sz="1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David" panose="020E0502060401010101" pitchFamily="34" charset="-79"/>
                        </a:rPr>
                        <m:t>(</m:t>
                      </m:r>
                      <m:sSub>
                        <m:sSubPr>
                          <m:ctrlPr>
                            <a:rPr lang="en-US" sz="1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US" sz="1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  <m:t>𝒅</m:t>
                          </m:r>
                        </m:e>
                        <m:sub>
                          <m:r>
                            <a:rPr lang="en-US" sz="1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  <m:t>𝟐</m:t>
                          </m:r>
                        </m:sub>
                      </m:sSub>
                      <m:r>
                        <a:rPr lang="en-US" sz="1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David" panose="020E0502060401010101" pitchFamily="34" charset="-79"/>
                        </a:rPr>
                        <m:t>,</m:t>
                      </m:r>
                      <m:sSub>
                        <m:sSubPr>
                          <m:ctrlPr>
                            <a:rPr lang="en-US" sz="1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US" sz="1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  <m:t>𝒃</m:t>
                          </m:r>
                        </m:e>
                        <m:sub>
                          <m:r>
                            <a:rPr lang="en-US" sz="1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US" sz="1200" b="1" dirty="0">
                      <a:solidFill>
                        <a:schemeClr val="tx1"/>
                      </a:solidFill>
                      <a:latin typeface="+mj-lt"/>
                      <a:cs typeface="David" panose="020E0502060401010101" pitchFamily="34" charset="-79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62" name="Rounded Rectangle 61">
                  <a:extLst>
                    <a:ext uri="{FF2B5EF4-FFF2-40B4-BE49-F238E27FC236}">
                      <a16:creationId xmlns:a16="http://schemas.microsoft.com/office/drawing/2014/main" id="{BF1F4A8D-E305-E13E-4052-A670184C11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9350" y="5808198"/>
                  <a:ext cx="1532898" cy="267133"/>
                </a:xfrm>
                <a:prstGeom prst="roundRect">
                  <a:avLst/>
                </a:prstGeom>
                <a:blipFill>
                  <a:blip r:embed="rId25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ACEDBE11-7A2B-8106-25E0-E725537C8B4F}"/>
                </a:ext>
              </a:extLst>
            </p:cNvPr>
            <p:cNvCxnSpPr>
              <a:cxnSpLocks/>
              <a:stCxn id="55" idx="0"/>
              <a:endCxn id="30" idx="2"/>
            </p:cNvCxnSpPr>
            <p:nvPr/>
          </p:nvCxnSpPr>
          <p:spPr>
            <a:xfrm flipH="1" flipV="1">
              <a:off x="5097834" y="5063235"/>
              <a:ext cx="621674" cy="351265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E2BC8EEC-BC8C-1409-7020-F91D4C03B578}"/>
                </a:ext>
              </a:extLst>
            </p:cNvPr>
            <p:cNvCxnSpPr>
              <a:cxnSpLocks/>
              <a:stCxn id="54" idx="0"/>
              <a:endCxn id="30" idx="2"/>
            </p:cNvCxnSpPr>
            <p:nvPr/>
          </p:nvCxnSpPr>
          <p:spPr>
            <a:xfrm flipV="1">
              <a:off x="4181461" y="5063235"/>
              <a:ext cx="916373" cy="358276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5167D895-85E4-04A6-5429-08593C6CB620}"/>
                </a:ext>
              </a:extLst>
            </p:cNvPr>
            <p:cNvCxnSpPr>
              <a:cxnSpLocks/>
              <a:stCxn id="53" idx="0"/>
              <a:endCxn id="28" idx="2"/>
            </p:cNvCxnSpPr>
            <p:nvPr/>
          </p:nvCxnSpPr>
          <p:spPr>
            <a:xfrm flipH="1" flipV="1">
              <a:off x="1589723" y="5063234"/>
              <a:ext cx="820642" cy="364434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3CA6059A-8370-ADC0-F778-E9E9B9D605EC}"/>
                </a:ext>
              </a:extLst>
            </p:cNvPr>
            <p:cNvCxnSpPr>
              <a:cxnSpLocks/>
              <a:stCxn id="52" idx="0"/>
              <a:endCxn id="28" idx="2"/>
            </p:cNvCxnSpPr>
            <p:nvPr/>
          </p:nvCxnSpPr>
          <p:spPr>
            <a:xfrm flipV="1">
              <a:off x="798268" y="5063234"/>
              <a:ext cx="791455" cy="357247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C4AB74CB-870E-EB1D-F549-1705AE5721CE}"/>
                </a:ext>
              </a:extLst>
            </p:cNvPr>
            <p:cNvCxnSpPr>
              <a:cxnSpLocks/>
              <a:stCxn id="58" idx="0"/>
              <a:endCxn id="13" idx="2"/>
            </p:cNvCxnSpPr>
            <p:nvPr/>
          </p:nvCxnSpPr>
          <p:spPr>
            <a:xfrm flipH="1" flipV="1">
              <a:off x="8418436" y="5010075"/>
              <a:ext cx="850328" cy="271499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95BED511-3D78-EAE3-1914-5474B047EFBB}"/>
                </a:ext>
              </a:extLst>
            </p:cNvPr>
            <p:cNvCxnSpPr>
              <a:cxnSpLocks/>
              <a:stCxn id="62" idx="0"/>
              <a:endCxn id="14" idx="2"/>
            </p:cNvCxnSpPr>
            <p:nvPr/>
          </p:nvCxnSpPr>
          <p:spPr>
            <a:xfrm flipV="1">
              <a:off x="6425799" y="5590952"/>
              <a:ext cx="1099265" cy="217246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615304AE-4622-9284-1312-2D25556735E9}"/>
                </a:ext>
              </a:extLst>
            </p:cNvPr>
            <p:cNvCxnSpPr>
              <a:cxnSpLocks/>
              <a:stCxn id="59" idx="0"/>
              <a:endCxn id="14" idx="2"/>
            </p:cNvCxnSpPr>
            <p:nvPr/>
          </p:nvCxnSpPr>
          <p:spPr>
            <a:xfrm flipH="1" flipV="1">
              <a:off x="7525064" y="5590952"/>
              <a:ext cx="569106" cy="213509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8B001F12-0405-D302-F76A-90ECA354E122}"/>
                </a:ext>
              </a:extLst>
            </p:cNvPr>
            <p:cNvCxnSpPr>
              <a:cxnSpLocks/>
              <a:stCxn id="57" idx="0"/>
              <a:endCxn id="16" idx="2"/>
            </p:cNvCxnSpPr>
            <p:nvPr/>
          </p:nvCxnSpPr>
          <p:spPr>
            <a:xfrm flipV="1">
              <a:off x="9931002" y="5625246"/>
              <a:ext cx="963093" cy="179215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9DA68CD0-E5B4-730B-F86F-B7108878AF48}"/>
                </a:ext>
              </a:extLst>
            </p:cNvPr>
            <p:cNvCxnSpPr>
              <a:cxnSpLocks/>
              <a:stCxn id="56" idx="0"/>
              <a:endCxn id="16" idx="2"/>
            </p:cNvCxnSpPr>
            <p:nvPr/>
          </p:nvCxnSpPr>
          <p:spPr>
            <a:xfrm flipH="1" flipV="1">
              <a:off x="10894095" y="5625246"/>
              <a:ext cx="583788" cy="17454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6BFADFB-4A78-CF95-B220-0336C35E8759}"/>
                  </a:ext>
                </a:extLst>
              </p:cNvPr>
              <p:cNvSpPr txBox="1"/>
              <p:nvPr/>
            </p:nvSpPr>
            <p:spPr>
              <a:xfrm>
                <a:off x="149270" y="1364585"/>
                <a:ext cx="1207592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{(x1, b1) |</a:t>
                </a:r>
                <a:r>
                  <a:rPr lang="en-US" b="1" dirty="0">
                    <a:solidFill>
                      <a:srgbClr val="FF0000"/>
                    </a:solidFill>
                  </a:rPr>
                  <a:t>∃ x2, p2 (Serves(x1, b1, p1) ∧ Likes (d1, p1) ∧ d1 LIKE ‘EVE%’ ∧ Serves(x2, b1, p2) ∧ (p1 &gt; p2)</a:t>
                </a:r>
              </a:p>
              <a:p>
                <a:r>
                  <a:rPr lang="en-US" b="1" dirty="0"/>
                  <a:t>                  ∧</a:t>
                </a:r>
              </a:p>
              <a:p>
                <a:pPr lvl="2"/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∀ d2, p3 (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David" panose="020E0502060401010101" pitchFamily="34" charset="-79"/>
                      </a:rPr>
                      <m:t>¬</m:t>
                    </m:r>
                  </m:oMath>
                </a14:m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 Likes(d2, b1) ∨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David" panose="020E0502060401010101" pitchFamily="34" charset="-79"/>
                      </a:rPr>
                      <m:t>¬</m:t>
                    </m:r>
                  </m:oMath>
                </a14:m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 (d2 LIKE ‘EVE</a:t>
                </a:r>
                <a14:m>
                  <m:oMath xmlns:m="http://schemas.openxmlformats.org/officeDocument/2006/math">
                    <m:r>
                      <a:rPr lang="en-US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David" panose="020E0502060401010101" pitchFamily="34" charset="-79"/>
                      </a:rPr>
                      <m:t>␣</m:t>
                    </m:r>
                  </m:oMath>
                </a14:m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%’) ∨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David" panose="020E0502060401010101" pitchFamily="34" charset="-79"/>
                      </a:rPr>
                      <m:t>¬</m:t>
                    </m:r>
                  </m:oMath>
                </a14:m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 Serves(x1, b1, p3) ∨ ∃ x3, p4 (Serves(x3, b1, p4) ∧ (p1 &gt; p2)))</a:t>
                </a:r>
                <a:r>
                  <a:rPr lang="en-US" b="1" dirty="0"/>
                  <a:t>}</a:t>
                </a: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6BFADFB-4A78-CF95-B220-0336C35E8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70" y="1364585"/>
                <a:ext cx="12075924" cy="923330"/>
              </a:xfrm>
              <a:prstGeom prst="rect">
                <a:avLst/>
              </a:prstGeom>
              <a:blipFill>
                <a:blip r:embed="rId26"/>
                <a:stretch>
                  <a:fillRect l="-420" t="-2740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>
            <a:extLst>
              <a:ext uri="{FF2B5EF4-FFF2-40B4-BE49-F238E27FC236}">
                <a16:creationId xmlns:a16="http://schemas.microsoft.com/office/drawing/2014/main" id="{0107DFD0-9AE7-7D07-8196-73CCF869DC75}"/>
              </a:ext>
            </a:extLst>
          </p:cNvPr>
          <p:cNvSpPr txBox="1"/>
          <p:nvPr/>
        </p:nvSpPr>
        <p:spPr>
          <a:xfrm>
            <a:off x="9277954" y="2353471"/>
            <a:ext cx="266765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And NOT Correct query Q1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7AE96EB-0507-1224-32CB-97F48178B97C}"/>
              </a:ext>
            </a:extLst>
          </p:cNvPr>
          <p:cNvSpPr txBox="1"/>
          <p:nvPr/>
        </p:nvSpPr>
        <p:spPr>
          <a:xfrm>
            <a:off x="10026550" y="1344813"/>
            <a:ext cx="173509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Wrong query Q2</a:t>
            </a:r>
          </a:p>
        </p:txBody>
      </p:sp>
    </p:spTree>
    <p:extLst>
      <p:ext uri="{BB962C8B-B14F-4D97-AF65-F5344CB8AC3E}">
        <p14:creationId xmlns:p14="http://schemas.microsoft.com/office/powerpoint/2010/main" val="872887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2CB42-E602-734D-909F-20E04E69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358" y="24150"/>
            <a:ext cx="10515600" cy="868754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Query</a:t>
            </a:r>
            <a:r>
              <a:rPr lang="zh-CN" altLang="en-US" sz="2800" b="1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characterization</a:t>
            </a:r>
            <a:r>
              <a:rPr lang="zh-CN" alt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r>
              <a:rPr lang="zh-CN" alt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conditional instances</a:t>
            </a: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D13E59B-B7DE-4849-99C4-802B6C0BDC3C}"/>
              </a:ext>
            </a:extLst>
          </p:cNvPr>
          <p:cNvSpPr/>
          <p:nvPr/>
        </p:nvSpPr>
        <p:spPr>
          <a:xfrm>
            <a:off x="1306734" y="1343996"/>
            <a:ext cx="822960" cy="822960"/>
          </a:xfrm>
          <a:prstGeom prst="ellipse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</a:t>
            </a:r>
            <a:r>
              <a:rPr lang="en-US" altLang="zh-CN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187D42-1ECB-0449-893B-40F04F6B8378}"/>
              </a:ext>
            </a:extLst>
          </p:cNvPr>
          <p:cNvSpPr/>
          <p:nvPr/>
        </p:nvSpPr>
        <p:spPr>
          <a:xfrm>
            <a:off x="2721341" y="1343996"/>
            <a:ext cx="822960" cy="8229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</a:t>
            </a:r>
            <a:r>
              <a:rPr lang="en-US" altLang="zh-CN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BB3BB0-E7CE-EB45-8561-7BCD34BB3991}"/>
              </a:ext>
            </a:extLst>
          </p:cNvPr>
          <p:cNvSpPr txBox="1"/>
          <p:nvPr/>
        </p:nvSpPr>
        <p:spPr>
          <a:xfrm>
            <a:off x="2239672" y="1493866"/>
            <a:ext cx="24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−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AA9A48E-1F74-FC4A-A0B6-A646EC284221}"/>
              </a:ext>
            </a:extLst>
          </p:cNvPr>
          <p:cNvSpPr/>
          <p:nvPr/>
        </p:nvSpPr>
        <p:spPr>
          <a:xfrm>
            <a:off x="2014037" y="3599663"/>
            <a:ext cx="822960" cy="82296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84CC6FAD-7E21-CC47-A778-291E3D0E49C0}"/>
              </a:ext>
            </a:extLst>
          </p:cNvPr>
          <p:cNvSpPr/>
          <p:nvPr/>
        </p:nvSpPr>
        <p:spPr>
          <a:xfrm rot="5400000">
            <a:off x="1729384" y="2623022"/>
            <a:ext cx="1392266" cy="35260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lide Number Placeholder 14">
            <a:extLst>
              <a:ext uri="{FF2B5EF4-FFF2-40B4-BE49-F238E27FC236}">
                <a16:creationId xmlns:a16="http://schemas.microsoft.com/office/drawing/2014/main" id="{B035F029-D84A-5642-88D9-4A638D5E6EE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mtClean="0"/>
              <a:pPr/>
              <a:t>15</a:t>
            </a:fld>
            <a:endParaRPr lang="en" dirty="0"/>
          </a:p>
        </p:txBody>
      </p:sp>
      <p:sp>
        <p:nvSpPr>
          <p:cNvPr id="31" name="Rectangular Callout 30">
            <a:extLst>
              <a:ext uri="{FF2B5EF4-FFF2-40B4-BE49-F238E27FC236}">
                <a16:creationId xmlns:a16="http://schemas.microsoft.com/office/drawing/2014/main" id="{4AD8C7F4-FC05-7C4F-99F6-EEC7DFF5A00F}"/>
              </a:ext>
            </a:extLst>
          </p:cNvPr>
          <p:cNvSpPr/>
          <p:nvPr/>
        </p:nvSpPr>
        <p:spPr>
          <a:xfrm>
            <a:off x="905664" y="5078035"/>
            <a:ext cx="2668015" cy="873677"/>
          </a:xfrm>
          <a:prstGeom prst="wedgeRectCallout">
            <a:avLst>
              <a:gd name="adj1" fmla="val 14123"/>
              <a:gd name="adj2" fmla="val -1040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“Characterize” different ways that Q is satisfied (return non-empty results)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2CB3924-7A91-8D44-BE13-7DEC9B1135C2}"/>
              </a:ext>
            </a:extLst>
          </p:cNvPr>
          <p:cNvSpPr/>
          <p:nvPr/>
        </p:nvSpPr>
        <p:spPr>
          <a:xfrm>
            <a:off x="3918633" y="2479795"/>
            <a:ext cx="7348731" cy="20313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274320" tIns="91440" rIns="274320" bIns="91440">
            <a:spAutoFit/>
          </a:bodyPr>
          <a:lstStyle/>
          <a:p>
            <a:r>
              <a:rPr lang="en-US" altLang="zh-CN" sz="2400" dirty="0"/>
              <a:t>Applications: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400" dirty="0"/>
              <a:t>Explain</a:t>
            </a:r>
            <a:r>
              <a:rPr lang="zh-CN" altLang="en-US" sz="2400" dirty="0"/>
              <a:t> </a:t>
            </a:r>
            <a:r>
              <a:rPr lang="en-US" altLang="zh-CN" sz="2400" dirty="0"/>
              <a:t>why</a:t>
            </a:r>
            <a:r>
              <a:rPr lang="zh-CN" altLang="en-US" sz="2400" dirty="0"/>
              <a:t> </a:t>
            </a:r>
            <a:r>
              <a:rPr lang="en-US" altLang="zh-CN" sz="2400" dirty="0"/>
              <a:t>queries</a:t>
            </a:r>
            <a:r>
              <a:rPr lang="zh-CN" altLang="en-US" sz="2400" dirty="0"/>
              <a:t> </a:t>
            </a:r>
            <a:r>
              <a:rPr lang="en-US" altLang="zh-CN" sz="2400" dirty="0"/>
              <a:t>are</a:t>
            </a:r>
            <a:r>
              <a:rPr lang="zh-CN" altLang="en-US" sz="2400" dirty="0"/>
              <a:t> </a:t>
            </a:r>
            <a:r>
              <a:rPr lang="en-US" altLang="zh-CN" sz="2400" dirty="0"/>
              <a:t>different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400" dirty="0"/>
              <a:t>Explore how various parts of the</a:t>
            </a:r>
            <a:r>
              <a:rPr lang="zh-CN" altLang="en-US" sz="2400" dirty="0"/>
              <a:t> </a:t>
            </a:r>
            <a:r>
              <a:rPr lang="en-US" altLang="zh-CN" sz="2400" dirty="0"/>
              <a:t>query can be “triggered” by different 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400" dirty="0"/>
              <a:t>Help</a:t>
            </a:r>
            <a:r>
              <a:rPr lang="zh-CN" altLang="en-US" sz="2400" dirty="0"/>
              <a:t> </a:t>
            </a:r>
            <a:r>
              <a:rPr lang="en-US" altLang="zh-CN" sz="2400" dirty="0"/>
              <a:t>building</a:t>
            </a:r>
            <a:r>
              <a:rPr lang="zh-CN" altLang="en-US" sz="2400" dirty="0"/>
              <a:t> </a:t>
            </a:r>
            <a:r>
              <a:rPr lang="en-US" altLang="zh-CN" sz="2400" dirty="0"/>
              <a:t>test-suites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2273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C0D7AAB-BF3B-2244-8F38-4EC2AE7A5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634"/>
            <a:ext cx="10515600" cy="132556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a good</a:t>
            </a:r>
            <a:r>
              <a:rPr lang="zh-CN" alt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characterization for Q?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29834F-39FC-2149-8F61-3E13AF70A31E}"/>
              </a:ext>
            </a:extLst>
          </p:cNvPr>
          <p:cNvSpPr/>
          <p:nvPr/>
        </p:nvSpPr>
        <p:spPr>
          <a:xfrm>
            <a:off x="19334" y="3707266"/>
            <a:ext cx="121726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800" dirty="0"/>
              <a:t>Additional Ideal</a:t>
            </a:r>
            <a:r>
              <a:rPr lang="zh-CN" altLang="en-US" sz="2800" dirty="0"/>
              <a:t> </a:t>
            </a:r>
            <a:r>
              <a:rPr lang="en-US" altLang="zh-CN" sz="2800" dirty="0"/>
              <a:t>properties: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0070C0"/>
                </a:solidFill>
              </a:rPr>
              <a:t>“Completeness”</a:t>
            </a:r>
            <a:r>
              <a:rPr lang="en-US" altLang="zh-CN" sz="2400" dirty="0"/>
              <a:t>: maps to all ground instances? But unbounded size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/>
              <a:t>capture all</a:t>
            </a:r>
            <a:r>
              <a:rPr lang="zh-CN" altLang="en-US" sz="2400" dirty="0"/>
              <a:t> </a:t>
            </a:r>
            <a:r>
              <a:rPr lang="en-US" altLang="zh-CN" sz="2400" dirty="0"/>
              <a:t>possible</a:t>
            </a:r>
            <a:r>
              <a:rPr lang="en-US" sz="2400" dirty="0"/>
              <a:t> ways </a:t>
            </a:r>
            <a:r>
              <a:rPr lang="en-US" altLang="zh-CN" sz="2400" dirty="0"/>
              <a:t>Q</a:t>
            </a:r>
            <a:r>
              <a:rPr lang="zh-CN" altLang="en-US" sz="2400" dirty="0"/>
              <a:t> </a:t>
            </a:r>
            <a:r>
              <a:rPr lang="en-US" sz="2400" dirty="0"/>
              <a:t>can be satisfied with multiple c-instances using “</a:t>
            </a:r>
            <a:r>
              <a:rPr lang="en-US" sz="2400" dirty="0">
                <a:solidFill>
                  <a:srgbClr val="0070C0"/>
                </a:solidFill>
              </a:rPr>
              <a:t>coverage</a:t>
            </a:r>
            <a:r>
              <a:rPr lang="en-US" sz="2400" dirty="0"/>
              <a:t>”</a:t>
            </a:r>
            <a:endParaRPr lang="en-US" altLang="zh-CN" sz="2400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0070C0"/>
                </a:solidFill>
                <a:sym typeface="Wingdings" pitchFamily="2" charset="2"/>
              </a:rPr>
              <a:t>No-redundancy</a:t>
            </a:r>
            <a:r>
              <a:rPr lang="en-US" altLang="zh-CN" sz="2400" dirty="0">
                <a:sym typeface="Wingdings" pitchFamily="2" charset="2"/>
              </a:rPr>
              <a:t>: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different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c-instances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capture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/>
              <a:t>d</a:t>
            </a:r>
            <a:r>
              <a:rPr lang="en-US" sz="2400" dirty="0"/>
              <a:t>ifferent ways</a:t>
            </a:r>
            <a:r>
              <a:rPr lang="zh-CN" altLang="en-US" sz="2400" dirty="0"/>
              <a:t> </a:t>
            </a:r>
            <a:r>
              <a:rPr lang="en-US" altLang="zh-CN" sz="2400" dirty="0"/>
              <a:t>satisfying</a:t>
            </a:r>
            <a:r>
              <a:rPr lang="zh-CN" altLang="en-US" sz="2400" dirty="0"/>
              <a:t> </a:t>
            </a:r>
            <a:r>
              <a:rPr lang="en-US" altLang="zh-CN" sz="2400" dirty="0"/>
              <a:t>Q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0" name="Slide Number Placeholder 14">
            <a:extLst>
              <a:ext uri="{FF2B5EF4-FFF2-40B4-BE49-F238E27FC236}">
                <a16:creationId xmlns:a16="http://schemas.microsoft.com/office/drawing/2014/main" id="{4FD2FD97-A805-EB45-ABA4-3F246BE9B3DB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mtClean="0"/>
              <a:pPr/>
              <a:t>16</a:t>
            </a:fld>
            <a:endParaRPr lang="e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68EEF23-12D7-EE4E-A623-76DE57890F4C}"/>
                  </a:ext>
                </a:extLst>
              </p:cNvPr>
              <p:cNvSpPr/>
              <p:nvPr/>
            </p:nvSpPr>
            <p:spPr>
              <a:xfrm>
                <a:off x="243074" y="1306404"/>
                <a:ext cx="10363200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800" dirty="0"/>
                  <a:t>Basic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requirements for each c-instance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altLang="zh-CN" sz="2800" dirty="0"/>
                  <a:t>: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solidFill>
                      <a:srgbClr val="0070C0"/>
                    </a:solidFill>
                  </a:rPr>
                  <a:t>Consistency</a:t>
                </a:r>
                <a:r>
                  <a:rPr lang="en-US" altLang="zh-CN" sz="2400" b="1" dirty="0"/>
                  <a:t> </a:t>
                </a:r>
                <a:r>
                  <a:rPr lang="en-US" altLang="zh-CN" sz="2400" dirty="0"/>
                  <a:t>(the global condition is satisfiable in I)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solidFill>
                      <a:srgbClr val="0070C0"/>
                    </a:solidFill>
                  </a:rPr>
                  <a:t>Soundness</a:t>
                </a:r>
                <a:r>
                  <a:rPr lang="en-US" altLang="zh-CN" sz="2400" b="1" dirty="0"/>
                  <a:t> </a:t>
                </a:r>
                <a:r>
                  <a:rPr lang="en-US" altLang="zh-CN" sz="2400" dirty="0"/>
                  <a:t>(the query Q is satisfiable by I)</a:t>
                </a:r>
                <a:endParaRPr lang="en-US" altLang="zh-CN" sz="2400" b="1" dirty="0"/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solidFill>
                      <a:srgbClr val="0070C0"/>
                    </a:solidFill>
                    <a:sym typeface="Wingdings" pitchFamily="2" charset="2"/>
                  </a:rPr>
                  <a:t>Minimality</a:t>
                </a:r>
                <a:r>
                  <a:rPr lang="en-US" altLang="zh-CN" sz="2400" b="1" dirty="0">
                    <a:sym typeface="Wingdings" pitchFamily="2" charset="2"/>
                  </a:rPr>
                  <a:t> </a:t>
                </a:r>
                <a:r>
                  <a:rPr lang="en-US" altLang="zh-CN" sz="2400" dirty="0"/>
                  <a:t>(no tuples or sub-condition can be removed)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68EEF23-12D7-EE4E-A623-76DE57890F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74" y="1306404"/>
                <a:ext cx="10363200" cy="2308324"/>
              </a:xfrm>
              <a:prstGeom prst="rect">
                <a:avLst/>
              </a:prstGeom>
              <a:blipFill>
                <a:blip r:embed="rId3"/>
                <a:stretch>
                  <a:fillRect l="-1102" t="-2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9ED54DA-A368-16A6-2755-14F18B62320C}"/>
              </a:ext>
            </a:extLst>
          </p:cNvPr>
          <p:cNvSpPr txBox="1"/>
          <p:nvPr/>
        </p:nvSpPr>
        <p:spPr>
          <a:xfrm>
            <a:off x="1937982" y="5674830"/>
            <a:ext cx="79094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Enumerate homomorphisms from query variables to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“labeled nulls” (variables) in the c-instance</a:t>
            </a:r>
          </a:p>
        </p:txBody>
      </p:sp>
    </p:spTree>
    <p:extLst>
      <p:ext uri="{BB962C8B-B14F-4D97-AF65-F5344CB8AC3E}">
        <p14:creationId xmlns:p14="http://schemas.microsoft.com/office/powerpoint/2010/main" val="149958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E718E6EB-9468-AC47-9B16-49CD13F69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9602"/>
            <a:ext cx="2743200" cy="365125"/>
          </a:xfrm>
          <a:ln>
            <a:noFill/>
          </a:ln>
        </p:spPr>
        <p:txBody>
          <a:bodyPr/>
          <a:lstStyle/>
          <a:p>
            <a:fld id="{9B2740E9-EA45-0944-8013-582A83FAAA4A}" type="slidenum">
              <a:rPr lang="en-US" smtClean="0"/>
              <a:t>17</a:t>
            </a:fld>
            <a:endParaRPr lang="en-US" dirty="0"/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4B9F0B23-B02A-5349-879E-BC043367CE4D}"/>
              </a:ext>
            </a:extLst>
          </p:cNvPr>
          <p:cNvSpPr txBox="1"/>
          <p:nvPr/>
        </p:nvSpPr>
        <p:spPr>
          <a:xfrm>
            <a:off x="1108636" y="5323055"/>
            <a:ext cx="2741042" cy="64633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d1 LIKE ‘Eve%’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AND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p1 </a:t>
            </a:r>
            <a:r>
              <a:rPr lang="en-US" altLang="zh-CN" dirty="0">
                <a:solidFill>
                  <a:srgbClr val="000000"/>
                </a:solidFill>
                <a:latin typeface="Calibri" panose="020F0502020204030204" pitchFamily="34" charset="0"/>
              </a:rPr>
              <a:t>&lt;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p2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AND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p2 </a:t>
            </a:r>
            <a:r>
              <a:rPr lang="en-US" altLang="zh-CN" dirty="0">
                <a:solidFill>
                  <a:srgbClr val="000000"/>
                </a:solidFill>
                <a:latin typeface="Calibri" panose="020F0502020204030204" pitchFamily="34" charset="0"/>
              </a:rPr>
              <a:t>&lt;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p3</a:t>
            </a:r>
            <a:endParaRPr lang="en-US" dirty="0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E1A24ECB-53D8-B745-9116-6835294D76D9}"/>
              </a:ext>
            </a:extLst>
          </p:cNvPr>
          <p:cNvSpPr/>
          <p:nvPr/>
        </p:nvSpPr>
        <p:spPr>
          <a:xfrm>
            <a:off x="1721326" y="1533307"/>
            <a:ext cx="1515662" cy="3462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C-Ins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en-US" altLang="zh-CN" baseline="-25000" dirty="0"/>
              <a:t>0</a:t>
            </a:r>
            <a:endParaRPr lang="en-US" baseline="-25000" dirty="0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76B95459-A1AF-444C-9218-C079D3AD4286}"/>
              </a:ext>
            </a:extLst>
          </p:cNvPr>
          <p:cNvSpPr/>
          <p:nvPr/>
        </p:nvSpPr>
        <p:spPr>
          <a:xfrm>
            <a:off x="7622340" y="2170747"/>
            <a:ext cx="907143" cy="442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x1,</a:t>
            </a:r>
            <a:r>
              <a:rPr lang="zh-CN" altLang="en-US" sz="1600" dirty="0"/>
              <a:t> </a:t>
            </a:r>
            <a:r>
              <a:rPr lang="en-US" altLang="zh-CN" sz="1600" dirty="0"/>
              <a:t>b1</a:t>
            </a:r>
            <a:endParaRPr lang="en-US" sz="2000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5A0614D-201D-C24C-8C14-392C2EA7B6F5}"/>
              </a:ext>
            </a:extLst>
          </p:cNvPr>
          <p:cNvCxnSpPr>
            <a:cxnSpLocks/>
            <a:stCxn id="87" idx="0"/>
            <a:endCxn id="65" idx="2"/>
          </p:cNvCxnSpPr>
          <p:nvPr/>
        </p:nvCxnSpPr>
        <p:spPr>
          <a:xfrm flipV="1">
            <a:off x="8075912" y="2613659"/>
            <a:ext cx="0" cy="40294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AF425BF-9FBE-9B40-A53C-5A9FDFB645C8}"/>
              </a:ext>
            </a:extLst>
          </p:cNvPr>
          <p:cNvGrpSpPr/>
          <p:nvPr/>
        </p:nvGrpSpPr>
        <p:grpSpPr>
          <a:xfrm>
            <a:off x="4925835" y="3016608"/>
            <a:ext cx="5487620" cy="2774502"/>
            <a:chOff x="339602" y="3656673"/>
            <a:chExt cx="5487620" cy="2774502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6330D6A5-BE00-6149-B443-02647008808B}"/>
                </a:ext>
              </a:extLst>
            </p:cNvPr>
            <p:cNvSpPr/>
            <p:nvPr/>
          </p:nvSpPr>
          <p:spPr>
            <a:xfrm>
              <a:off x="3036107" y="3656673"/>
              <a:ext cx="907143" cy="4429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∃</a:t>
              </a:r>
              <a:r>
                <a:rPr lang="en-US" altLang="zh-CN" sz="1600" dirty="0"/>
                <a:t>d1,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p1</a:t>
              </a:r>
              <a:endParaRPr lang="en-US" sz="2000" dirty="0"/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B13DE3BA-4B21-2B45-A6E5-F45126140D7D}"/>
                </a:ext>
              </a:extLst>
            </p:cNvPr>
            <p:cNvSpPr/>
            <p:nvPr/>
          </p:nvSpPr>
          <p:spPr>
            <a:xfrm>
              <a:off x="4405934" y="4782080"/>
              <a:ext cx="907143" cy="442912"/>
            </a:xfrm>
            <a:prstGeom prst="round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∃</a:t>
              </a:r>
              <a:r>
                <a:rPr lang="en-US" altLang="zh-CN" sz="1600" dirty="0"/>
                <a:t>x2,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p2</a:t>
              </a:r>
              <a:endParaRPr lang="en-US" sz="2000" dirty="0"/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EC1C5AAD-23C5-5D47-B40E-A591DFDA3888}"/>
                </a:ext>
              </a:extLst>
            </p:cNvPr>
            <p:cNvSpPr/>
            <p:nvPr/>
          </p:nvSpPr>
          <p:spPr>
            <a:xfrm>
              <a:off x="339602" y="5988263"/>
              <a:ext cx="1239609" cy="44291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</a:rPr>
                <a:t>Likes(d1,</a:t>
              </a:r>
              <a:r>
                <a:rPr lang="zh-CN" altLang="en-US" sz="1600" dirty="0">
                  <a:solidFill>
                    <a:schemeClr val="tx1"/>
                  </a:solidFill>
                </a:rPr>
                <a:t> </a:t>
              </a:r>
              <a:r>
                <a:rPr lang="en-US" altLang="zh-CN" sz="1600" dirty="0">
                  <a:solidFill>
                    <a:schemeClr val="tx1"/>
                  </a:solidFill>
                </a:rPr>
                <a:t>b1)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98" name="Rounded Rectangle 97">
              <a:extLst>
                <a:ext uri="{FF2B5EF4-FFF2-40B4-BE49-F238E27FC236}">
                  <a16:creationId xmlns:a16="http://schemas.microsoft.com/office/drawing/2014/main" id="{EF0CDBDE-5725-8342-A17F-BF8614D3ABFC}"/>
                </a:ext>
              </a:extLst>
            </p:cNvPr>
            <p:cNvSpPr/>
            <p:nvPr/>
          </p:nvSpPr>
          <p:spPr>
            <a:xfrm>
              <a:off x="2248193" y="5333913"/>
              <a:ext cx="1637393" cy="44291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</a:rPr>
                <a:t>Serves(x1,</a:t>
              </a:r>
              <a:r>
                <a:rPr lang="zh-CN" altLang="en-US" sz="1600" dirty="0">
                  <a:solidFill>
                    <a:schemeClr val="tx1"/>
                  </a:solidFill>
                </a:rPr>
                <a:t> </a:t>
              </a:r>
              <a:r>
                <a:rPr lang="en-US" altLang="zh-CN" sz="1600" dirty="0">
                  <a:solidFill>
                    <a:schemeClr val="tx1"/>
                  </a:solidFill>
                </a:rPr>
                <a:t>b1,</a:t>
              </a:r>
              <a:r>
                <a:rPr lang="zh-CN" altLang="en-US" sz="1600" dirty="0">
                  <a:solidFill>
                    <a:schemeClr val="tx1"/>
                  </a:solidFill>
                </a:rPr>
                <a:t> </a:t>
              </a:r>
              <a:r>
                <a:rPr lang="en-US" altLang="zh-CN" sz="1600" dirty="0">
                  <a:solidFill>
                    <a:schemeClr val="tx1"/>
                  </a:solidFill>
                </a:rPr>
                <a:t>p1)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7D631956-D0BC-9947-B5EF-ED3A09C94E46}"/>
                </a:ext>
              </a:extLst>
            </p:cNvPr>
            <p:cNvSpPr/>
            <p:nvPr/>
          </p:nvSpPr>
          <p:spPr>
            <a:xfrm>
              <a:off x="3282047" y="5977866"/>
              <a:ext cx="1637393" cy="44291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</a:rPr>
                <a:t>Serves(x2,</a:t>
              </a:r>
              <a:r>
                <a:rPr lang="zh-CN" altLang="en-US" sz="1600" dirty="0">
                  <a:solidFill>
                    <a:schemeClr val="tx1"/>
                  </a:solidFill>
                </a:rPr>
                <a:t> </a:t>
              </a:r>
              <a:r>
                <a:rPr lang="en-US" altLang="zh-CN" sz="1600" dirty="0">
                  <a:solidFill>
                    <a:schemeClr val="tx1"/>
                  </a:solidFill>
                </a:rPr>
                <a:t>b1,</a:t>
              </a:r>
              <a:r>
                <a:rPr lang="zh-CN" altLang="en-US" sz="1600" dirty="0">
                  <a:solidFill>
                    <a:schemeClr val="tx1"/>
                  </a:solidFill>
                </a:rPr>
                <a:t> </a:t>
              </a:r>
              <a:r>
                <a:rPr lang="en-US" altLang="zh-CN" sz="1600" dirty="0">
                  <a:solidFill>
                    <a:schemeClr val="tx1"/>
                  </a:solidFill>
                </a:rPr>
                <a:t>p2)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4A4A507C-24E5-F945-8187-DE12C6A2B0C6}"/>
                </a:ext>
              </a:extLst>
            </p:cNvPr>
            <p:cNvSpPr/>
            <p:nvPr/>
          </p:nvSpPr>
          <p:spPr>
            <a:xfrm>
              <a:off x="4959086" y="5982004"/>
              <a:ext cx="868136" cy="41906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</a:rPr>
                <a:t>p1&gt;p2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47C95DC4-712E-7D46-B859-920C07776B0B}"/>
                </a:ext>
              </a:extLst>
            </p:cNvPr>
            <p:cNvSpPr/>
            <p:nvPr/>
          </p:nvSpPr>
          <p:spPr>
            <a:xfrm>
              <a:off x="1445402" y="5399918"/>
              <a:ext cx="290286" cy="304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⋀</a:t>
              </a:r>
              <a:endParaRPr lang="en-US" sz="2000" dirty="0"/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FE6D12C2-F4F3-B44E-B1D3-BAC783578F23}"/>
                </a:ext>
              </a:extLst>
            </p:cNvPr>
            <p:cNvSpPr/>
            <p:nvPr/>
          </p:nvSpPr>
          <p:spPr>
            <a:xfrm>
              <a:off x="4714362" y="5399918"/>
              <a:ext cx="290286" cy="304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⋀</a:t>
              </a:r>
              <a:endParaRPr lang="en-US" sz="2000" dirty="0"/>
            </a:p>
          </p:txBody>
        </p:sp>
        <p:sp>
          <p:nvSpPr>
            <p:cNvPr id="106" name="Rounded Rectangle 105">
              <a:extLst>
                <a:ext uri="{FF2B5EF4-FFF2-40B4-BE49-F238E27FC236}">
                  <a16:creationId xmlns:a16="http://schemas.microsoft.com/office/drawing/2014/main" id="{CB82BDC8-909F-3D44-8D58-4183F62C5DED}"/>
                </a:ext>
              </a:extLst>
            </p:cNvPr>
            <p:cNvSpPr/>
            <p:nvPr/>
          </p:nvSpPr>
          <p:spPr>
            <a:xfrm>
              <a:off x="3344536" y="4276765"/>
              <a:ext cx="290286" cy="304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⋀</a:t>
              </a:r>
              <a:endParaRPr lang="en-US" sz="2000" dirty="0"/>
            </a:p>
          </p:txBody>
        </p:sp>
        <p:sp>
          <p:nvSpPr>
            <p:cNvPr id="107" name="Rounded Rectangle 106">
              <a:extLst>
                <a:ext uri="{FF2B5EF4-FFF2-40B4-BE49-F238E27FC236}">
                  <a16:creationId xmlns:a16="http://schemas.microsoft.com/office/drawing/2014/main" id="{1D4B0DA5-1E78-524B-84F4-A44863C2630E}"/>
                </a:ext>
              </a:extLst>
            </p:cNvPr>
            <p:cNvSpPr/>
            <p:nvPr/>
          </p:nvSpPr>
          <p:spPr>
            <a:xfrm>
              <a:off x="2043911" y="4781413"/>
              <a:ext cx="290286" cy="304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⋀</a:t>
              </a:r>
              <a:endParaRPr lang="en-US" sz="2000" dirty="0"/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3C4147C9-3DCD-A34E-8E46-E6F19761D755}"/>
                </a:ext>
              </a:extLst>
            </p:cNvPr>
            <p:cNvCxnSpPr>
              <a:cxnSpLocks/>
              <a:stCxn id="106" idx="0"/>
              <a:endCxn id="87" idx="2"/>
            </p:cNvCxnSpPr>
            <p:nvPr/>
          </p:nvCxnSpPr>
          <p:spPr>
            <a:xfrm flipV="1">
              <a:off x="3489679" y="4099585"/>
              <a:ext cx="0" cy="1771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80D6F53-2A35-DF46-9987-76395376E2E5}"/>
                </a:ext>
              </a:extLst>
            </p:cNvPr>
            <p:cNvCxnSpPr>
              <a:cxnSpLocks/>
              <a:stCxn id="106" idx="2"/>
              <a:endCxn id="88" idx="0"/>
            </p:cNvCxnSpPr>
            <p:nvPr/>
          </p:nvCxnSpPr>
          <p:spPr>
            <a:xfrm>
              <a:off x="3489679" y="4581565"/>
              <a:ext cx="1369827" cy="20051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FC6CFCE0-3FCD-F54F-AB7C-035855ED4625}"/>
                </a:ext>
              </a:extLst>
            </p:cNvPr>
            <p:cNvCxnSpPr>
              <a:cxnSpLocks/>
              <a:stCxn id="105" idx="0"/>
              <a:endCxn id="88" idx="2"/>
            </p:cNvCxnSpPr>
            <p:nvPr/>
          </p:nvCxnSpPr>
          <p:spPr>
            <a:xfrm flipV="1">
              <a:off x="4859505" y="5224992"/>
              <a:ext cx="1" cy="17492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A79CFE3-54E8-0E47-BCB7-CDDBB2DA370A}"/>
                </a:ext>
              </a:extLst>
            </p:cNvPr>
            <p:cNvCxnSpPr>
              <a:cxnSpLocks/>
              <a:stCxn id="99" idx="0"/>
              <a:endCxn id="105" idx="2"/>
            </p:cNvCxnSpPr>
            <p:nvPr/>
          </p:nvCxnSpPr>
          <p:spPr>
            <a:xfrm flipV="1">
              <a:off x="4100744" y="5704718"/>
              <a:ext cx="758761" cy="27314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7D3B7C39-60F7-FC47-A62C-2E2D748EE981}"/>
                </a:ext>
              </a:extLst>
            </p:cNvPr>
            <p:cNvCxnSpPr>
              <a:cxnSpLocks/>
              <a:stCxn id="100" idx="0"/>
              <a:endCxn id="105" idx="2"/>
            </p:cNvCxnSpPr>
            <p:nvPr/>
          </p:nvCxnSpPr>
          <p:spPr>
            <a:xfrm flipH="1" flipV="1">
              <a:off x="4859505" y="5704718"/>
              <a:ext cx="533649" cy="27728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B74AA425-E2D1-5E40-8886-F263055AD928}"/>
                </a:ext>
              </a:extLst>
            </p:cNvPr>
            <p:cNvCxnSpPr>
              <a:cxnSpLocks/>
              <a:stCxn id="107" idx="0"/>
              <a:endCxn id="106" idx="2"/>
            </p:cNvCxnSpPr>
            <p:nvPr/>
          </p:nvCxnSpPr>
          <p:spPr>
            <a:xfrm flipV="1">
              <a:off x="2189054" y="4581565"/>
              <a:ext cx="1300625" cy="19984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16B03CE8-1604-6846-93F3-9F673B2C521B}"/>
                </a:ext>
              </a:extLst>
            </p:cNvPr>
            <p:cNvCxnSpPr>
              <a:cxnSpLocks/>
              <a:stCxn id="103" idx="2"/>
              <a:endCxn id="96" idx="0"/>
            </p:cNvCxnSpPr>
            <p:nvPr/>
          </p:nvCxnSpPr>
          <p:spPr>
            <a:xfrm flipH="1">
              <a:off x="959407" y="5704718"/>
              <a:ext cx="631138" cy="28354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1C3CC2A-2070-9344-9708-FCDA151EED44}"/>
                </a:ext>
              </a:extLst>
            </p:cNvPr>
            <p:cNvCxnSpPr>
              <a:cxnSpLocks/>
              <a:stCxn id="103" idx="2"/>
            </p:cNvCxnSpPr>
            <p:nvPr/>
          </p:nvCxnSpPr>
          <p:spPr>
            <a:xfrm>
              <a:off x="1590545" y="5704718"/>
              <a:ext cx="634289" cy="28830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A0B36A98-CE5E-8941-9150-C02DFFEE65DE}"/>
                </a:ext>
              </a:extLst>
            </p:cNvPr>
            <p:cNvCxnSpPr>
              <a:cxnSpLocks/>
              <a:stCxn id="103" idx="0"/>
              <a:endCxn id="107" idx="2"/>
            </p:cNvCxnSpPr>
            <p:nvPr/>
          </p:nvCxnSpPr>
          <p:spPr>
            <a:xfrm flipV="1">
              <a:off x="1590545" y="5086213"/>
              <a:ext cx="598509" cy="31370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AA8FDA79-FD8D-A444-B54A-75ECE08B32FB}"/>
                </a:ext>
              </a:extLst>
            </p:cNvPr>
            <p:cNvCxnSpPr>
              <a:cxnSpLocks/>
              <a:stCxn id="98" idx="0"/>
              <a:endCxn id="107" idx="2"/>
            </p:cNvCxnSpPr>
            <p:nvPr/>
          </p:nvCxnSpPr>
          <p:spPr>
            <a:xfrm flipH="1" flipV="1">
              <a:off x="2189054" y="5086213"/>
              <a:ext cx="877836" cy="2477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FA4F29-F2D2-4E46-9F29-73B30132EB70}"/>
              </a:ext>
            </a:extLst>
          </p:cNvPr>
          <p:cNvSpPr/>
          <p:nvPr/>
        </p:nvSpPr>
        <p:spPr>
          <a:xfrm>
            <a:off x="4396519" y="1051968"/>
            <a:ext cx="4159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Enumerate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homomorphisms from</a:t>
            </a:r>
            <a:r>
              <a:rPr lang="zh-CN" altLang="en-US" sz="2000" dirty="0"/>
              <a:t> </a:t>
            </a:r>
            <a:r>
              <a:rPr lang="en-US" altLang="zh-CN" sz="2000" dirty="0"/>
              <a:t>query</a:t>
            </a:r>
            <a:r>
              <a:rPr lang="zh-CN" altLang="en-US" sz="2000" dirty="0"/>
              <a:t> </a:t>
            </a:r>
            <a:r>
              <a:rPr lang="en-US" altLang="zh-CN" sz="2000" dirty="0"/>
              <a:t>variables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labeled</a:t>
            </a:r>
            <a:r>
              <a:rPr lang="zh-CN" altLang="en-US" sz="2000" dirty="0"/>
              <a:t> </a:t>
            </a:r>
            <a:r>
              <a:rPr lang="en-US" altLang="zh-CN" sz="2000" dirty="0"/>
              <a:t>nulls</a:t>
            </a:r>
          </a:p>
        </p:txBody>
      </p:sp>
      <p:sp>
        <p:nvSpPr>
          <p:cNvPr id="118" name="Title 1">
            <a:extLst>
              <a:ext uri="{FF2B5EF4-FFF2-40B4-BE49-F238E27FC236}">
                <a16:creationId xmlns:a16="http://schemas.microsoft.com/office/drawing/2014/main" id="{CBFD32E9-B033-B149-A599-596AA4D11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1" y="25551"/>
            <a:ext cx="11001270" cy="823868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Soundness:</a:t>
            </a:r>
            <a:r>
              <a:rPr lang="zh-CN" altLang="en-US" sz="2800" b="1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</a:t>
            </a:r>
            <a:r>
              <a:rPr lang="zh-CN" altLang="en-US" sz="2800" b="1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</a:t>
            </a:r>
            <a:r>
              <a:rPr lang="zh-CN" altLang="en-US" sz="2800" b="1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zh-CN" altLang="en-US" sz="2800" b="1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C-Instance</a:t>
            </a:r>
            <a:r>
              <a:rPr lang="zh-CN" altLang="en-US" sz="2800" b="1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satisfies</a:t>
            </a:r>
            <a:r>
              <a:rPr lang="zh-CN" altLang="en-US" sz="2800" b="1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zh-CN" altLang="en-US" sz="2800" b="1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800" b="1" dirty="0">
                <a:latin typeface="Verdana" panose="020B0604030504040204" pitchFamily="34" charset="0"/>
                <a:cs typeface="Verdana" panose="020B0604030504040204" pitchFamily="34" charset="0"/>
              </a:rPr>
              <a:t>Q</a:t>
            </a: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uery</a:t>
            </a:r>
            <a:r>
              <a:rPr lang="zh-CN" altLang="en-US" sz="2800" b="1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altLang="zh-CN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7F795F3-14F5-E749-A3C6-DCC3969FE241}"/>
              </a:ext>
            </a:extLst>
          </p:cNvPr>
          <p:cNvGrpSpPr/>
          <p:nvPr/>
        </p:nvGrpSpPr>
        <p:grpSpPr>
          <a:xfrm>
            <a:off x="513226" y="2157388"/>
            <a:ext cx="3975201" cy="2958624"/>
            <a:chOff x="1457324" y="1862138"/>
            <a:chExt cx="3975201" cy="2958624"/>
          </a:xfrm>
        </p:grpSpPr>
        <p:graphicFrame>
          <p:nvGraphicFramePr>
            <p:cNvPr id="120" name="Google Shape;83;p16">
              <a:extLst>
                <a:ext uri="{FF2B5EF4-FFF2-40B4-BE49-F238E27FC236}">
                  <a16:creationId xmlns:a16="http://schemas.microsoft.com/office/drawing/2014/main" id="{33874AE0-29FA-E249-8B8A-AF0CA9FD2828}"/>
                </a:ext>
              </a:extLst>
            </p:cNvPr>
            <p:cNvGraphicFramePr/>
            <p:nvPr/>
          </p:nvGraphicFramePr>
          <p:xfrm>
            <a:off x="1457324" y="4085321"/>
            <a:ext cx="1671638" cy="73303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835819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835819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24535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name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brewer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b1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*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23600">
                  <a:tc gridSpan="2"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b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Beer relation</a:t>
                        </a:r>
                        <a:endParaRPr sz="1600" b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graphicFrame>
          <p:nvGraphicFramePr>
            <p:cNvPr id="121" name="Google Shape;84;p16">
              <a:extLst>
                <a:ext uri="{FF2B5EF4-FFF2-40B4-BE49-F238E27FC236}">
                  <a16:creationId xmlns:a16="http://schemas.microsoft.com/office/drawing/2014/main" id="{8DC9196F-75EA-0443-A927-F70BDFF358CA}"/>
                </a:ext>
              </a:extLst>
            </p:cNvPr>
            <p:cNvGraphicFramePr/>
            <p:nvPr/>
          </p:nvGraphicFramePr>
          <p:xfrm>
            <a:off x="1457324" y="2730132"/>
            <a:ext cx="1671638" cy="121920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835819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835819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name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 err="1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addr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x1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*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x2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*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x3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*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223600">
                  <a:tc gridSpan="2"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b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Bar relation</a:t>
                        </a:r>
                        <a:endParaRPr sz="1600" b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graphicFrame>
          <p:nvGraphicFramePr>
            <p:cNvPr id="122" name="Google Shape;85;p16">
              <a:extLst>
                <a:ext uri="{FF2B5EF4-FFF2-40B4-BE49-F238E27FC236}">
                  <a16:creationId xmlns:a16="http://schemas.microsoft.com/office/drawing/2014/main" id="{2A6C7CC3-ECE4-1F4B-8BE0-A9792CEC7B3D}"/>
                </a:ext>
              </a:extLst>
            </p:cNvPr>
            <p:cNvGraphicFramePr/>
            <p:nvPr/>
          </p:nvGraphicFramePr>
          <p:xfrm>
            <a:off x="3349574" y="3601562"/>
            <a:ext cx="2082951" cy="121920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694317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694317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694317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2293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bar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beer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price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x1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b1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p1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x2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b1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p2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x3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b1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p3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223600">
                  <a:tc gridSpan="3"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b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Serves relation</a:t>
                        </a:r>
                        <a:endParaRPr sz="1600" b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graphicFrame>
          <p:nvGraphicFramePr>
            <p:cNvPr id="123" name="Google Shape;86;p16">
              <a:extLst>
                <a:ext uri="{FF2B5EF4-FFF2-40B4-BE49-F238E27FC236}">
                  <a16:creationId xmlns:a16="http://schemas.microsoft.com/office/drawing/2014/main" id="{2BEEBCA0-A64A-BC4A-B35D-14271B531E5B}"/>
                </a:ext>
              </a:extLst>
            </p:cNvPr>
            <p:cNvGraphicFramePr/>
            <p:nvPr/>
          </p:nvGraphicFramePr>
          <p:xfrm>
            <a:off x="1457326" y="1862138"/>
            <a:ext cx="1671638" cy="73152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835819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835819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name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 err="1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addr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d1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/>
                          <a:t>*</a:t>
                        </a:r>
                        <a:endParaRPr sz="1600" dirty="0"/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23600">
                  <a:tc gridSpan="2"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b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Drinker relation</a:t>
                        </a:r>
                        <a:endParaRPr sz="1600" b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graphicFrame>
          <p:nvGraphicFramePr>
            <p:cNvPr id="124" name="Google Shape;87;p16">
              <a:extLst>
                <a:ext uri="{FF2B5EF4-FFF2-40B4-BE49-F238E27FC236}">
                  <a16:creationId xmlns:a16="http://schemas.microsoft.com/office/drawing/2014/main" id="{1CCEE553-0843-D249-92C4-461474C62C93}"/>
                </a:ext>
              </a:extLst>
            </p:cNvPr>
            <p:cNvGraphicFramePr/>
            <p:nvPr/>
          </p:nvGraphicFramePr>
          <p:xfrm>
            <a:off x="3349574" y="2737453"/>
            <a:ext cx="2082950" cy="73303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110710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975844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24535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drinker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beer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d1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b1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23600">
                  <a:tc gridSpan="2"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b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Likes relation</a:t>
                        </a:r>
                        <a:endParaRPr sz="1600" b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graphicFrame>
          <p:nvGraphicFramePr>
            <p:cNvPr id="125" name="Google Shape;89;p16">
              <a:extLst>
                <a:ext uri="{FF2B5EF4-FFF2-40B4-BE49-F238E27FC236}">
                  <a16:creationId xmlns:a16="http://schemas.microsoft.com/office/drawing/2014/main" id="{5B8999FC-02FB-9643-9AED-5B387C653827}"/>
                </a:ext>
              </a:extLst>
            </p:cNvPr>
            <p:cNvGraphicFramePr/>
            <p:nvPr/>
          </p:nvGraphicFramePr>
          <p:xfrm>
            <a:off x="3349574" y="1862138"/>
            <a:ext cx="2082950" cy="73152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8150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573555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694307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218425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drinker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bar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times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23600">
                  <a:tc gridSpan="3"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(empty)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23600">
                  <a:tc gridSpan="3"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b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Frequents relation</a:t>
                        </a:r>
                        <a:endParaRPr sz="1600" b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</p:grpSp>
      <p:sp>
        <p:nvSpPr>
          <p:cNvPr id="126" name="Rectangular Callout 125">
            <a:extLst>
              <a:ext uri="{FF2B5EF4-FFF2-40B4-BE49-F238E27FC236}">
                <a16:creationId xmlns:a16="http://schemas.microsoft.com/office/drawing/2014/main" id="{56B65459-6BD2-7C45-8735-372C595C7AB2}"/>
              </a:ext>
            </a:extLst>
          </p:cNvPr>
          <p:cNvSpPr/>
          <p:nvPr/>
        </p:nvSpPr>
        <p:spPr>
          <a:xfrm>
            <a:off x="9416584" y="2045204"/>
            <a:ext cx="1920317" cy="442913"/>
          </a:xfrm>
          <a:prstGeom prst="wedgeRectCallout">
            <a:avLst>
              <a:gd name="adj1" fmla="val -89742"/>
              <a:gd name="adj2" fmla="val 26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x1</a:t>
            </a:r>
            <a:r>
              <a:rPr lang="en-US" dirty="0"/>
              <a:t> →</a:t>
            </a:r>
            <a:r>
              <a:rPr lang="zh-CN" altLang="en-US" dirty="0"/>
              <a:t> </a:t>
            </a:r>
            <a:r>
              <a:rPr lang="en-US" altLang="zh-CN" dirty="0"/>
              <a:t>x1,</a:t>
            </a:r>
            <a:r>
              <a:rPr lang="zh-CN" altLang="en-US" dirty="0"/>
              <a:t> </a:t>
            </a:r>
            <a:r>
              <a:rPr lang="en-US" altLang="zh-CN" dirty="0"/>
              <a:t>b1</a:t>
            </a:r>
            <a:r>
              <a:rPr lang="zh-CN" altLang="en-US" dirty="0"/>
              <a:t> </a:t>
            </a:r>
            <a:r>
              <a:rPr lang="en-US" dirty="0"/>
              <a:t>→</a:t>
            </a:r>
            <a:r>
              <a:rPr lang="en-US" altLang="zh-CN" dirty="0"/>
              <a:t>b1</a:t>
            </a:r>
            <a:endParaRPr lang="en-US" dirty="0"/>
          </a:p>
        </p:txBody>
      </p:sp>
      <p:sp>
        <p:nvSpPr>
          <p:cNvPr id="127" name="Rectangular Callout 126">
            <a:extLst>
              <a:ext uri="{FF2B5EF4-FFF2-40B4-BE49-F238E27FC236}">
                <a16:creationId xmlns:a16="http://schemas.microsoft.com/office/drawing/2014/main" id="{C3D9798F-C599-9A4C-858F-CD2819E83933}"/>
              </a:ext>
            </a:extLst>
          </p:cNvPr>
          <p:cNvSpPr/>
          <p:nvPr/>
        </p:nvSpPr>
        <p:spPr>
          <a:xfrm>
            <a:off x="9469599" y="2896142"/>
            <a:ext cx="1920317" cy="442913"/>
          </a:xfrm>
          <a:prstGeom prst="wedgeRectCallout">
            <a:avLst>
              <a:gd name="adj1" fmla="val -89742"/>
              <a:gd name="adj2" fmla="val 26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d1</a:t>
            </a:r>
            <a:r>
              <a:rPr lang="en-US" dirty="0"/>
              <a:t> →</a:t>
            </a:r>
            <a:r>
              <a:rPr lang="zh-CN" altLang="en-US" dirty="0"/>
              <a:t> </a:t>
            </a:r>
            <a:r>
              <a:rPr lang="en-US" altLang="zh-CN" dirty="0"/>
              <a:t>d1,</a:t>
            </a:r>
            <a:r>
              <a:rPr lang="zh-CN" altLang="en-US" dirty="0"/>
              <a:t> </a:t>
            </a:r>
            <a:r>
              <a:rPr lang="en-US" altLang="zh-CN" dirty="0"/>
              <a:t>p1</a:t>
            </a:r>
            <a:r>
              <a:rPr lang="zh-CN" altLang="en-US" dirty="0"/>
              <a:t> </a:t>
            </a:r>
            <a:r>
              <a:rPr lang="en-US" dirty="0"/>
              <a:t>→</a:t>
            </a:r>
            <a:r>
              <a:rPr lang="en-US" altLang="zh-CN" dirty="0"/>
              <a:t>p1</a:t>
            </a:r>
            <a:endParaRPr lang="en-US" dirty="0"/>
          </a:p>
        </p:txBody>
      </p:sp>
      <p:sp>
        <p:nvSpPr>
          <p:cNvPr id="128" name="Rectangular Callout 127">
            <a:extLst>
              <a:ext uri="{FF2B5EF4-FFF2-40B4-BE49-F238E27FC236}">
                <a16:creationId xmlns:a16="http://schemas.microsoft.com/office/drawing/2014/main" id="{B2A76F90-DEDD-B541-8BC9-FB07AB8D5F14}"/>
              </a:ext>
            </a:extLst>
          </p:cNvPr>
          <p:cNvSpPr/>
          <p:nvPr/>
        </p:nvSpPr>
        <p:spPr>
          <a:xfrm>
            <a:off x="10541721" y="3896812"/>
            <a:ext cx="1102569" cy="529693"/>
          </a:xfrm>
          <a:prstGeom prst="wedgeRectCallout">
            <a:avLst>
              <a:gd name="adj1" fmla="val -100226"/>
              <a:gd name="adj2" fmla="val 516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x2</a:t>
            </a:r>
            <a:r>
              <a:rPr lang="en-US" dirty="0"/>
              <a:t> →</a:t>
            </a:r>
            <a:r>
              <a:rPr lang="zh-CN" altLang="en-US" dirty="0"/>
              <a:t> </a:t>
            </a:r>
            <a:r>
              <a:rPr lang="en-US" altLang="zh-CN" dirty="0"/>
              <a:t>x2,</a:t>
            </a:r>
            <a:r>
              <a:rPr lang="zh-CN" altLang="en-US" dirty="0"/>
              <a:t> </a:t>
            </a:r>
            <a:r>
              <a:rPr lang="en-US" altLang="zh-CN" dirty="0"/>
              <a:t>p2</a:t>
            </a:r>
            <a:r>
              <a:rPr lang="zh-CN" altLang="en-US" dirty="0"/>
              <a:t> </a:t>
            </a:r>
            <a:r>
              <a:rPr lang="en-US" dirty="0"/>
              <a:t>→</a:t>
            </a:r>
            <a:r>
              <a:rPr lang="en-US" altLang="zh-CN" dirty="0"/>
              <a:t>p2</a:t>
            </a:r>
            <a:endParaRPr lang="en-US" dirty="0"/>
          </a:p>
        </p:txBody>
      </p:sp>
      <p:sp>
        <p:nvSpPr>
          <p:cNvPr id="129" name="Rectangular Callout 128">
            <a:extLst>
              <a:ext uri="{FF2B5EF4-FFF2-40B4-BE49-F238E27FC236}">
                <a16:creationId xmlns:a16="http://schemas.microsoft.com/office/drawing/2014/main" id="{F590060B-CA36-D844-821A-64B7CE2D5A36}"/>
              </a:ext>
            </a:extLst>
          </p:cNvPr>
          <p:cNvSpPr/>
          <p:nvPr/>
        </p:nvSpPr>
        <p:spPr>
          <a:xfrm>
            <a:off x="7605977" y="6182381"/>
            <a:ext cx="2414411" cy="529693"/>
          </a:xfrm>
          <a:prstGeom prst="wedgeRectCallout">
            <a:avLst>
              <a:gd name="adj1" fmla="val 42242"/>
              <a:gd name="adj2" fmla="val -12641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p1</a:t>
            </a:r>
            <a:r>
              <a:rPr lang="zh-CN" altLang="en-US" dirty="0"/>
              <a:t> </a:t>
            </a:r>
            <a:r>
              <a:rPr lang="en-US" altLang="zh-CN" dirty="0"/>
              <a:t>&gt;</a:t>
            </a:r>
            <a:r>
              <a:rPr lang="zh-CN" altLang="en-US" dirty="0"/>
              <a:t> </a:t>
            </a:r>
            <a:r>
              <a:rPr lang="en-US" altLang="zh-CN" dirty="0"/>
              <a:t>p2</a:t>
            </a:r>
            <a:r>
              <a:rPr lang="zh-CN" altLang="en-US" dirty="0"/>
              <a:t> </a:t>
            </a:r>
            <a:r>
              <a:rPr lang="en-US" altLang="zh-CN" dirty="0"/>
              <a:t>conflicts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global</a:t>
            </a:r>
            <a:r>
              <a:rPr lang="zh-CN" altLang="en-US" dirty="0"/>
              <a:t> </a:t>
            </a:r>
            <a:r>
              <a:rPr lang="en-US" altLang="zh-CN" dirty="0"/>
              <a:t>condition</a:t>
            </a:r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BF4D950-352C-2F47-9131-9043BE8A42A5}"/>
              </a:ext>
            </a:extLst>
          </p:cNvPr>
          <p:cNvCxnSpPr>
            <a:cxnSpLocks/>
            <a:stCxn id="129" idx="1"/>
          </p:cNvCxnSpPr>
          <p:nvPr/>
        </p:nvCxnSpPr>
        <p:spPr>
          <a:xfrm flipH="1" flipV="1">
            <a:off x="3446951" y="5652998"/>
            <a:ext cx="4159026" cy="7942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2BEA689-1F52-07DC-32A8-B436B41A1313}"/>
              </a:ext>
            </a:extLst>
          </p:cNvPr>
          <p:cNvSpPr/>
          <p:nvPr/>
        </p:nvSpPr>
        <p:spPr>
          <a:xfrm>
            <a:off x="6187522" y="5352961"/>
            <a:ext cx="1247089" cy="4429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d1</a:t>
            </a:r>
            <a:r>
              <a:rPr lang="zh-CN" altLang="en-US" sz="1600" dirty="0">
                <a:solidFill>
                  <a:schemeClr val="tx1"/>
                </a:solidFill>
              </a:rPr>
              <a:t> </a:t>
            </a:r>
            <a:r>
              <a:rPr lang="en-US" altLang="zh-CN" sz="1600" dirty="0">
                <a:solidFill>
                  <a:schemeClr val="tx1"/>
                </a:solidFill>
              </a:rPr>
              <a:t>LIKE</a:t>
            </a:r>
            <a:r>
              <a:rPr lang="zh-CN" altLang="en-US" sz="1600" dirty="0">
                <a:solidFill>
                  <a:schemeClr val="tx1"/>
                </a:solidFill>
              </a:rPr>
              <a:t> </a:t>
            </a:r>
            <a:r>
              <a:rPr lang="en-US" altLang="zh-CN" sz="1600" dirty="0">
                <a:solidFill>
                  <a:schemeClr val="tx1"/>
                </a:solidFill>
              </a:rPr>
              <a:t>‘Eve’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764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E718E6EB-9468-AC47-9B16-49CD13F69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9602"/>
            <a:ext cx="2743200" cy="365125"/>
          </a:xfrm>
          <a:ln>
            <a:noFill/>
          </a:ln>
        </p:spPr>
        <p:txBody>
          <a:bodyPr/>
          <a:lstStyle/>
          <a:p>
            <a:fld id="{9B2740E9-EA45-0944-8013-582A83FAAA4A}" type="slidenum">
              <a:rPr lang="en-US" smtClean="0"/>
              <a:t>18</a:t>
            </a:fld>
            <a:endParaRPr lang="en-US" dirty="0"/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4B9F0B23-B02A-5349-879E-BC043367CE4D}"/>
              </a:ext>
            </a:extLst>
          </p:cNvPr>
          <p:cNvSpPr txBox="1"/>
          <p:nvPr/>
        </p:nvSpPr>
        <p:spPr>
          <a:xfrm>
            <a:off x="1108636" y="5323055"/>
            <a:ext cx="2741042" cy="64633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d1 LIKE ‘Eve%’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AND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p1 </a:t>
            </a:r>
            <a:r>
              <a:rPr lang="en-US" altLang="zh-CN" dirty="0">
                <a:solidFill>
                  <a:srgbClr val="000000"/>
                </a:solidFill>
                <a:latin typeface="Calibri" panose="020F0502020204030204" pitchFamily="34" charset="0"/>
              </a:rPr>
              <a:t>&lt;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p2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AND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p2 </a:t>
            </a:r>
            <a:r>
              <a:rPr lang="en-US" altLang="zh-CN" dirty="0">
                <a:solidFill>
                  <a:srgbClr val="000000"/>
                </a:solidFill>
                <a:latin typeface="Calibri" panose="020F0502020204030204" pitchFamily="34" charset="0"/>
              </a:rPr>
              <a:t>&lt;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p3</a:t>
            </a:r>
            <a:endParaRPr lang="en-US" dirty="0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E1A24ECB-53D8-B745-9116-6835294D76D9}"/>
              </a:ext>
            </a:extLst>
          </p:cNvPr>
          <p:cNvSpPr/>
          <p:nvPr/>
        </p:nvSpPr>
        <p:spPr>
          <a:xfrm>
            <a:off x="1721326" y="1533307"/>
            <a:ext cx="1515662" cy="3462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C-Ins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en-US" altLang="zh-CN" baseline="-25000" dirty="0"/>
              <a:t>0</a:t>
            </a:r>
            <a:endParaRPr lang="en-US" baseline="-25000" dirty="0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76B95459-A1AF-444C-9218-C079D3AD4286}"/>
              </a:ext>
            </a:extLst>
          </p:cNvPr>
          <p:cNvSpPr/>
          <p:nvPr/>
        </p:nvSpPr>
        <p:spPr>
          <a:xfrm>
            <a:off x="7622340" y="2170747"/>
            <a:ext cx="907143" cy="442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x1,</a:t>
            </a:r>
            <a:r>
              <a:rPr lang="zh-CN" altLang="en-US" sz="1600" dirty="0"/>
              <a:t> </a:t>
            </a:r>
            <a:r>
              <a:rPr lang="en-US" altLang="zh-CN" sz="1600" dirty="0"/>
              <a:t>b1</a:t>
            </a:r>
            <a:endParaRPr lang="en-US" sz="2000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5A0614D-201D-C24C-8C14-392C2EA7B6F5}"/>
              </a:ext>
            </a:extLst>
          </p:cNvPr>
          <p:cNvCxnSpPr>
            <a:cxnSpLocks/>
            <a:stCxn id="87" idx="0"/>
            <a:endCxn id="65" idx="2"/>
          </p:cNvCxnSpPr>
          <p:nvPr/>
        </p:nvCxnSpPr>
        <p:spPr>
          <a:xfrm flipV="1">
            <a:off x="8075912" y="2613659"/>
            <a:ext cx="0" cy="40294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AF425BF-9FBE-9B40-A53C-5A9FDFB645C8}"/>
              </a:ext>
            </a:extLst>
          </p:cNvPr>
          <p:cNvGrpSpPr/>
          <p:nvPr/>
        </p:nvGrpSpPr>
        <p:grpSpPr>
          <a:xfrm>
            <a:off x="4925835" y="3016608"/>
            <a:ext cx="5487620" cy="2779265"/>
            <a:chOff x="339602" y="3656673"/>
            <a:chExt cx="5487620" cy="2779265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6330D6A5-BE00-6149-B443-02647008808B}"/>
                </a:ext>
              </a:extLst>
            </p:cNvPr>
            <p:cNvSpPr/>
            <p:nvPr/>
          </p:nvSpPr>
          <p:spPr>
            <a:xfrm>
              <a:off x="3036107" y="3656673"/>
              <a:ext cx="907143" cy="4429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∃</a:t>
              </a:r>
              <a:r>
                <a:rPr lang="en-US" altLang="zh-CN" sz="1600" dirty="0"/>
                <a:t>d1,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p1</a:t>
              </a:r>
              <a:endParaRPr lang="en-US" sz="2000" dirty="0"/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B13DE3BA-4B21-2B45-A6E5-F45126140D7D}"/>
                </a:ext>
              </a:extLst>
            </p:cNvPr>
            <p:cNvSpPr/>
            <p:nvPr/>
          </p:nvSpPr>
          <p:spPr>
            <a:xfrm>
              <a:off x="4405934" y="4782080"/>
              <a:ext cx="907143" cy="442912"/>
            </a:xfrm>
            <a:prstGeom prst="round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∃</a:t>
              </a:r>
              <a:r>
                <a:rPr lang="en-US" altLang="zh-CN" sz="1600" dirty="0"/>
                <a:t>x2,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p2</a:t>
              </a:r>
              <a:endParaRPr lang="en-US" sz="2000" dirty="0"/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EC1C5AAD-23C5-5D47-B40E-A591DFDA3888}"/>
                </a:ext>
              </a:extLst>
            </p:cNvPr>
            <p:cNvSpPr/>
            <p:nvPr/>
          </p:nvSpPr>
          <p:spPr>
            <a:xfrm>
              <a:off x="339602" y="5988263"/>
              <a:ext cx="1239609" cy="44291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</a:rPr>
                <a:t>Likes(d1,</a:t>
              </a:r>
              <a:r>
                <a:rPr lang="zh-CN" altLang="en-US" sz="1600" dirty="0">
                  <a:solidFill>
                    <a:schemeClr val="tx1"/>
                  </a:solidFill>
                </a:rPr>
                <a:t> </a:t>
              </a:r>
              <a:r>
                <a:rPr lang="en-US" altLang="zh-CN" sz="1600" dirty="0">
                  <a:solidFill>
                    <a:schemeClr val="tx1"/>
                  </a:solidFill>
                </a:rPr>
                <a:t>b1)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0908D21C-2E87-854D-B952-3848BFD6DFDB}"/>
                </a:ext>
              </a:extLst>
            </p:cNvPr>
            <p:cNvSpPr/>
            <p:nvPr/>
          </p:nvSpPr>
          <p:spPr>
            <a:xfrm>
              <a:off x="1601289" y="5993026"/>
              <a:ext cx="1247089" cy="44291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</a:rPr>
                <a:t>d1</a:t>
              </a:r>
              <a:r>
                <a:rPr lang="zh-CN" altLang="en-US" sz="1600" dirty="0">
                  <a:solidFill>
                    <a:schemeClr val="tx1"/>
                  </a:solidFill>
                </a:rPr>
                <a:t> </a:t>
              </a:r>
              <a:r>
                <a:rPr lang="en-US" altLang="zh-CN" sz="1600" dirty="0">
                  <a:solidFill>
                    <a:schemeClr val="tx1"/>
                  </a:solidFill>
                </a:rPr>
                <a:t>LIKE</a:t>
              </a:r>
              <a:r>
                <a:rPr lang="zh-CN" altLang="en-US" sz="1600" dirty="0">
                  <a:solidFill>
                    <a:schemeClr val="tx1"/>
                  </a:solidFill>
                </a:rPr>
                <a:t> </a:t>
              </a:r>
              <a:r>
                <a:rPr lang="en-US" altLang="zh-CN" sz="1600" dirty="0">
                  <a:solidFill>
                    <a:schemeClr val="tx1"/>
                  </a:solidFill>
                </a:rPr>
                <a:t>‘Eve’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98" name="Rounded Rectangle 97">
              <a:extLst>
                <a:ext uri="{FF2B5EF4-FFF2-40B4-BE49-F238E27FC236}">
                  <a16:creationId xmlns:a16="http://schemas.microsoft.com/office/drawing/2014/main" id="{EF0CDBDE-5725-8342-A17F-BF8614D3ABFC}"/>
                </a:ext>
              </a:extLst>
            </p:cNvPr>
            <p:cNvSpPr/>
            <p:nvPr/>
          </p:nvSpPr>
          <p:spPr>
            <a:xfrm>
              <a:off x="2248193" y="5333913"/>
              <a:ext cx="1637393" cy="44291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</a:rPr>
                <a:t>Serves(x1,</a:t>
              </a:r>
              <a:r>
                <a:rPr lang="zh-CN" altLang="en-US" sz="1600" dirty="0">
                  <a:solidFill>
                    <a:schemeClr val="tx1"/>
                  </a:solidFill>
                </a:rPr>
                <a:t> </a:t>
              </a:r>
              <a:r>
                <a:rPr lang="en-US" altLang="zh-CN" sz="1600" dirty="0">
                  <a:solidFill>
                    <a:schemeClr val="tx1"/>
                  </a:solidFill>
                </a:rPr>
                <a:t>b1,</a:t>
              </a:r>
              <a:r>
                <a:rPr lang="zh-CN" altLang="en-US" sz="1600" dirty="0">
                  <a:solidFill>
                    <a:schemeClr val="tx1"/>
                  </a:solidFill>
                </a:rPr>
                <a:t> </a:t>
              </a:r>
              <a:r>
                <a:rPr lang="en-US" altLang="zh-CN" sz="1600" dirty="0">
                  <a:solidFill>
                    <a:schemeClr val="tx1"/>
                  </a:solidFill>
                </a:rPr>
                <a:t>p1)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7D631956-D0BC-9947-B5EF-ED3A09C94E46}"/>
                </a:ext>
              </a:extLst>
            </p:cNvPr>
            <p:cNvSpPr/>
            <p:nvPr/>
          </p:nvSpPr>
          <p:spPr>
            <a:xfrm>
              <a:off x="3282047" y="5977866"/>
              <a:ext cx="1637393" cy="44291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</a:rPr>
                <a:t>Serves(x2,</a:t>
              </a:r>
              <a:r>
                <a:rPr lang="zh-CN" altLang="en-US" sz="1600" dirty="0">
                  <a:solidFill>
                    <a:schemeClr val="tx1"/>
                  </a:solidFill>
                </a:rPr>
                <a:t> </a:t>
              </a:r>
              <a:r>
                <a:rPr lang="en-US" altLang="zh-CN" sz="1600" dirty="0">
                  <a:solidFill>
                    <a:schemeClr val="tx1"/>
                  </a:solidFill>
                </a:rPr>
                <a:t>b1,</a:t>
              </a:r>
              <a:r>
                <a:rPr lang="zh-CN" altLang="en-US" sz="1600" dirty="0">
                  <a:solidFill>
                    <a:schemeClr val="tx1"/>
                  </a:solidFill>
                </a:rPr>
                <a:t> </a:t>
              </a:r>
              <a:r>
                <a:rPr lang="en-US" altLang="zh-CN" sz="1600" dirty="0">
                  <a:solidFill>
                    <a:schemeClr val="tx1"/>
                  </a:solidFill>
                </a:rPr>
                <a:t>p2)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4A4A507C-24E5-F945-8187-DE12C6A2B0C6}"/>
                </a:ext>
              </a:extLst>
            </p:cNvPr>
            <p:cNvSpPr/>
            <p:nvPr/>
          </p:nvSpPr>
          <p:spPr>
            <a:xfrm>
              <a:off x="4959086" y="5982004"/>
              <a:ext cx="868136" cy="41906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</a:rPr>
                <a:t>p1&gt;p2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47C95DC4-712E-7D46-B859-920C07776B0B}"/>
                </a:ext>
              </a:extLst>
            </p:cNvPr>
            <p:cNvSpPr/>
            <p:nvPr/>
          </p:nvSpPr>
          <p:spPr>
            <a:xfrm>
              <a:off x="1445402" y="5399918"/>
              <a:ext cx="290286" cy="304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⋀</a:t>
              </a:r>
              <a:endParaRPr lang="en-US" sz="2000" dirty="0"/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FE6D12C2-F4F3-B44E-B1D3-BAC783578F23}"/>
                </a:ext>
              </a:extLst>
            </p:cNvPr>
            <p:cNvSpPr/>
            <p:nvPr/>
          </p:nvSpPr>
          <p:spPr>
            <a:xfrm>
              <a:off x="4714362" y="5399918"/>
              <a:ext cx="290286" cy="304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⋀</a:t>
              </a:r>
              <a:endParaRPr lang="en-US" sz="2000" dirty="0"/>
            </a:p>
          </p:txBody>
        </p:sp>
        <p:sp>
          <p:nvSpPr>
            <p:cNvPr id="106" name="Rounded Rectangle 105">
              <a:extLst>
                <a:ext uri="{FF2B5EF4-FFF2-40B4-BE49-F238E27FC236}">
                  <a16:creationId xmlns:a16="http://schemas.microsoft.com/office/drawing/2014/main" id="{CB82BDC8-909F-3D44-8D58-4183F62C5DED}"/>
                </a:ext>
              </a:extLst>
            </p:cNvPr>
            <p:cNvSpPr/>
            <p:nvPr/>
          </p:nvSpPr>
          <p:spPr>
            <a:xfrm>
              <a:off x="3344536" y="4276765"/>
              <a:ext cx="290286" cy="304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⋀</a:t>
              </a:r>
              <a:endParaRPr lang="en-US" sz="2000" dirty="0"/>
            </a:p>
          </p:txBody>
        </p:sp>
        <p:sp>
          <p:nvSpPr>
            <p:cNvPr id="107" name="Rounded Rectangle 106">
              <a:extLst>
                <a:ext uri="{FF2B5EF4-FFF2-40B4-BE49-F238E27FC236}">
                  <a16:creationId xmlns:a16="http://schemas.microsoft.com/office/drawing/2014/main" id="{1D4B0DA5-1E78-524B-84F4-A44863C2630E}"/>
                </a:ext>
              </a:extLst>
            </p:cNvPr>
            <p:cNvSpPr/>
            <p:nvPr/>
          </p:nvSpPr>
          <p:spPr>
            <a:xfrm>
              <a:off x="2043911" y="4781413"/>
              <a:ext cx="290286" cy="304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⋀</a:t>
              </a:r>
              <a:endParaRPr lang="en-US" sz="2000" dirty="0"/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3C4147C9-3DCD-A34E-8E46-E6F19761D755}"/>
                </a:ext>
              </a:extLst>
            </p:cNvPr>
            <p:cNvCxnSpPr>
              <a:cxnSpLocks/>
              <a:stCxn id="106" idx="0"/>
              <a:endCxn id="87" idx="2"/>
            </p:cNvCxnSpPr>
            <p:nvPr/>
          </p:nvCxnSpPr>
          <p:spPr>
            <a:xfrm flipV="1">
              <a:off x="3489679" y="4099585"/>
              <a:ext cx="0" cy="1771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80D6F53-2A35-DF46-9987-76395376E2E5}"/>
                </a:ext>
              </a:extLst>
            </p:cNvPr>
            <p:cNvCxnSpPr>
              <a:cxnSpLocks/>
              <a:stCxn id="106" idx="2"/>
              <a:endCxn id="88" idx="0"/>
            </p:cNvCxnSpPr>
            <p:nvPr/>
          </p:nvCxnSpPr>
          <p:spPr>
            <a:xfrm>
              <a:off x="3489679" y="4581565"/>
              <a:ext cx="1369827" cy="20051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FC6CFCE0-3FCD-F54F-AB7C-035855ED4625}"/>
                </a:ext>
              </a:extLst>
            </p:cNvPr>
            <p:cNvCxnSpPr>
              <a:cxnSpLocks/>
              <a:stCxn id="105" idx="0"/>
              <a:endCxn id="88" idx="2"/>
            </p:cNvCxnSpPr>
            <p:nvPr/>
          </p:nvCxnSpPr>
          <p:spPr>
            <a:xfrm flipV="1">
              <a:off x="4859505" y="5224992"/>
              <a:ext cx="1" cy="17492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A79CFE3-54E8-0E47-BCB7-CDDBB2DA370A}"/>
                </a:ext>
              </a:extLst>
            </p:cNvPr>
            <p:cNvCxnSpPr>
              <a:cxnSpLocks/>
              <a:stCxn id="99" idx="0"/>
              <a:endCxn id="105" idx="2"/>
            </p:cNvCxnSpPr>
            <p:nvPr/>
          </p:nvCxnSpPr>
          <p:spPr>
            <a:xfrm flipV="1">
              <a:off x="4100744" y="5704718"/>
              <a:ext cx="758761" cy="27314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7D3B7C39-60F7-FC47-A62C-2E2D748EE981}"/>
                </a:ext>
              </a:extLst>
            </p:cNvPr>
            <p:cNvCxnSpPr>
              <a:cxnSpLocks/>
              <a:stCxn id="100" idx="0"/>
              <a:endCxn id="105" idx="2"/>
            </p:cNvCxnSpPr>
            <p:nvPr/>
          </p:nvCxnSpPr>
          <p:spPr>
            <a:xfrm flipH="1" flipV="1">
              <a:off x="4859505" y="5704718"/>
              <a:ext cx="533649" cy="27728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B74AA425-E2D1-5E40-8886-F263055AD928}"/>
                </a:ext>
              </a:extLst>
            </p:cNvPr>
            <p:cNvCxnSpPr>
              <a:cxnSpLocks/>
              <a:stCxn id="107" idx="0"/>
              <a:endCxn id="106" idx="2"/>
            </p:cNvCxnSpPr>
            <p:nvPr/>
          </p:nvCxnSpPr>
          <p:spPr>
            <a:xfrm flipV="1">
              <a:off x="2189054" y="4581565"/>
              <a:ext cx="1300625" cy="19984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16B03CE8-1604-6846-93F3-9F673B2C521B}"/>
                </a:ext>
              </a:extLst>
            </p:cNvPr>
            <p:cNvCxnSpPr>
              <a:cxnSpLocks/>
              <a:stCxn id="103" idx="2"/>
              <a:endCxn id="96" idx="0"/>
            </p:cNvCxnSpPr>
            <p:nvPr/>
          </p:nvCxnSpPr>
          <p:spPr>
            <a:xfrm flipH="1">
              <a:off x="959407" y="5704718"/>
              <a:ext cx="631138" cy="28354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1C3CC2A-2070-9344-9708-FCDA151EED44}"/>
                </a:ext>
              </a:extLst>
            </p:cNvPr>
            <p:cNvCxnSpPr>
              <a:cxnSpLocks/>
              <a:stCxn id="103" idx="2"/>
              <a:endCxn id="97" idx="0"/>
            </p:cNvCxnSpPr>
            <p:nvPr/>
          </p:nvCxnSpPr>
          <p:spPr>
            <a:xfrm>
              <a:off x="1590545" y="5704718"/>
              <a:ext cx="634289" cy="28830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A0B36A98-CE5E-8941-9150-C02DFFEE65DE}"/>
                </a:ext>
              </a:extLst>
            </p:cNvPr>
            <p:cNvCxnSpPr>
              <a:cxnSpLocks/>
              <a:stCxn id="103" idx="0"/>
              <a:endCxn id="107" idx="2"/>
            </p:cNvCxnSpPr>
            <p:nvPr/>
          </p:nvCxnSpPr>
          <p:spPr>
            <a:xfrm flipV="1">
              <a:off x="1590545" y="5086213"/>
              <a:ext cx="598509" cy="31370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AA8FDA79-FD8D-A444-B54A-75ECE08B32FB}"/>
                </a:ext>
              </a:extLst>
            </p:cNvPr>
            <p:cNvCxnSpPr>
              <a:cxnSpLocks/>
              <a:stCxn id="98" idx="0"/>
              <a:endCxn id="107" idx="2"/>
            </p:cNvCxnSpPr>
            <p:nvPr/>
          </p:nvCxnSpPr>
          <p:spPr>
            <a:xfrm flipH="1" flipV="1">
              <a:off x="2189054" y="5086213"/>
              <a:ext cx="877836" cy="2477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7F795F3-14F5-E749-A3C6-DCC3969FE241}"/>
              </a:ext>
            </a:extLst>
          </p:cNvPr>
          <p:cNvGrpSpPr/>
          <p:nvPr/>
        </p:nvGrpSpPr>
        <p:grpSpPr>
          <a:xfrm>
            <a:off x="513226" y="2157388"/>
            <a:ext cx="3975201" cy="2958624"/>
            <a:chOff x="1457324" y="1862138"/>
            <a:chExt cx="3975201" cy="2958624"/>
          </a:xfrm>
        </p:grpSpPr>
        <p:graphicFrame>
          <p:nvGraphicFramePr>
            <p:cNvPr id="120" name="Google Shape;83;p16">
              <a:extLst>
                <a:ext uri="{FF2B5EF4-FFF2-40B4-BE49-F238E27FC236}">
                  <a16:creationId xmlns:a16="http://schemas.microsoft.com/office/drawing/2014/main" id="{33874AE0-29FA-E249-8B8A-AF0CA9FD2828}"/>
                </a:ext>
              </a:extLst>
            </p:cNvPr>
            <p:cNvGraphicFramePr/>
            <p:nvPr/>
          </p:nvGraphicFramePr>
          <p:xfrm>
            <a:off x="1457324" y="4085321"/>
            <a:ext cx="1671638" cy="73303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835819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835819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24535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name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brewer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b1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*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23600">
                  <a:tc gridSpan="2"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b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Beer relation</a:t>
                        </a:r>
                        <a:endParaRPr sz="1600" b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graphicFrame>
          <p:nvGraphicFramePr>
            <p:cNvPr id="121" name="Google Shape;84;p16">
              <a:extLst>
                <a:ext uri="{FF2B5EF4-FFF2-40B4-BE49-F238E27FC236}">
                  <a16:creationId xmlns:a16="http://schemas.microsoft.com/office/drawing/2014/main" id="{8DC9196F-75EA-0443-A927-F70BDFF358CA}"/>
                </a:ext>
              </a:extLst>
            </p:cNvPr>
            <p:cNvGraphicFramePr/>
            <p:nvPr/>
          </p:nvGraphicFramePr>
          <p:xfrm>
            <a:off x="1457324" y="2730132"/>
            <a:ext cx="1671638" cy="121920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835819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835819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name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 err="1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addr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x1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*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x2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*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x3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*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223600">
                  <a:tc gridSpan="2"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b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Bar relation</a:t>
                        </a:r>
                        <a:endParaRPr sz="1600" b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graphicFrame>
          <p:nvGraphicFramePr>
            <p:cNvPr id="122" name="Google Shape;85;p16">
              <a:extLst>
                <a:ext uri="{FF2B5EF4-FFF2-40B4-BE49-F238E27FC236}">
                  <a16:creationId xmlns:a16="http://schemas.microsoft.com/office/drawing/2014/main" id="{2A6C7CC3-ECE4-1F4B-8BE0-A9792CEC7B3D}"/>
                </a:ext>
              </a:extLst>
            </p:cNvPr>
            <p:cNvGraphicFramePr/>
            <p:nvPr/>
          </p:nvGraphicFramePr>
          <p:xfrm>
            <a:off x="3349574" y="3601562"/>
            <a:ext cx="2082951" cy="121920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694317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694317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694317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2293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bar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beer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price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x1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b1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p1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x2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b1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p2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x3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b1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p3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223600">
                  <a:tc gridSpan="3"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b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Serves relation</a:t>
                        </a:r>
                        <a:endParaRPr sz="1600" b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graphicFrame>
          <p:nvGraphicFramePr>
            <p:cNvPr id="123" name="Google Shape;86;p16">
              <a:extLst>
                <a:ext uri="{FF2B5EF4-FFF2-40B4-BE49-F238E27FC236}">
                  <a16:creationId xmlns:a16="http://schemas.microsoft.com/office/drawing/2014/main" id="{2BEEBCA0-A64A-BC4A-B35D-14271B531E5B}"/>
                </a:ext>
              </a:extLst>
            </p:cNvPr>
            <p:cNvGraphicFramePr/>
            <p:nvPr/>
          </p:nvGraphicFramePr>
          <p:xfrm>
            <a:off x="1457326" y="1862138"/>
            <a:ext cx="1671638" cy="73152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835819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835819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name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 err="1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addr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d1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/>
                          <a:t>*</a:t>
                        </a:r>
                        <a:endParaRPr sz="1600" dirty="0"/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23600">
                  <a:tc gridSpan="2"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b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Drinker relation</a:t>
                        </a:r>
                        <a:endParaRPr sz="1600" b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graphicFrame>
          <p:nvGraphicFramePr>
            <p:cNvPr id="124" name="Google Shape;87;p16">
              <a:extLst>
                <a:ext uri="{FF2B5EF4-FFF2-40B4-BE49-F238E27FC236}">
                  <a16:creationId xmlns:a16="http://schemas.microsoft.com/office/drawing/2014/main" id="{1CCEE553-0843-D249-92C4-461474C62C93}"/>
                </a:ext>
              </a:extLst>
            </p:cNvPr>
            <p:cNvGraphicFramePr/>
            <p:nvPr/>
          </p:nvGraphicFramePr>
          <p:xfrm>
            <a:off x="3349574" y="2737453"/>
            <a:ext cx="2082950" cy="73303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110710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975844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24535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drinker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beer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d1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b1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23600">
                  <a:tc gridSpan="2"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b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Likes relation</a:t>
                        </a:r>
                        <a:endParaRPr sz="1600" b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graphicFrame>
          <p:nvGraphicFramePr>
            <p:cNvPr id="125" name="Google Shape;89;p16">
              <a:extLst>
                <a:ext uri="{FF2B5EF4-FFF2-40B4-BE49-F238E27FC236}">
                  <a16:creationId xmlns:a16="http://schemas.microsoft.com/office/drawing/2014/main" id="{5B8999FC-02FB-9643-9AED-5B387C653827}"/>
                </a:ext>
              </a:extLst>
            </p:cNvPr>
            <p:cNvGraphicFramePr/>
            <p:nvPr/>
          </p:nvGraphicFramePr>
          <p:xfrm>
            <a:off x="3349574" y="1862138"/>
            <a:ext cx="2082950" cy="73152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8150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573555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694307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218425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drinker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bar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times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23600">
                  <a:tc gridSpan="3"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(empty)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23600">
                  <a:tc gridSpan="3"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b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Frequents relation</a:t>
                        </a:r>
                        <a:endParaRPr sz="1600" b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</p:grpSp>
      <p:sp>
        <p:nvSpPr>
          <p:cNvPr id="126" name="Rectangular Callout 125">
            <a:extLst>
              <a:ext uri="{FF2B5EF4-FFF2-40B4-BE49-F238E27FC236}">
                <a16:creationId xmlns:a16="http://schemas.microsoft.com/office/drawing/2014/main" id="{56B65459-6BD2-7C45-8735-372C595C7AB2}"/>
              </a:ext>
            </a:extLst>
          </p:cNvPr>
          <p:cNvSpPr/>
          <p:nvPr/>
        </p:nvSpPr>
        <p:spPr>
          <a:xfrm>
            <a:off x="9416584" y="2045204"/>
            <a:ext cx="1920317" cy="442913"/>
          </a:xfrm>
          <a:prstGeom prst="wedgeRectCallout">
            <a:avLst>
              <a:gd name="adj1" fmla="val -89742"/>
              <a:gd name="adj2" fmla="val 26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x1</a:t>
            </a:r>
            <a:r>
              <a:rPr lang="en-US" dirty="0"/>
              <a:t> →</a:t>
            </a:r>
            <a:r>
              <a:rPr lang="zh-CN" altLang="en-US" dirty="0"/>
              <a:t> </a:t>
            </a:r>
            <a:r>
              <a:rPr lang="en-US" altLang="zh-CN" dirty="0"/>
              <a:t>x3,</a:t>
            </a:r>
            <a:r>
              <a:rPr lang="zh-CN" altLang="en-US" dirty="0"/>
              <a:t> </a:t>
            </a:r>
            <a:r>
              <a:rPr lang="en-US" altLang="zh-CN" dirty="0"/>
              <a:t>b1</a:t>
            </a:r>
            <a:r>
              <a:rPr lang="zh-CN" altLang="en-US" dirty="0"/>
              <a:t> </a:t>
            </a:r>
            <a:r>
              <a:rPr lang="en-US" dirty="0"/>
              <a:t>→</a:t>
            </a:r>
            <a:r>
              <a:rPr lang="en-US" altLang="zh-CN" dirty="0"/>
              <a:t>b1</a:t>
            </a:r>
            <a:endParaRPr lang="en-US" dirty="0"/>
          </a:p>
        </p:txBody>
      </p:sp>
      <p:sp>
        <p:nvSpPr>
          <p:cNvPr id="127" name="Rectangular Callout 126">
            <a:extLst>
              <a:ext uri="{FF2B5EF4-FFF2-40B4-BE49-F238E27FC236}">
                <a16:creationId xmlns:a16="http://schemas.microsoft.com/office/drawing/2014/main" id="{C3D9798F-C599-9A4C-858F-CD2819E83933}"/>
              </a:ext>
            </a:extLst>
          </p:cNvPr>
          <p:cNvSpPr/>
          <p:nvPr/>
        </p:nvSpPr>
        <p:spPr>
          <a:xfrm>
            <a:off x="9469599" y="2896142"/>
            <a:ext cx="1920317" cy="442913"/>
          </a:xfrm>
          <a:prstGeom prst="wedgeRectCallout">
            <a:avLst>
              <a:gd name="adj1" fmla="val -89742"/>
              <a:gd name="adj2" fmla="val 26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d1</a:t>
            </a:r>
            <a:r>
              <a:rPr lang="en-US" dirty="0"/>
              <a:t> →</a:t>
            </a:r>
            <a:r>
              <a:rPr lang="zh-CN" altLang="en-US" dirty="0"/>
              <a:t> </a:t>
            </a:r>
            <a:r>
              <a:rPr lang="en-US" altLang="zh-CN" dirty="0"/>
              <a:t>d1,</a:t>
            </a:r>
            <a:r>
              <a:rPr lang="zh-CN" altLang="en-US" dirty="0"/>
              <a:t> </a:t>
            </a:r>
            <a:r>
              <a:rPr lang="en-US" altLang="zh-CN" dirty="0"/>
              <a:t>p1</a:t>
            </a:r>
            <a:r>
              <a:rPr lang="zh-CN" altLang="en-US" dirty="0"/>
              <a:t> </a:t>
            </a:r>
            <a:r>
              <a:rPr lang="en-US" dirty="0"/>
              <a:t>→</a:t>
            </a:r>
            <a:r>
              <a:rPr lang="en-US" altLang="zh-CN" dirty="0"/>
              <a:t>p3</a:t>
            </a:r>
            <a:endParaRPr lang="en-US" dirty="0"/>
          </a:p>
        </p:txBody>
      </p:sp>
      <p:sp>
        <p:nvSpPr>
          <p:cNvPr id="128" name="Rectangular Callout 127">
            <a:extLst>
              <a:ext uri="{FF2B5EF4-FFF2-40B4-BE49-F238E27FC236}">
                <a16:creationId xmlns:a16="http://schemas.microsoft.com/office/drawing/2014/main" id="{B2A76F90-DEDD-B541-8BC9-FB07AB8D5F14}"/>
              </a:ext>
            </a:extLst>
          </p:cNvPr>
          <p:cNvSpPr/>
          <p:nvPr/>
        </p:nvSpPr>
        <p:spPr>
          <a:xfrm>
            <a:off x="10541721" y="3896812"/>
            <a:ext cx="1102569" cy="529693"/>
          </a:xfrm>
          <a:prstGeom prst="wedgeRectCallout">
            <a:avLst>
              <a:gd name="adj1" fmla="val -100226"/>
              <a:gd name="adj2" fmla="val 516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x2</a:t>
            </a:r>
            <a:r>
              <a:rPr lang="en-US" dirty="0"/>
              <a:t> →</a:t>
            </a:r>
            <a:r>
              <a:rPr lang="zh-CN" altLang="en-US" dirty="0"/>
              <a:t> </a:t>
            </a:r>
            <a:r>
              <a:rPr lang="en-US" altLang="zh-CN" dirty="0"/>
              <a:t>x2,</a:t>
            </a:r>
            <a:r>
              <a:rPr lang="zh-CN" altLang="en-US" dirty="0"/>
              <a:t> </a:t>
            </a:r>
            <a:r>
              <a:rPr lang="en-US" altLang="zh-CN" dirty="0"/>
              <a:t>p2</a:t>
            </a:r>
            <a:r>
              <a:rPr lang="zh-CN" altLang="en-US" dirty="0"/>
              <a:t> </a:t>
            </a:r>
            <a:r>
              <a:rPr lang="en-US" dirty="0"/>
              <a:t>→</a:t>
            </a:r>
            <a:r>
              <a:rPr lang="en-US" altLang="zh-CN" dirty="0"/>
              <a:t>p2</a:t>
            </a:r>
            <a:endParaRPr lang="en-US" dirty="0"/>
          </a:p>
        </p:txBody>
      </p:sp>
      <p:sp>
        <p:nvSpPr>
          <p:cNvPr id="129" name="Rectangular Callout 128">
            <a:extLst>
              <a:ext uri="{FF2B5EF4-FFF2-40B4-BE49-F238E27FC236}">
                <a16:creationId xmlns:a16="http://schemas.microsoft.com/office/drawing/2014/main" id="{F590060B-CA36-D844-821A-64B7CE2D5A36}"/>
              </a:ext>
            </a:extLst>
          </p:cNvPr>
          <p:cNvSpPr/>
          <p:nvPr/>
        </p:nvSpPr>
        <p:spPr>
          <a:xfrm>
            <a:off x="7588428" y="6022387"/>
            <a:ext cx="2807478" cy="794118"/>
          </a:xfrm>
          <a:prstGeom prst="wedgeRectCallout">
            <a:avLst>
              <a:gd name="adj1" fmla="val 31555"/>
              <a:gd name="adj2" fmla="val -9043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Now</a:t>
            </a:r>
            <a:r>
              <a:rPr lang="zh-CN" altLang="en-US" dirty="0"/>
              <a:t> </a:t>
            </a:r>
            <a:r>
              <a:rPr lang="en-US" altLang="zh-CN" dirty="0"/>
              <a:t>p3</a:t>
            </a:r>
            <a:r>
              <a:rPr lang="zh-CN" altLang="en-US" dirty="0"/>
              <a:t> </a:t>
            </a:r>
            <a:r>
              <a:rPr lang="en-US" altLang="zh-CN" dirty="0"/>
              <a:t>&gt;</a:t>
            </a:r>
            <a:r>
              <a:rPr lang="zh-CN" altLang="en-US" dirty="0"/>
              <a:t> </a:t>
            </a:r>
            <a:r>
              <a:rPr lang="en-US" altLang="zh-CN" dirty="0"/>
              <a:t>p2</a:t>
            </a:r>
            <a:r>
              <a:rPr lang="zh-CN" altLang="en-US" dirty="0"/>
              <a:t> </a:t>
            </a:r>
            <a:r>
              <a:rPr lang="en-US" altLang="zh-CN" dirty="0"/>
              <a:t>matches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global</a:t>
            </a:r>
            <a:r>
              <a:rPr lang="zh-CN" altLang="en-US" dirty="0"/>
              <a:t> </a:t>
            </a:r>
            <a:r>
              <a:rPr lang="en-US" altLang="zh-CN" dirty="0"/>
              <a:t>condition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en-US" altLang="zh-CN" baseline="-25000" dirty="0"/>
              <a:t>0</a:t>
            </a:r>
            <a:r>
              <a:rPr lang="zh-CN" altLang="en-US" dirty="0"/>
              <a:t> ⊧ </a:t>
            </a:r>
            <a:r>
              <a:rPr lang="en-US" altLang="zh-CN" dirty="0"/>
              <a:t>Q</a:t>
            </a:r>
            <a:r>
              <a:rPr lang="en-US" altLang="zh-CN" baseline="-25000" dirty="0"/>
              <a:t>2</a:t>
            </a:r>
            <a:endParaRPr lang="en-US" baseline="-25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50E981-F5DC-44BD-3098-B79A1E1CC096}"/>
              </a:ext>
            </a:extLst>
          </p:cNvPr>
          <p:cNvSpPr/>
          <p:nvPr/>
        </p:nvSpPr>
        <p:spPr>
          <a:xfrm>
            <a:off x="4396519" y="1051968"/>
            <a:ext cx="4159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Enumerate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homomorphisms from</a:t>
            </a:r>
            <a:r>
              <a:rPr lang="zh-CN" altLang="en-US" sz="2000" dirty="0"/>
              <a:t> </a:t>
            </a:r>
            <a:r>
              <a:rPr lang="en-US" altLang="zh-CN" sz="2000" dirty="0"/>
              <a:t>query</a:t>
            </a:r>
            <a:r>
              <a:rPr lang="zh-CN" altLang="en-US" sz="2000" dirty="0"/>
              <a:t> </a:t>
            </a:r>
            <a:r>
              <a:rPr lang="en-US" altLang="zh-CN" sz="2000" dirty="0"/>
              <a:t>variables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labeled</a:t>
            </a:r>
            <a:r>
              <a:rPr lang="zh-CN" altLang="en-US" sz="2000" dirty="0"/>
              <a:t> </a:t>
            </a:r>
            <a:r>
              <a:rPr lang="en-US" altLang="zh-CN" sz="2000" dirty="0"/>
              <a:t>nulls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CB899A-2D4B-5560-8868-8187D647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1" y="25551"/>
            <a:ext cx="11001270" cy="823868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Soundness:</a:t>
            </a:r>
            <a:r>
              <a:rPr lang="zh-CN" altLang="en-US" sz="2800" b="1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</a:t>
            </a:r>
            <a:r>
              <a:rPr lang="zh-CN" altLang="en-US" sz="2800" b="1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</a:t>
            </a:r>
            <a:r>
              <a:rPr lang="zh-CN" altLang="en-US" sz="2800" b="1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zh-CN" altLang="en-US" sz="2800" b="1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C-Instance</a:t>
            </a:r>
            <a:r>
              <a:rPr lang="zh-CN" altLang="en-US" sz="2800" b="1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satisfies</a:t>
            </a:r>
            <a:r>
              <a:rPr lang="zh-CN" altLang="en-US" sz="2800" b="1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zh-CN" altLang="en-US" sz="2800" b="1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800" b="1" dirty="0">
                <a:latin typeface="Verdana" panose="020B0604030504040204" pitchFamily="34" charset="0"/>
                <a:cs typeface="Verdana" panose="020B0604030504040204" pitchFamily="34" charset="0"/>
              </a:rPr>
              <a:t>Q</a:t>
            </a: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uery</a:t>
            </a:r>
            <a:r>
              <a:rPr lang="zh-CN" altLang="en-US" sz="2800" b="1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altLang="zh-CN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107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E718E6EB-9468-AC47-9B16-49CD13F69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10293"/>
            <a:ext cx="2743200" cy="365125"/>
          </a:xfrm>
          <a:ln>
            <a:noFill/>
          </a:ln>
        </p:spPr>
        <p:txBody>
          <a:bodyPr/>
          <a:lstStyle/>
          <a:p>
            <a:fld id="{9B2740E9-EA45-0944-8013-582A83FAAA4A}" type="slidenum">
              <a:rPr lang="en-US" smtClean="0"/>
              <a:t>19</a:t>
            </a:fld>
            <a:endParaRPr lang="en-US" dirty="0"/>
          </a:p>
        </p:txBody>
      </p:sp>
      <p:sp>
        <p:nvSpPr>
          <p:cNvPr id="106" name="Title 1">
            <a:extLst>
              <a:ext uri="{FF2B5EF4-FFF2-40B4-BE49-F238E27FC236}">
                <a16:creationId xmlns:a16="http://schemas.microsoft.com/office/drawing/2014/main" id="{4BA1DB30-46F7-4C41-BCF4-F5D58A138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" y="8030"/>
            <a:ext cx="12028261" cy="853661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Completeness:</a:t>
            </a:r>
            <a:r>
              <a:rPr lang="zh-CN" alt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Coverage</a:t>
            </a:r>
            <a:r>
              <a:rPr lang="zh-CN" alt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zh-CN" alt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C-Instances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45DA06-DFBD-CA07-A088-0ADD96F22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7871" y="-16008"/>
            <a:ext cx="2334129" cy="15910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00A3767-B278-07D0-99F6-B6D89A354BC6}"/>
              </a:ext>
            </a:extLst>
          </p:cNvPr>
          <p:cNvSpPr/>
          <p:nvPr/>
        </p:nvSpPr>
        <p:spPr>
          <a:xfrm>
            <a:off x="3048000" y="308494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Process 3">
            <a:extLst>
              <a:ext uri="{FF2B5EF4-FFF2-40B4-BE49-F238E27FC236}">
                <a16:creationId xmlns:a16="http://schemas.microsoft.com/office/drawing/2014/main" id="{DDB94567-BC67-1A0F-2C05-F3B71163F642}"/>
              </a:ext>
            </a:extLst>
          </p:cNvPr>
          <p:cNvSpPr/>
          <p:nvPr/>
        </p:nvSpPr>
        <p:spPr>
          <a:xfrm>
            <a:off x="1156096" y="1610528"/>
            <a:ext cx="1117600" cy="55154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Read</a:t>
            </a:r>
            <a:r>
              <a:rPr lang="zh-CN" altLang="en-US" dirty="0"/>
              <a:t> </a:t>
            </a:r>
            <a:r>
              <a:rPr lang="en-US" altLang="zh-CN" dirty="0"/>
              <a:t>X</a:t>
            </a:r>
          </a:p>
          <a:p>
            <a:pPr algn="ctr"/>
            <a:r>
              <a:rPr lang="en-US" altLang="zh-CN" dirty="0"/>
              <a:t>Read</a:t>
            </a:r>
            <a:r>
              <a:rPr lang="zh-CN" altLang="en-US" dirty="0"/>
              <a:t> </a:t>
            </a:r>
            <a:r>
              <a:rPr lang="en-US" altLang="zh-CN" dirty="0"/>
              <a:t>Y</a:t>
            </a:r>
            <a:endParaRPr lang="en-US" dirty="0"/>
          </a:p>
        </p:txBody>
      </p:sp>
      <p:sp>
        <p:nvSpPr>
          <p:cNvPr id="5" name="Decision 4">
            <a:extLst>
              <a:ext uri="{FF2B5EF4-FFF2-40B4-BE49-F238E27FC236}">
                <a16:creationId xmlns:a16="http://schemas.microsoft.com/office/drawing/2014/main" id="{F3251E21-2555-D088-D616-1E0EDF29160A}"/>
              </a:ext>
            </a:extLst>
          </p:cNvPr>
          <p:cNvSpPr/>
          <p:nvPr/>
        </p:nvSpPr>
        <p:spPr>
          <a:xfrm>
            <a:off x="931125" y="2436246"/>
            <a:ext cx="1567543" cy="103352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X</a:t>
            </a:r>
            <a:r>
              <a:rPr lang="zh-CN" altLang="en-US" dirty="0"/>
              <a:t> </a:t>
            </a:r>
            <a:r>
              <a:rPr lang="en-US" altLang="zh-CN" dirty="0"/>
              <a:t>&gt;</a:t>
            </a:r>
            <a:r>
              <a:rPr lang="zh-CN" altLang="en-US" dirty="0"/>
              <a:t> </a:t>
            </a:r>
            <a:r>
              <a:rPr lang="en-US" altLang="zh-CN" dirty="0"/>
              <a:t>10</a:t>
            </a:r>
            <a:endParaRPr lang="en-US" dirty="0"/>
          </a:p>
        </p:txBody>
      </p:sp>
      <p:sp>
        <p:nvSpPr>
          <p:cNvPr id="7" name="Alternate Process 6">
            <a:extLst>
              <a:ext uri="{FF2B5EF4-FFF2-40B4-BE49-F238E27FC236}">
                <a16:creationId xmlns:a16="http://schemas.microsoft.com/office/drawing/2014/main" id="{F56515C1-435C-059C-2298-64E7ABE19649}"/>
              </a:ext>
            </a:extLst>
          </p:cNvPr>
          <p:cNvSpPr/>
          <p:nvPr/>
        </p:nvSpPr>
        <p:spPr>
          <a:xfrm>
            <a:off x="2709125" y="3274966"/>
            <a:ext cx="1320800" cy="69367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Print</a:t>
            </a:r>
            <a:r>
              <a:rPr lang="zh-CN" altLang="en-US" dirty="0"/>
              <a:t> </a:t>
            </a:r>
            <a:r>
              <a:rPr lang="en-US" altLang="zh-CN" dirty="0"/>
              <a:t>“Foo”</a:t>
            </a:r>
            <a:endParaRPr lang="en-US" dirty="0"/>
          </a:p>
        </p:txBody>
      </p:sp>
      <p:sp>
        <p:nvSpPr>
          <p:cNvPr id="9" name="Alternate Process 8">
            <a:extLst>
              <a:ext uri="{FF2B5EF4-FFF2-40B4-BE49-F238E27FC236}">
                <a16:creationId xmlns:a16="http://schemas.microsoft.com/office/drawing/2014/main" id="{C6C6CE2F-845A-86A3-11EB-550B326E9F33}"/>
              </a:ext>
            </a:extLst>
          </p:cNvPr>
          <p:cNvSpPr/>
          <p:nvPr/>
        </p:nvSpPr>
        <p:spPr>
          <a:xfrm>
            <a:off x="2709125" y="5575514"/>
            <a:ext cx="1320800" cy="69367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Print</a:t>
            </a:r>
            <a:r>
              <a:rPr lang="zh-CN" altLang="en-US" dirty="0"/>
              <a:t> </a:t>
            </a:r>
            <a:r>
              <a:rPr lang="en-US" altLang="zh-CN" dirty="0"/>
              <a:t>“Bar”</a:t>
            </a:r>
            <a:endParaRPr lang="en-US" dirty="0"/>
          </a:p>
        </p:txBody>
      </p:sp>
      <p:sp>
        <p:nvSpPr>
          <p:cNvPr id="10" name="Decision 9">
            <a:extLst>
              <a:ext uri="{FF2B5EF4-FFF2-40B4-BE49-F238E27FC236}">
                <a16:creationId xmlns:a16="http://schemas.microsoft.com/office/drawing/2014/main" id="{72FEDA6F-F5FA-BDC1-DE9A-AC73BAD437C5}"/>
              </a:ext>
            </a:extLst>
          </p:cNvPr>
          <p:cNvSpPr/>
          <p:nvPr/>
        </p:nvSpPr>
        <p:spPr>
          <a:xfrm>
            <a:off x="930670" y="4594651"/>
            <a:ext cx="1567543" cy="103352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X+Y</a:t>
            </a:r>
            <a:r>
              <a:rPr lang="zh-CN" altLang="en-US" dirty="0"/>
              <a:t> </a:t>
            </a:r>
            <a:r>
              <a:rPr lang="en-US" altLang="zh-CN" dirty="0"/>
              <a:t>&lt;</a:t>
            </a:r>
            <a:r>
              <a:rPr lang="zh-CN" altLang="en-US" dirty="0"/>
              <a:t> </a:t>
            </a:r>
            <a:r>
              <a:rPr lang="en-US" altLang="zh-CN" dirty="0"/>
              <a:t>50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A1CFC4-D80E-D8D5-D262-9645EDD850B2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1714896" y="2162071"/>
            <a:ext cx="1" cy="274175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B3390E0C-BE71-A77D-25C3-E51CDE396F66}"/>
              </a:ext>
            </a:extLst>
          </p:cNvPr>
          <p:cNvCxnSpPr>
            <a:cxnSpLocks/>
            <a:stCxn id="5" idx="3"/>
            <a:endCxn id="7" idx="0"/>
          </p:cNvCxnSpPr>
          <p:nvPr/>
        </p:nvCxnSpPr>
        <p:spPr>
          <a:xfrm>
            <a:off x="2498668" y="2953011"/>
            <a:ext cx="870857" cy="321955"/>
          </a:xfrm>
          <a:prstGeom prst="bentConnector2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42CBB43E-1935-F131-789A-17B4436944BC}"/>
              </a:ext>
            </a:extLst>
          </p:cNvPr>
          <p:cNvCxnSpPr>
            <a:cxnSpLocks/>
            <a:stCxn id="7" idx="2"/>
            <a:endCxn id="17" idx="6"/>
          </p:cNvCxnSpPr>
          <p:nvPr/>
        </p:nvCxnSpPr>
        <p:spPr>
          <a:xfrm rot="5400000">
            <a:off x="2442691" y="3363761"/>
            <a:ext cx="321959" cy="1531711"/>
          </a:xfrm>
          <a:prstGeom prst="bentConnector2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4840236B-E273-7C61-1F7B-9796AC2293C9}"/>
              </a:ext>
            </a:extLst>
          </p:cNvPr>
          <p:cNvCxnSpPr>
            <a:cxnSpLocks/>
            <a:stCxn id="5" idx="1"/>
            <a:endCxn id="17" idx="2"/>
          </p:cNvCxnSpPr>
          <p:nvPr/>
        </p:nvCxnSpPr>
        <p:spPr>
          <a:xfrm rot="10800000" flipH="1" flipV="1">
            <a:off x="931125" y="2953010"/>
            <a:ext cx="659946" cy="1337585"/>
          </a:xfrm>
          <a:prstGeom prst="bentConnector3">
            <a:avLst>
              <a:gd name="adj1" fmla="val -91821"/>
            </a:avLst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479B4906-42B8-057D-893F-6A86007FC8F1}"/>
              </a:ext>
            </a:extLst>
          </p:cNvPr>
          <p:cNvCxnSpPr>
            <a:cxnSpLocks/>
            <a:stCxn id="10" idx="3"/>
            <a:endCxn id="9" idx="0"/>
          </p:cNvCxnSpPr>
          <p:nvPr/>
        </p:nvCxnSpPr>
        <p:spPr>
          <a:xfrm>
            <a:off x="2498213" y="5111416"/>
            <a:ext cx="871312" cy="464098"/>
          </a:xfrm>
          <a:prstGeom prst="bentConnector2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9CE63687-7D84-5B98-C256-4EA428564C9B}"/>
              </a:ext>
            </a:extLst>
          </p:cNvPr>
          <p:cNvSpPr/>
          <p:nvPr/>
        </p:nvSpPr>
        <p:spPr>
          <a:xfrm>
            <a:off x="1591071" y="4167224"/>
            <a:ext cx="246743" cy="2467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C293B335-D63C-1846-6149-9D4960C19947}"/>
              </a:ext>
            </a:extLst>
          </p:cNvPr>
          <p:cNvCxnSpPr>
            <a:cxnSpLocks/>
            <a:stCxn id="10" idx="0"/>
            <a:endCxn id="17" idx="4"/>
          </p:cNvCxnSpPr>
          <p:nvPr/>
        </p:nvCxnSpPr>
        <p:spPr>
          <a:xfrm rot="5400000" flipH="1" flipV="1">
            <a:off x="1624100" y="4504309"/>
            <a:ext cx="180684" cy="1"/>
          </a:xfrm>
          <a:prstGeom prst="bentConnector3">
            <a:avLst>
              <a:gd name="adj1" fmla="val 50000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37B17CE1-26DE-50A0-9477-DCED28723AB4}"/>
              </a:ext>
            </a:extLst>
          </p:cNvPr>
          <p:cNvCxnSpPr>
            <a:cxnSpLocks/>
            <a:stCxn id="9" idx="2"/>
          </p:cNvCxnSpPr>
          <p:nvPr/>
        </p:nvCxnSpPr>
        <p:spPr>
          <a:xfrm rot="5400000">
            <a:off x="2450114" y="5667770"/>
            <a:ext cx="317996" cy="1520826"/>
          </a:xfrm>
          <a:prstGeom prst="bentConnector2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0A789100-3885-E8E6-D028-CE9FC3181F20}"/>
              </a:ext>
            </a:extLst>
          </p:cNvPr>
          <p:cNvCxnSpPr>
            <a:cxnSpLocks/>
            <a:stCxn id="10" idx="1"/>
          </p:cNvCxnSpPr>
          <p:nvPr/>
        </p:nvCxnSpPr>
        <p:spPr>
          <a:xfrm rot="10800000" flipH="1" flipV="1">
            <a:off x="930670" y="5111415"/>
            <a:ext cx="671286" cy="1475765"/>
          </a:xfrm>
          <a:prstGeom prst="bentConnector3">
            <a:avLst>
              <a:gd name="adj1" fmla="val -90270"/>
            </a:avLst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F28988D5-A89F-C655-E2CA-CF0355FFF52F}"/>
              </a:ext>
            </a:extLst>
          </p:cNvPr>
          <p:cNvSpPr/>
          <p:nvPr/>
        </p:nvSpPr>
        <p:spPr>
          <a:xfrm>
            <a:off x="1601956" y="6040726"/>
            <a:ext cx="246743" cy="2467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7F522A-C2F3-669B-43B1-8F9E57FDF535}"/>
              </a:ext>
            </a:extLst>
          </p:cNvPr>
          <p:cNvSpPr txBox="1"/>
          <p:nvPr/>
        </p:nvSpPr>
        <p:spPr>
          <a:xfrm>
            <a:off x="2611380" y="2601886"/>
            <a:ext cx="87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7FEF29-E09F-64B1-95F1-0021A9164513}"/>
              </a:ext>
            </a:extLst>
          </p:cNvPr>
          <p:cNvSpPr txBox="1"/>
          <p:nvPr/>
        </p:nvSpPr>
        <p:spPr>
          <a:xfrm>
            <a:off x="349759" y="2577726"/>
            <a:ext cx="87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False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375217-7B97-6889-7464-7A9A94D7770A}"/>
              </a:ext>
            </a:extLst>
          </p:cNvPr>
          <p:cNvSpPr txBox="1"/>
          <p:nvPr/>
        </p:nvSpPr>
        <p:spPr>
          <a:xfrm>
            <a:off x="315853" y="4770029"/>
            <a:ext cx="87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False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178062-BF9F-D14B-4472-089298768BEE}"/>
              </a:ext>
            </a:extLst>
          </p:cNvPr>
          <p:cNvSpPr txBox="1"/>
          <p:nvPr/>
        </p:nvSpPr>
        <p:spPr>
          <a:xfrm>
            <a:off x="1725328" y="3885517"/>
            <a:ext cx="87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End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330E1C-EF21-F303-AE51-B93D2C6EDEE9}"/>
              </a:ext>
            </a:extLst>
          </p:cNvPr>
          <p:cNvSpPr txBox="1"/>
          <p:nvPr/>
        </p:nvSpPr>
        <p:spPr>
          <a:xfrm>
            <a:off x="1683825" y="6178084"/>
            <a:ext cx="87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End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9995D4-D1FA-3B94-F857-F2EB2DCFF467}"/>
              </a:ext>
            </a:extLst>
          </p:cNvPr>
          <p:cNvSpPr txBox="1"/>
          <p:nvPr/>
        </p:nvSpPr>
        <p:spPr>
          <a:xfrm>
            <a:off x="2542550" y="4763614"/>
            <a:ext cx="87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28" name="Process 27">
            <a:extLst>
              <a:ext uri="{FF2B5EF4-FFF2-40B4-BE49-F238E27FC236}">
                <a16:creationId xmlns:a16="http://schemas.microsoft.com/office/drawing/2014/main" id="{63AD23E9-9542-DEF4-DD81-88954E2EDEF2}"/>
              </a:ext>
            </a:extLst>
          </p:cNvPr>
          <p:cNvSpPr/>
          <p:nvPr/>
        </p:nvSpPr>
        <p:spPr>
          <a:xfrm>
            <a:off x="9035937" y="1610528"/>
            <a:ext cx="1117600" cy="55154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Read</a:t>
            </a:r>
            <a:r>
              <a:rPr lang="zh-CN" altLang="en-US" dirty="0"/>
              <a:t> </a:t>
            </a:r>
            <a:r>
              <a:rPr lang="en-US" altLang="zh-CN" dirty="0"/>
              <a:t>X</a:t>
            </a:r>
          </a:p>
          <a:p>
            <a:pPr algn="ctr"/>
            <a:r>
              <a:rPr lang="en-US" altLang="zh-CN" dirty="0"/>
              <a:t>Read</a:t>
            </a:r>
            <a:r>
              <a:rPr lang="zh-CN" altLang="en-US" dirty="0"/>
              <a:t> </a:t>
            </a:r>
            <a:r>
              <a:rPr lang="en-US" altLang="zh-CN" dirty="0"/>
              <a:t>Y</a:t>
            </a:r>
            <a:endParaRPr lang="en-US" dirty="0"/>
          </a:p>
        </p:txBody>
      </p:sp>
      <p:sp>
        <p:nvSpPr>
          <p:cNvPr id="29" name="Decision 28">
            <a:extLst>
              <a:ext uri="{FF2B5EF4-FFF2-40B4-BE49-F238E27FC236}">
                <a16:creationId xmlns:a16="http://schemas.microsoft.com/office/drawing/2014/main" id="{8B9932C1-3DFD-FB8E-F338-D4951E565DAC}"/>
              </a:ext>
            </a:extLst>
          </p:cNvPr>
          <p:cNvSpPr/>
          <p:nvPr/>
        </p:nvSpPr>
        <p:spPr>
          <a:xfrm>
            <a:off x="8810966" y="2436246"/>
            <a:ext cx="1567543" cy="103352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X</a:t>
            </a:r>
            <a:r>
              <a:rPr lang="zh-CN" altLang="en-US" dirty="0"/>
              <a:t> </a:t>
            </a:r>
            <a:r>
              <a:rPr lang="en-US" altLang="zh-CN" dirty="0"/>
              <a:t>&gt;</a:t>
            </a:r>
            <a:r>
              <a:rPr lang="zh-CN" altLang="en-US" dirty="0"/>
              <a:t> </a:t>
            </a:r>
            <a:r>
              <a:rPr lang="en-US" altLang="zh-CN" dirty="0"/>
              <a:t>10</a:t>
            </a:r>
            <a:endParaRPr lang="en-US" dirty="0"/>
          </a:p>
        </p:txBody>
      </p:sp>
      <p:sp>
        <p:nvSpPr>
          <p:cNvPr id="30" name="Alternate Process 29">
            <a:extLst>
              <a:ext uri="{FF2B5EF4-FFF2-40B4-BE49-F238E27FC236}">
                <a16:creationId xmlns:a16="http://schemas.microsoft.com/office/drawing/2014/main" id="{0754F173-25F7-26A6-90CE-C7AD5C34C3D2}"/>
              </a:ext>
            </a:extLst>
          </p:cNvPr>
          <p:cNvSpPr/>
          <p:nvPr/>
        </p:nvSpPr>
        <p:spPr>
          <a:xfrm>
            <a:off x="10588966" y="3274966"/>
            <a:ext cx="1320800" cy="69367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Print</a:t>
            </a:r>
            <a:r>
              <a:rPr lang="zh-CN" altLang="en-US" dirty="0"/>
              <a:t> </a:t>
            </a:r>
            <a:r>
              <a:rPr lang="en-US" altLang="zh-CN" dirty="0"/>
              <a:t>“Foo”</a:t>
            </a:r>
            <a:endParaRPr lang="en-US" dirty="0"/>
          </a:p>
        </p:txBody>
      </p:sp>
      <p:sp>
        <p:nvSpPr>
          <p:cNvPr id="31" name="Alternate Process 30">
            <a:extLst>
              <a:ext uri="{FF2B5EF4-FFF2-40B4-BE49-F238E27FC236}">
                <a16:creationId xmlns:a16="http://schemas.microsoft.com/office/drawing/2014/main" id="{6EF49FC7-20DB-0AE3-B9C8-8ACBB294B465}"/>
              </a:ext>
            </a:extLst>
          </p:cNvPr>
          <p:cNvSpPr/>
          <p:nvPr/>
        </p:nvSpPr>
        <p:spPr>
          <a:xfrm>
            <a:off x="10588966" y="5575514"/>
            <a:ext cx="1320800" cy="69367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Print</a:t>
            </a:r>
            <a:r>
              <a:rPr lang="zh-CN" altLang="en-US" dirty="0"/>
              <a:t> </a:t>
            </a:r>
            <a:r>
              <a:rPr lang="en-US" altLang="zh-CN" dirty="0"/>
              <a:t>“Bar”</a:t>
            </a:r>
            <a:endParaRPr lang="en-US" dirty="0"/>
          </a:p>
        </p:txBody>
      </p:sp>
      <p:sp>
        <p:nvSpPr>
          <p:cNvPr id="32" name="Decision 31">
            <a:extLst>
              <a:ext uri="{FF2B5EF4-FFF2-40B4-BE49-F238E27FC236}">
                <a16:creationId xmlns:a16="http://schemas.microsoft.com/office/drawing/2014/main" id="{64E276B8-13EE-EB18-CB46-27E4C2ABB7AA}"/>
              </a:ext>
            </a:extLst>
          </p:cNvPr>
          <p:cNvSpPr/>
          <p:nvPr/>
        </p:nvSpPr>
        <p:spPr>
          <a:xfrm>
            <a:off x="8810511" y="4594651"/>
            <a:ext cx="1567543" cy="103352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X+Y</a:t>
            </a:r>
            <a:r>
              <a:rPr lang="zh-CN" altLang="en-US" dirty="0"/>
              <a:t> </a:t>
            </a:r>
            <a:r>
              <a:rPr lang="en-US" altLang="zh-CN" dirty="0"/>
              <a:t>&lt;</a:t>
            </a:r>
            <a:r>
              <a:rPr lang="zh-CN" altLang="en-US" dirty="0"/>
              <a:t> </a:t>
            </a:r>
            <a:r>
              <a:rPr lang="en-US" altLang="zh-CN" dirty="0"/>
              <a:t>50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34C5482-075A-FE56-51C2-90E40B009A69}"/>
              </a:ext>
            </a:extLst>
          </p:cNvPr>
          <p:cNvCxnSpPr>
            <a:cxnSpLocks/>
            <a:stCxn id="28" idx="2"/>
            <a:endCxn id="29" idx="0"/>
          </p:cNvCxnSpPr>
          <p:nvPr/>
        </p:nvCxnSpPr>
        <p:spPr>
          <a:xfrm>
            <a:off x="9594737" y="2162071"/>
            <a:ext cx="1" cy="274175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17C0673D-604C-712C-FF5B-38A87967BD64}"/>
              </a:ext>
            </a:extLst>
          </p:cNvPr>
          <p:cNvCxnSpPr>
            <a:cxnSpLocks/>
            <a:stCxn id="29" idx="3"/>
            <a:endCxn id="30" idx="0"/>
          </p:cNvCxnSpPr>
          <p:nvPr/>
        </p:nvCxnSpPr>
        <p:spPr>
          <a:xfrm>
            <a:off x="10378509" y="2953011"/>
            <a:ext cx="870857" cy="321955"/>
          </a:xfrm>
          <a:prstGeom prst="bentConnector2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800356A0-1D91-B305-2728-7C1C4F3F50F1}"/>
              </a:ext>
            </a:extLst>
          </p:cNvPr>
          <p:cNvCxnSpPr>
            <a:cxnSpLocks/>
            <a:stCxn id="30" idx="2"/>
            <a:endCxn id="38" idx="6"/>
          </p:cNvCxnSpPr>
          <p:nvPr/>
        </p:nvCxnSpPr>
        <p:spPr>
          <a:xfrm rot="5400000">
            <a:off x="10322532" y="3363761"/>
            <a:ext cx="321959" cy="1531711"/>
          </a:xfrm>
          <a:prstGeom prst="bentConnector2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3120271B-0D97-A303-FCF4-243D0CB14DEB}"/>
              </a:ext>
            </a:extLst>
          </p:cNvPr>
          <p:cNvCxnSpPr>
            <a:cxnSpLocks/>
            <a:stCxn id="29" idx="1"/>
            <a:endCxn id="38" idx="2"/>
          </p:cNvCxnSpPr>
          <p:nvPr/>
        </p:nvCxnSpPr>
        <p:spPr>
          <a:xfrm rot="10800000" flipH="1" flipV="1">
            <a:off x="8810966" y="2953010"/>
            <a:ext cx="659946" cy="1337585"/>
          </a:xfrm>
          <a:prstGeom prst="bentConnector3">
            <a:avLst>
              <a:gd name="adj1" fmla="val -91821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DB926B9F-7388-F58C-DADD-2BBF88440200}"/>
              </a:ext>
            </a:extLst>
          </p:cNvPr>
          <p:cNvCxnSpPr>
            <a:cxnSpLocks/>
            <a:stCxn id="32" idx="3"/>
            <a:endCxn id="31" idx="0"/>
          </p:cNvCxnSpPr>
          <p:nvPr/>
        </p:nvCxnSpPr>
        <p:spPr>
          <a:xfrm>
            <a:off x="10378054" y="5111416"/>
            <a:ext cx="871312" cy="464098"/>
          </a:xfrm>
          <a:prstGeom prst="bentConnector2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FE5C990F-33DE-6EF4-E446-21EEBF75E5EB}"/>
              </a:ext>
            </a:extLst>
          </p:cNvPr>
          <p:cNvSpPr/>
          <p:nvPr/>
        </p:nvSpPr>
        <p:spPr>
          <a:xfrm>
            <a:off x="9470912" y="4167224"/>
            <a:ext cx="246743" cy="2467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id="{081A434F-EDA3-238F-6F6C-9EAEDEE264C8}"/>
              </a:ext>
            </a:extLst>
          </p:cNvPr>
          <p:cNvCxnSpPr>
            <a:cxnSpLocks/>
            <a:stCxn id="32" idx="0"/>
            <a:endCxn id="38" idx="4"/>
          </p:cNvCxnSpPr>
          <p:nvPr/>
        </p:nvCxnSpPr>
        <p:spPr>
          <a:xfrm rot="5400000" flipH="1" flipV="1">
            <a:off x="9503941" y="4504309"/>
            <a:ext cx="180684" cy="1"/>
          </a:xfrm>
          <a:prstGeom prst="bentConnector3">
            <a:avLst>
              <a:gd name="adj1" fmla="val 50000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029FA1F2-12EF-381F-6B14-BEC552790412}"/>
              </a:ext>
            </a:extLst>
          </p:cNvPr>
          <p:cNvCxnSpPr>
            <a:cxnSpLocks/>
            <a:stCxn id="31" idx="2"/>
          </p:cNvCxnSpPr>
          <p:nvPr/>
        </p:nvCxnSpPr>
        <p:spPr>
          <a:xfrm rot="5400000">
            <a:off x="10329955" y="5667770"/>
            <a:ext cx="317996" cy="1520826"/>
          </a:xfrm>
          <a:prstGeom prst="bentConnector2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834E7268-2324-C4EA-E5F3-E20C25B29185}"/>
              </a:ext>
            </a:extLst>
          </p:cNvPr>
          <p:cNvCxnSpPr>
            <a:cxnSpLocks/>
            <a:stCxn id="32" idx="1"/>
          </p:cNvCxnSpPr>
          <p:nvPr/>
        </p:nvCxnSpPr>
        <p:spPr>
          <a:xfrm rot="10800000" flipH="1" flipV="1">
            <a:off x="8810511" y="5111415"/>
            <a:ext cx="671286" cy="1475765"/>
          </a:xfrm>
          <a:prstGeom prst="bentConnector3">
            <a:avLst>
              <a:gd name="adj1" fmla="val -90270"/>
            </a:avLst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0F5A34B7-F818-7D03-C430-7B09F0A72C5F}"/>
              </a:ext>
            </a:extLst>
          </p:cNvPr>
          <p:cNvSpPr/>
          <p:nvPr/>
        </p:nvSpPr>
        <p:spPr>
          <a:xfrm>
            <a:off x="9481797" y="6040726"/>
            <a:ext cx="246743" cy="2467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B0F0919-D791-8522-7FEE-20F5E553AC2A}"/>
              </a:ext>
            </a:extLst>
          </p:cNvPr>
          <p:cNvSpPr txBox="1"/>
          <p:nvPr/>
        </p:nvSpPr>
        <p:spPr>
          <a:xfrm>
            <a:off x="10491221" y="2601886"/>
            <a:ext cx="87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A144570-C3D9-B8C6-B53D-31FA0BF6354F}"/>
              </a:ext>
            </a:extLst>
          </p:cNvPr>
          <p:cNvSpPr txBox="1"/>
          <p:nvPr/>
        </p:nvSpPr>
        <p:spPr>
          <a:xfrm>
            <a:off x="8229600" y="2577726"/>
            <a:ext cx="87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False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C73DDBE-CB77-4C07-D509-D7A4BEDBE95F}"/>
              </a:ext>
            </a:extLst>
          </p:cNvPr>
          <p:cNvSpPr txBox="1"/>
          <p:nvPr/>
        </p:nvSpPr>
        <p:spPr>
          <a:xfrm>
            <a:off x="8195694" y="4770029"/>
            <a:ext cx="87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False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9DFB25D-FCAE-0BF0-7EAD-6C8F8BE30C2A}"/>
              </a:ext>
            </a:extLst>
          </p:cNvPr>
          <p:cNvSpPr txBox="1"/>
          <p:nvPr/>
        </p:nvSpPr>
        <p:spPr>
          <a:xfrm>
            <a:off x="9605169" y="3885517"/>
            <a:ext cx="87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End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C5DAE1A-EF87-9158-88B8-7C9197E10713}"/>
              </a:ext>
            </a:extLst>
          </p:cNvPr>
          <p:cNvSpPr txBox="1"/>
          <p:nvPr/>
        </p:nvSpPr>
        <p:spPr>
          <a:xfrm>
            <a:off x="9563666" y="6178084"/>
            <a:ext cx="87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End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AB8CCF1-6CFD-DE10-9BE7-879B2C210619}"/>
              </a:ext>
            </a:extLst>
          </p:cNvPr>
          <p:cNvSpPr txBox="1"/>
          <p:nvPr/>
        </p:nvSpPr>
        <p:spPr>
          <a:xfrm>
            <a:off x="10422391" y="4763614"/>
            <a:ext cx="87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49" name="Process 48">
            <a:extLst>
              <a:ext uri="{FF2B5EF4-FFF2-40B4-BE49-F238E27FC236}">
                <a16:creationId xmlns:a16="http://schemas.microsoft.com/office/drawing/2014/main" id="{78EAB497-5073-991F-494B-B90415200DE0}"/>
              </a:ext>
            </a:extLst>
          </p:cNvPr>
          <p:cNvSpPr/>
          <p:nvPr/>
        </p:nvSpPr>
        <p:spPr>
          <a:xfrm>
            <a:off x="5123425" y="1624522"/>
            <a:ext cx="1117600" cy="55154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Read</a:t>
            </a:r>
            <a:r>
              <a:rPr lang="zh-CN" altLang="en-US" dirty="0"/>
              <a:t> </a:t>
            </a:r>
            <a:r>
              <a:rPr lang="en-US" altLang="zh-CN" dirty="0"/>
              <a:t>X</a:t>
            </a:r>
          </a:p>
          <a:p>
            <a:pPr algn="ctr"/>
            <a:r>
              <a:rPr lang="en-US" altLang="zh-CN" dirty="0"/>
              <a:t>Read</a:t>
            </a:r>
            <a:r>
              <a:rPr lang="zh-CN" altLang="en-US" dirty="0"/>
              <a:t> </a:t>
            </a:r>
            <a:r>
              <a:rPr lang="en-US" altLang="zh-CN" dirty="0"/>
              <a:t>Y</a:t>
            </a:r>
            <a:endParaRPr lang="en-US" dirty="0"/>
          </a:p>
        </p:txBody>
      </p:sp>
      <p:sp>
        <p:nvSpPr>
          <p:cNvPr id="50" name="Decision 49">
            <a:extLst>
              <a:ext uri="{FF2B5EF4-FFF2-40B4-BE49-F238E27FC236}">
                <a16:creationId xmlns:a16="http://schemas.microsoft.com/office/drawing/2014/main" id="{A0033C7D-078B-C11D-B0D4-F74D8FB8FCAB}"/>
              </a:ext>
            </a:extLst>
          </p:cNvPr>
          <p:cNvSpPr/>
          <p:nvPr/>
        </p:nvSpPr>
        <p:spPr>
          <a:xfrm>
            <a:off x="4898454" y="2450240"/>
            <a:ext cx="1567543" cy="103352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X</a:t>
            </a:r>
            <a:r>
              <a:rPr lang="zh-CN" altLang="en-US" dirty="0"/>
              <a:t> </a:t>
            </a:r>
            <a:r>
              <a:rPr lang="en-US" altLang="zh-CN" dirty="0"/>
              <a:t>&gt;</a:t>
            </a:r>
            <a:r>
              <a:rPr lang="zh-CN" altLang="en-US" dirty="0"/>
              <a:t> </a:t>
            </a:r>
            <a:r>
              <a:rPr lang="en-US" altLang="zh-CN" dirty="0"/>
              <a:t>10</a:t>
            </a:r>
            <a:endParaRPr lang="en-US" dirty="0"/>
          </a:p>
        </p:txBody>
      </p:sp>
      <p:sp>
        <p:nvSpPr>
          <p:cNvPr id="51" name="Alternate Process 50">
            <a:extLst>
              <a:ext uri="{FF2B5EF4-FFF2-40B4-BE49-F238E27FC236}">
                <a16:creationId xmlns:a16="http://schemas.microsoft.com/office/drawing/2014/main" id="{7CD94C7A-0CA5-8E3B-0FFD-8BBF0743291B}"/>
              </a:ext>
            </a:extLst>
          </p:cNvPr>
          <p:cNvSpPr/>
          <p:nvPr/>
        </p:nvSpPr>
        <p:spPr>
          <a:xfrm>
            <a:off x="6676454" y="3288960"/>
            <a:ext cx="1320800" cy="69367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Print</a:t>
            </a:r>
            <a:r>
              <a:rPr lang="zh-CN" altLang="en-US" dirty="0"/>
              <a:t> </a:t>
            </a:r>
            <a:r>
              <a:rPr lang="en-US" altLang="zh-CN" dirty="0"/>
              <a:t>“Foo”</a:t>
            </a:r>
            <a:endParaRPr lang="en-US" dirty="0"/>
          </a:p>
        </p:txBody>
      </p:sp>
      <p:sp>
        <p:nvSpPr>
          <p:cNvPr id="52" name="Alternate Process 51">
            <a:extLst>
              <a:ext uri="{FF2B5EF4-FFF2-40B4-BE49-F238E27FC236}">
                <a16:creationId xmlns:a16="http://schemas.microsoft.com/office/drawing/2014/main" id="{5D0342F7-170A-F56B-946C-4487A5672EDC}"/>
              </a:ext>
            </a:extLst>
          </p:cNvPr>
          <p:cNvSpPr/>
          <p:nvPr/>
        </p:nvSpPr>
        <p:spPr>
          <a:xfrm>
            <a:off x="6676454" y="5589508"/>
            <a:ext cx="1320800" cy="69367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Print</a:t>
            </a:r>
            <a:r>
              <a:rPr lang="zh-CN" altLang="en-US" dirty="0"/>
              <a:t> </a:t>
            </a:r>
            <a:r>
              <a:rPr lang="en-US" altLang="zh-CN" dirty="0"/>
              <a:t>“Bar”</a:t>
            </a:r>
            <a:endParaRPr lang="en-US" dirty="0"/>
          </a:p>
        </p:txBody>
      </p:sp>
      <p:sp>
        <p:nvSpPr>
          <p:cNvPr id="53" name="Decision 52">
            <a:extLst>
              <a:ext uri="{FF2B5EF4-FFF2-40B4-BE49-F238E27FC236}">
                <a16:creationId xmlns:a16="http://schemas.microsoft.com/office/drawing/2014/main" id="{463C5CAA-5E1B-FD83-6C90-5C49FD3C9CDC}"/>
              </a:ext>
            </a:extLst>
          </p:cNvPr>
          <p:cNvSpPr/>
          <p:nvPr/>
        </p:nvSpPr>
        <p:spPr>
          <a:xfrm>
            <a:off x="4897999" y="4608645"/>
            <a:ext cx="1567543" cy="103352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X+Y</a:t>
            </a:r>
            <a:r>
              <a:rPr lang="zh-CN" altLang="en-US" dirty="0"/>
              <a:t> </a:t>
            </a:r>
            <a:r>
              <a:rPr lang="en-US" altLang="zh-CN" dirty="0"/>
              <a:t>&lt;</a:t>
            </a:r>
            <a:r>
              <a:rPr lang="zh-CN" altLang="en-US" dirty="0"/>
              <a:t> </a:t>
            </a:r>
            <a:r>
              <a:rPr lang="en-US" altLang="zh-CN" dirty="0"/>
              <a:t>50</a:t>
            </a:r>
            <a:endParaRPr lang="en-US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A0C3799-F635-1614-C21E-8320E8425C71}"/>
              </a:ext>
            </a:extLst>
          </p:cNvPr>
          <p:cNvCxnSpPr>
            <a:cxnSpLocks/>
            <a:stCxn id="49" idx="2"/>
            <a:endCxn id="50" idx="0"/>
          </p:cNvCxnSpPr>
          <p:nvPr/>
        </p:nvCxnSpPr>
        <p:spPr>
          <a:xfrm>
            <a:off x="5682225" y="2176065"/>
            <a:ext cx="1" cy="274175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>
            <a:extLst>
              <a:ext uri="{FF2B5EF4-FFF2-40B4-BE49-F238E27FC236}">
                <a16:creationId xmlns:a16="http://schemas.microsoft.com/office/drawing/2014/main" id="{D2AE041E-1051-3080-D4CE-93DA5859FFD5}"/>
              </a:ext>
            </a:extLst>
          </p:cNvPr>
          <p:cNvCxnSpPr>
            <a:cxnSpLocks/>
            <a:stCxn id="50" idx="3"/>
            <a:endCxn id="51" idx="0"/>
          </p:cNvCxnSpPr>
          <p:nvPr/>
        </p:nvCxnSpPr>
        <p:spPr>
          <a:xfrm>
            <a:off x="6465997" y="2967005"/>
            <a:ext cx="870857" cy="321955"/>
          </a:xfrm>
          <a:prstGeom prst="bentConnector2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>
            <a:extLst>
              <a:ext uri="{FF2B5EF4-FFF2-40B4-BE49-F238E27FC236}">
                <a16:creationId xmlns:a16="http://schemas.microsoft.com/office/drawing/2014/main" id="{86431964-F537-227D-12BB-883451859977}"/>
              </a:ext>
            </a:extLst>
          </p:cNvPr>
          <p:cNvCxnSpPr>
            <a:cxnSpLocks/>
            <a:stCxn id="51" idx="2"/>
            <a:endCxn id="59" idx="6"/>
          </p:cNvCxnSpPr>
          <p:nvPr/>
        </p:nvCxnSpPr>
        <p:spPr>
          <a:xfrm rot="5400000">
            <a:off x="6410020" y="3377755"/>
            <a:ext cx="321959" cy="1531711"/>
          </a:xfrm>
          <a:prstGeom prst="bentConnector2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>
            <a:extLst>
              <a:ext uri="{FF2B5EF4-FFF2-40B4-BE49-F238E27FC236}">
                <a16:creationId xmlns:a16="http://schemas.microsoft.com/office/drawing/2014/main" id="{A75B3247-577F-6FE0-FC4F-6BD3D9F7B57F}"/>
              </a:ext>
            </a:extLst>
          </p:cNvPr>
          <p:cNvCxnSpPr>
            <a:cxnSpLocks/>
            <a:stCxn id="50" idx="1"/>
            <a:endCxn id="59" idx="2"/>
          </p:cNvCxnSpPr>
          <p:nvPr/>
        </p:nvCxnSpPr>
        <p:spPr>
          <a:xfrm rot="10800000" flipH="1" flipV="1">
            <a:off x="4898454" y="2967004"/>
            <a:ext cx="659946" cy="1337585"/>
          </a:xfrm>
          <a:prstGeom prst="bentConnector3">
            <a:avLst>
              <a:gd name="adj1" fmla="val -91821"/>
            </a:avLst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>
            <a:extLst>
              <a:ext uri="{FF2B5EF4-FFF2-40B4-BE49-F238E27FC236}">
                <a16:creationId xmlns:a16="http://schemas.microsoft.com/office/drawing/2014/main" id="{B80E6717-5EB3-5283-C5C8-82AB6AF14739}"/>
              </a:ext>
            </a:extLst>
          </p:cNvPr>
          <p:cNvCxnSpPr>
            <a:cxnSpLocks/>
            <a:stCxn id="53" idx="3"/>
            <a:endCxn id="52" idx="0"/>
          </p:cNvCxnSpPr>
          <p:nvPr/>
        </p:nvCxnSpPr>
        <p:spPr>
          <a:xfrm>
            <a:off x="6465542" y="5125410"/>
            <a:ext cx="871312" cy="464098"/>
          </a:xfrm>
          <a:prstGeom prst="bentConnector2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01F7E3CF-51CD-7110-06A4-19D627144D41}"/>
              </a:ext>
            </a:extLst>
          </p:cNvPr>
          <p:cNvSpPr/>
          <p:nvPr/>
        </p:nvSpPr>
        <p:spPr>
          <a:xfrm>
            <a:off x="5558400" y="4181218"/>
            <a:ext cx="246743" cy="2467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Elbow Connector 62">
            <a:extLst>
              <a:ext uri="{FF2B5EF4-FFF2-40B4-BE49-F238E27FC236}">
                <a16:creationId xmlns:a16="http://schemas.microsoft.com/office/drawing/2014/main" id="{DD843646-0593-4D2F-5920-963A93FCA98A}"/>
              </a:ext>
            </a:extLst>
          </p:cNvPr>
          <p:cNvCxnSpPr>
            <a:cxnSpLocks/>
            <a:stCxn id="53" idx="0"/>
            <a:endCxn id="59" idx="4"/>
          </p:cNvCxnSpPr>
          <p:nvPr/>
        </p:nvCxnSpPr>
        <p:spPr>
          <a:xfrm rot="5400000" flipH="1" flipV="1">
            <a:off x="5591429" y="4518303"/>
            <a:ext cx="180684" cy="1"/>
          </a:xfrm>
          <a:prstGeom prst="bentConnector3">
            <a:avLst>
              <a:gd name="adj1" fmla="val 50000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>
            <a:extLst>
              <a:ext uri="{FF2B5EF4-FFF2-40B4-BE49-F238E27FC236}">
                <a16:creationId xmlns:a16="http://schemas.microsoft.com/office/drawing/2014/main" id="{310E443F-74C9-A7B6-7B69-FDD7808CA79B}"/>
              </a:ext>
            </a:extLst>
          </p:cNvPr>
          <p:cNvCxnSpPr>
            <a:cxnSpLocks/>
            <a:stCxn id="52" idx="2"/>
          </p:cNvCxnSpPr>
          <p:nvPr/>
        </p:nvCxnSpPr>
        <p:spPr>
          <a:xfrm rot="5400000">
            <a:off x="6417443" y="5681764"/>
            <a:ext cx="317996" cy="1520826"/>
          </a:xfrm>
          <a:prstGeom prst="bentConnector2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>
            <a:extLst>
              <a:ext uri="{FF2B5EF4-FFF2-40B4-BE49-F238E27FC236}">
                <a16:creationId xmlns:a16="http://schemas.microsoft.com/office/drawing/2014/main" id="{2B771D7F-5461-082F-B6D0-F3CEBD1007D3}"/>
              </a:ext>
            </a:extLst>
          </p:cNvPr>
          <p:cNvCxnSpPr>
            <a:cxnSpLocks/>
            <a:stCxn id="53" idx="1"/>
          </p:cNvCxnSpPr>
          <p:nvPr/>
        </p:nvCxnSpPr>
        <p:spPr>
          <a:xfrm rot="10800000" flipH="1" flipV="1">
            <a:off x="4897999" y="5125409"/>
            <a:ext cx="671286" cy="1475765"/>
          </a:xfrm>
          <a:prstGeom prst="bentConnector3">
            <a:avLst>
              <a:gd name="adj1" fmla="val -90270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352D37E4-19A3-F84F-1D35-A1B9B361E57E}"/>
              </a:ext>
            </a:extLst>
          </p:cNvPr>
          <p:cNvSpPr/>
          <p:nvPr/>
        </p:nvSpPr>
        <p:spPr>
          <a:xfrm>
            <a:off x="5569285" y="6054720"/>
            <a:ext cx="246743" cy="2467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A075917-2A37-8159-DD99-2C6C02A0E91B}"/>
              </a:ext>
            </a:extLst>
          </p:cNvPr>
          <p:cNvSpPr txBox="1"/>
          <p:nvPr/>
        </p:nvSpPr>
        <p:spPr>
          <a:xfrm>
            <a:off x="6578709" y="2615880"/>
            <a:ext cx="87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B0EE066-BDD4-1418-2A98-5E7A48AFF588}"/>
              </a:ext>
            </a:extLst>
          </p:cNvPr>
          <p:cNvSpPr txBox="1"/>
          <p:nvPr/>
        </p:nvSpPr>
        <p:spPr>
          <a:xfrm>
            <a:off x="4317088" y="2591720"/>
            <a:ext cx="87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False</a:t>
            </a:r>
            <a:endParaRPr lang="en-US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64FEE68-8075-58F3-4B7D-8C7C94E8561B}"/>
              </a:ext>
            </a:extLst>
          </p:cNvPr>
          <p:cNvSpPr txBox="1"/>
          <p:nvPr/>
        </p:nvSpPr>
        <p:spPr>
          <a:xfrm>
            <a:off x="4283182" y="4784023"/>
            <a:ext cx="87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False</a:t>
            </a:r>
            <a:endParaRPr lang="en-US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D58C778-EB46-1894-7A4D-97C618DDE765}"/>
              </a:ext>
            </a:extLst>
          </p:cNvPr>
          <p:cNvSpPr txBox="1"/>
          <p:nvPr/>
        </p:nvSpPr>
        <p:spPr>
          <a:xfrm>
            <a:off x="5692657" y="3899511"/>
            <a:ext cx="87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End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endParaRPr lang="en-US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8842779-1CB3-E392-397E-3A412B855523}"/>
              </a:ext>
            </a:extLst>
          </p:cNvPr>
          <p:cNvSpPr txBox="1"/>
          <p:nvPr/>
        </p:nvSpPr>
        <p:spPr>
          <a:xfrm>
            <a:off x="5651154" y="6192078"/>
            <a:ext cx="87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End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endParaRPr lang="en-US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C90324B-76F3-AFDB-7D03-A1DF82BBD456}"/>
              </a:ext>
            </a:extLst>
          </p:cNvPr>
          <p:cNvSpPr txBox="1"/>
          <p:nvPr/>
        </p:nvSpPr>
        <p:spPr>
          <a:xfrm>
            <a:off x="6509879" y="4777608"/>
            <a:ext cx="87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3B9EA76-171A-CD11-D27A-0BB1BFC5B3C0}"/>
              </a:ext>
            </a:extLst>
          </p:cNvPr>
          <p:cNvSpPr txBox="1"/>
          <p:nvPr/>
        </p:nvSpPr>
        <p:spPr>
          <a:xfrm>
            <a:off x="3670685" y="737169"/>
            <a:ext cx="4326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Motivated by code-coverage</a:t>
            </a:r>
          </a:p>
        </p:txBody>
      </p:sp>
    </p:spTree>
    <p:extLst>
      <p:ext uri="{BB962C8B-B14F-4D97-AF65-F5344CB8AC3E}">
        <p14:creationId xmlns:p14="http://schemas.microsoft.com/office/powerpoint/2010/main" val="1894176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1B5A75-6EE6-22FB-3FFC-E8DDFC48901F}"/>
              </a:ext>
            </a:extLst>
          </p:cNvPr>
          <p:cNvSpPr txBox="1"/>
          <p:nvPr/>
        </p:nvSpPr>
        <p:spPr>
          <a:xfrm>
            <a:off x="1293223" y="1711234"/>
            <a:ext cx="33218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/>
              <a:t>An application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D423ED-45EF-6CC9-A7C7-21CF856E6AE4}"/>
              </a:ext>
            </a:extLst>
          </p:cNvPr>
          <p:cNvSpPr txBox="1"/>
          <p:nvPr/>
        </p:nvSpPr>
        <p:spPr>
          <a:xfrm>
            <a:off x="4130964" y="3059668"/>
            <a:ext cx="43218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/>
              <a:t>of </a:t>
            </a:r>
            <a:r>
              <a:rPr lang="en-US" sz="4200" dirty="0">
                <a:solidFill>
                  <a:srgbClr val="0070C0"/>
                </a:solidFill>
              </a:rPr>
              <a:t>First Order Logic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28E6BB-085E-B0B3-EBDA-2C266A461B53}"/>
              </a:ext>
            </a:extLst>
          </p:cNvPr>
          <p:cNvSpPr txBox="1"/>
          <p:nvPr/>
        </p:nvSpPr>
        <p:spPr>
          <a:xfrm>
            <a:off x="6676044" y="5056108"/>
            <a:ext cx="50956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/>
              <a:t>to </a:t>
            </a:r>
            <a:r>
              <a:rPr lang="en-US" sz="4200" dirty="0">
                <a:solidFill>
                  <a:srgbClr val="FF0000"/>
                </a:solidFill>
              </a:rPr>
              <a:t>Database Education</a:t>
            </a:r>
          </a:p>
          <a:p>
            <a:r>
              <a:rPr lang="en-US" sz="4200" dirty="0"/>
              <a:t>    (query debugging)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E4C2767-0794-E41F-2015-94F2F54B9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279"/>
            <a:ext cx="8134066" cy="794002"/>
          </a:xfrm>
        </p:spPr>
        <p:txBody>
          <a:bodyPr anchor="b">
            <a:noAutofit/>
          </a:bodyPr>
          <a:lstStyle/>
          <a:p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talk…</a:t>
            </a:r>
          </a:p>
        </p:txBody>
      </p:sp>
    </p:spTree>
    <p:extLst>
      <p:ext uri="{BB962C8B-B14F-4D97-AF65-F5344CB8AC3E}">
        <p14:creationId xmlns:p14="http://schemas.microsoft.com/office/powerpoint/2010/main" val="283247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E718E6EB-9468-AC47-9B16-49CD13F69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9602"/>
            <a:ext cx="2743200" cy="365125"/>
          </a:xfrm>
          <a:ln>
            <a:noFill/>
          </a:ln>
        </p:spPr>
        <p:txBody>
          <a:bodyPr/>
          <a:lstStyle/>
          <a:p>
            <a:fld id="{9B2740E9-EA45-0944-8013-582A83FAAA4A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4207" name="Group 4206">
            <a:extLst>
              <a:ext uri="{FF2B5EF4-FFF2-40B4-BE49-F238E27FC236}">
                <a16:creationId xmlns:a16="http://schemas.microsoft.com/office/drawing/2014/main" id="{D2334975-01B6-2244-8D45-F144DE2C114A}"/>
              </a:ext>
            </a:extLst>
          </p:cNvPr>
          <p:cNvGrpSpPr/>
          <p:nvPr/>
        </p:nvGrpSpPr>
        <p:grpSpPr>
          <a:xfrm>
            <a:off x="23706" y="2866198"/>
            <a:ext cx="10116729" cy="3837280"/>
            <a:chOff x="818830" y="1385888"/>
            <a:chExt cx="10116729" cy="383728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F4F86015-2CD8-1A46-9E26-03AC2585587D}"/>
                </a:ext>
              </a:extLst>
            </p:cNvPr>
            <p:cNvSpPr/>
            <p:nvPr/>
          </p:nvSpPr>
          <p:spPr>
            <a:xfrm>
              <a:off x="5944076" y="1385888"/>
              <a:ext cx="290286" cy="304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⋀</a:t>
              </a:r>
              <a:endParaRPr lang="en-US" sz="2000" dirty="0"/>
            </a:p>
          </p:txBody>
        </p: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A750D79F-152F-D840-8BF1-4ED637964E99}"/>
                </a:ext>
              </a:extLst>
            </p:cNvPr>
            <p:cNvSpPr/>
            <p:nvPr/>
          </p:nvSpPr>
          <p:spPr>
            <a:xfrm>
              <a:off x="8117201" y="3109335"/>
              <a:ext cx="290286" cy="304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⋁</a:t>
              </a:r>
              <a:endParaRPr 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ounded Rectangle 70">
                  <a:extLst>
                    <a:ext uri="{FF2B5EF4-FFF2-40B4-BE49-F238E27FC236}">
                      <a16:creationId xmlns:a16="http://schemas.microsoft.com/office/drawing/2014/main" id="{C4D7C43B-EC40-F042-8F79-C579E0EDF973}"/>
                    </a:ext>
                  </a:extLst>
                </p:cNvPr>
                <p:cNvSpPr/>
                <p:nvPr/>
              </p:nvSpPr>
              <p:spPr>
                <a:xfrm>
                  <a:off x="3568212" y="1947129"/>
                  <a:ext cx="907143" cy="442912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dirty="0">
                      <a:solidFill>
                        <a:schemeClr val="bg1"/>
                      </a:solidFill>
                    </a:rPr>
                    <a:t>∃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b="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</m:acc>
                      <m:r>
                        <a:rPr lang="en-US" altLang="zh-CN" b="0" i="0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altLang="zh-CN" dirty="0">
                      <a:solidFill>
                        <a:schemeClr val="bg1"/>
                      </a:solidFill>
                    </a:rPr>
                    <a:t>,</a:t>
                  </a:r>
                  <a:r>
                    <a:rPr lang="zh-CN" altLang="en-US" dirty="0">
                      <a:solidFill>
                        <a:schemeClr val="bg1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AE" altLang="zh-CN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ar-AE" altLang="zh-CN" b="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acc>
                      <m:r>
                        <a:rPr lang="en-US" altLang="zh-CN" b="0" i="0" baseline="-250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Rounded Rectangle 70">
                  <a:extLst>
                    <a:ext uri="{FF2B5EF4-FFF2-40B4-BE49-F238E27FC236}">
                      <a16:creationId xmlns:a16="http://schemas.microsoft.com/office/drawing/2014/main" id="{C4D7C43B-EC40-F042-8F79-C579E0EDF9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8212" y="1947129"/>
                  <a:ext cx="907143" cy="442912"/>
                </a:xfrm>
                <a:prstGeom prst="roundRect">
                  <a:avLst/>
                </a:prstGeom>
                <a:blipFill>
                  <a:blip r:embed="rId3"/>
                  <a:stretch>
                    <a:fillRect l="-1351" b="-108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ounded Rectangle 71">
                  <a:extLst>
                    <a:ext uri="{FF2B5EF4-FFF2-40B4-BE49-F238E27FC236}">
                      <a16:creationId xmlns:a16="http://schemas.microsoft.com/office/drawing/2014/main" id="{3256C3BE-1431-5D4A-B64D-BAC03C67CF7D}"/>
                    </a:ext>
                  </a:extLst>
                </p:cNvPr>
                <p:cNvSpPr/>
                <p:nvPr/>
              </p:nvSpPr>
              <p:spPr>
                <a:xfrm>
                  <a:off x="7788082" y="2425934"/>
                  <a:ext cx="932688" cy="438912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dirty="0">
                      <a:solidFill>
                        <a:schemeClr val="bg1"/>
                      </a:solidFill>
                    </a:rPr>
                    <a:t>∀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b="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</m:acc>
                      <m:r>
                        <a:rPr lang="en-US" altLang="zh-CN" b="0" i="0" baseline="-250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zh-CN" dirty="0">
                          <a:solidFill>
                            <a:schemeClr val="bg1"/>
                          </a:solidFill>
                        </a:rPr>
                        <m:t>,</m:t>
                      </m:r>
                      <m:r>
                        <a:rPr lang="zh-CN" alt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acc>
                        <m:accPr>
                          <m:chr m:val="̅"/>
                          <m:ctrlPr>
                            <a:rPr lang="ar-AE" altLang="zh-CN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ar-AE" altLang="zh-CN" b="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acc>
                      <m:r>
                        <a:rPr lang="en-US" altLang="zh-CN" b="0" i="0" baseline="-250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ounded Rectangle 71">
                  <a:extLst>
                    <a:ext uri="{FF2B5EF4-FFF2-40B4-BE49-F238E27FC236}">
                      <a16:creationId xmlns:a16="http://schemas.microsoft.com/office/drawing/2014/main" id="{3256C3BE-1431-5D4A-B64D-BAC03C67CF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8082" y="2425934"/>
                  <a:ext cx="932688" cy="438912"/>
                </a:xfrm>
                <a:prstGeom prst="roundRect">
                  <a:avLst/>
                </a:prstGeom>
                <a:blipFill>
                  <a:blip r:embed="rId4"/>
                  <a:stretch>
                    <a:fillRect l="-1333" b="-13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ounded Rectangle 72">
                  <a:extLst>
                    <a:ext uri="{FF2B5EF4-FFF2-40B4-BE49-F238E27FC236}">
                      <a16:creationId xmlns:a16="http://schemas.microsoft.com/office/drawing/2014/main" id="{5550D402-5BA9-9D41-AB46-D00E239D6984}"/>
                    </a:ext>
                  </a:extLst>
                </p:cNvPr>
                <p:cNvSpPr/>
                <p:nvPr/>
              </p:nvSpPr>
              <p:spPr>
                <a:xfrm>
                  <a:off x="4947169" y="3004015"/>
                  <a:ext cx="907143" cy="442912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dirty="0">
                      <a:solidFill>
                        <a:schemeClr val="bg1"/>
                      </a:solidFill>
                    </a:rPr>
                    <a:t>∃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AE" altLang="zh-CN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ar-AE" altLang="zh-CN" b="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en-US" altLang="zh-CN" b="0" i="0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en-US" altLang="zh-CN" dirty="0">
                      <a:solidFill>
                        <a:schemeClr val="bg1"/>
                      </a:solidFill>
                    </a:rPr>
                    <a:t>,</a:t>
                  </a:r>
                  <a:r>
                    <a:rPr lang="zh-CN" altLang="en-US" dirty="0">
                      <a:solidFill>
                        <a:schemeClr val="bg1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AE" altLang="zh-CN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ar-AE" altLang="zh-CN" b="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acc>
                      <m:r>
                        <a:rPr lang="en-US" altLang="zh-CN" b="0" i="0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Rounded Rectangle 72">
                  <a:extLst>
                    <a:ext uri="{FF2B5EF4-FFF2-40B4-BE49-F238E27FC236}">
                      <a16:creationId xmlns:a16="http://schemas.microsoft.com/office/drawing/2014/main" id="{5550D402-5BA9-9D41-AB46-D00E239D69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7169" y="3004015"/>
                  <a:ext cx="907143" cy="442912"/>
                </a:xfrm>
                <a:prstGeom prst="roundRect">
                  <a:avLst/>
                </a:prstGeom>
                <a:blipFill>
                  <a:blip r:embed="rId5"/>
                  <a:stretch>
                    <a:fillRect l="-1370" b="-135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ounded Rectangle 73">
                  <a:extLst>
                    <a:ext uri="{FF2B5EF4-FFF2-40B4-BE49-F238E27FC236}">
                      <a16:creationId xmlns:a16="http://schemas.microsoft.com/office/drawing/2014/main" id="{42A0FBB4-CE9D-5D46-B009-10E0933111D5}"/>
                    </a:ext>
                  </a:extLst>
                </p:cNvPr>
                <p:cNvSpPr/>
                <p:nvPr/>
              </p:nvSpPr>
              <p:spPr>
                <a:xfrm>
                  <a:off x="9513552" y="3614314"/>
                  <a:ext cx="907143" cy="442912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dirty="0">
                      <a:solidFill>
                        <a:schemeClr val="bg1"/>
                      </a:solidFill>
                    </a:rPr>
                    <a:t>∃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AE" altLang="zh-CN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ar-AE" altLang="zh-CN" b="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en-US" altLang="zh-CN" b="0" i="0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lang="en-US" altLang="zh-CN" dirty="0">
                      <a:solidFill>
                        <a:schemeClr val="bg1"/>
                      </a:solidFill>
                    </a:rPr>
                    <a:t>,</a:t>
                  </a:r>
                  <a:r>
                    <a:rPr lang="zh-CN" altLang="en-US" dirty="0">
                      <a:solidFill>
                        <a:schemeClr val="bg1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AE" altLang="zh-CN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ar-AE" altLang="zh-CN" b="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acc>
                      <m:r>
                        <a:rPr lang="en-US" altLang="zh-CN" b="0" i="0" baseline="-250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ounded Rectangle 73">
                  <a:extLst>
                    <a:ext uri="{FF2B5EF4-FFF2-40B4-BE49-F238E27FC236}">
                      <a16:creationId xmlns:a16="http://schemas.microsoft.com/office/drawing/2014/main" id="{42A0FBB4-CE9D-5D46-B009-10E0933111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3552" y="3614314"/>
                  <a:ext cx="907143" cy="442912"/>
                </a:xfrm>
                <a:prstGeom prst="roundRect">
                  <a:avLst/>
                </a:prstGeom>
                <a:blipFill>
                  <a:blip r:embed="rId6"/>
                  <a:stretch>
                    <a:fillRect b="-135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ounded Rectangle 74">
                  <a:extLst>
                    <a:ext uri="{FF2B5EF4-FFF2-40B4-BE49-F238E27FC236}">
                      <a16:creationId xmlns:a16="http://schemas.microsoft.com/office/drawing/2014/main" id="{E3CFE9A2-5505-754F-9C5D-5D55E985068F}"/>
                    </a:ext>
                  </a:extLst>
                </p:cNvPr>
                <p:cNvSpPr/>
                <p:nvPr/>
              </p:nvSpPr>
              <p:spPr>
                <a:xfrm>
                  <a:off x="818830" y="4386341"/>
                  <a:ext cx="1291328" cy="425164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solidFill>
                        <a:schemeClr val="bg1"/>
                      </a:solidFill>
                    </a:rPr>
                    <a:t>Likes(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b="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</m:acc>
                      <m:r>
                        <a:rPr lang="en-US" altLang="zh-CN" b="0" i="0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altLang="zh-CN" dirty="0">
                      <a:solidFill>
                        <a:schemeClr val="bg1"/>
                      </a:solidFill>
                    </a:rPr>
                    <a:t>,</a:t>
                  </a:r>
                  <a:r>
                    <a:rPr lang="zh-CN" altLang="en-US" dirty="0">
                      <a:solidFill>
                        <a:schemeClr val="bg1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AE" altLang="zh-CN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ar-AE" altLang="zh-CN" b="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acc>
                      <m:r>
                        <a:rPr lang="ar-AE" altLang="zh-CN" b="0" i="0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altLang="zh-CN" dirty="0">
                      <a:solidFill>
                        <a:schemeClr val="bg1"/>
                      </a:solidFill>
                    </a:rPr>
                    <a:t>)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Rounded Rectangle 74">
                  <a:extLst>
                    <a:ext uri="{FF2B5EF4-FFF2-40B4-BE49-F238E27FC236}">
                      <a16:creationId xmlns:a16="http://schemas.microsoft.com/office/drawing/2014/main" id="{E3CFE9A2-5505-754F-9C5D-5D55E98506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830" y="4386341"/>
                  <a:ext cx="1291328" cy="425164"/>
                </a:xfrm>
                <a:prstGeom prst="roundRect">
                  <a:avLst/>
                </a:prstGeom>
                <a:blipFill>
                  <a:blip r:embed="rId7"/>
                  <a:stretch>
                    <a:fillRect l="-4808" r="-3846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ounded Rectangle 75">
                  <a:extLst>
                    <a:ext uri="{FF2B5EF4-FFF2-40B4-BE49-F238E27FC236}">
                      <a16:creationId xmlns:a16="http://schemas.microsoft.com/office/drawing/2014/main" id="{5817B721-219B-C148-A90F-F61E6F3818B5}"/>
                    </a:ext>
                  </a:extLst>
                </p:cNvPr>
                <p:cNvSpPr/>
                <p:nvPr/>
              </p:nvSpPr>
              <p:spPr>
                <a:xfrm>
                  <a:off x="2132493" y="4393584"/>
                  <a:ext cx="1502677" cy="425164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b="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</m:acc>
                      <m:r>
                        <a:rPr lang="en-US" altLang="zh-CN" b="0" i="0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zh-CN" altLang="en-US" b="0" i="0" baseline="-250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zh-CN" dirty="0">
                      <a:solidFill>
                        <a:schemeClr val="bg1"/>
                      </a:solidFill>
                    </a:rPr>
                    <a:t>LIKE</a:t>
                  </a:r>
                  <a:r>
                    <a:rPr lang="zh-CN" altLang="en-US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zh-CN" dirty="0">
                      <a:solidFill>
                        <a:schemeClr val="bg1"/>
                      </a:solidFill>
                    </a:rPr>
                    <a:t>‘Eve%’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Rounded Rectangle 75">
                  <a:extLst>
                    <a:ext uri="{FF2B5EF4-FFF2-40B4-BE49-F238E27FC236}">
                      <a16:creationId xmlns:a16="http://schemas.microsoft.com/office/drawing/2014/main" id="{5817B721-219B-C148-A90F-F61E6F3818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2493" y="4393584"/>
                  <a:ext cx="1502677" cy="425164"/>
                </a:xfrm>
                <a:prstGeom prst="roundRect">
                  <a:avLst/>
                </a:prstGeom>
                <a:blipFill>
                  <a:blip r:embed="rId8"/>
                  <a:stretch>
                    <a:fillRect r="-3306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ounded Rectangle 76">
                  <a:extLst>
                    <a:ext uri="{FF2B5EF4-FFF2-40B4-BE49-F238E27FC236}">
                      <a16:creationId xmlns:a16="http://schemas.microsoft.com/office/drawing/2014/main" id="{54BF0B38-1F16-D841-AD50-76F644657405}"/>
                    </a:ext>
                  </a:extLst>
                </p:cNvPr>
                <p:cNvSpPr/>
                <p:nvPr/>
              </p:nvSpPr>
              <p:spPr>
                <a:xfrm>
                  <a:off x="2899324" y="3595145"/>
                  <a:ext cx="1851337" cy="426206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solidFill>
                        <a:schemeClr val="bg1"/>
                      </a:solidFill>
                    </a:rPr>
                    <a:t>Serves(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AE" altLang="zh-CN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ar-AE" altLang="zh-CN" b="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en-US" altLang="zh-CN" b="0" i="0" baseline="-250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altLang="zh-CN" dirty="0">
                      <a:solidFill>
                        <a:schemeClr val="bg1"/>
                      </a:solidFill>
                    </a:rPr>
                    <a:t>,</a:t>
                  </a:r>
                  <a:r>
                    <a:rPr lang="zh-CN" altLang="en-US" dirty="0">
                      <a:solidFill>
                        <a:schemeClr val="bg1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AE" altLang="zh-CN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ar-AE" altLang="zh-CN" b="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acc>
                      <m:r>
                        <a:rPr lang="ar-AE" altLang="zh-CN" b="0" i="0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altLang="zh-CN" dirty="0">
                      <a:solidFill>
                        <a:schemeClr val="bg1"/>
                      </a:solidFill>
                    </a:rPr>
                    <a:t>,</a:t>
                  </a:r>
                  <a:r>
                    <a:rPr lang="zh-CN" altLang="en-US" dirty="0">
                      <a:solidFill>
                        <a:schemeClr val="bg1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AE" altLang="zh-CN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ar-AE" altLang="zh-CN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acc>
                      <m:r>
                        <a:rPr lang="en-US" altLang="zh-CN" i="1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altLang="zh-CN" dirty="0">
                      <a:solidFill>
                        <a:schemeClr val="bg1"/>
                      </a:solidFill>
                    </a:rPr>
                    <a:t>)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Rounded Rectangle 76">
                  <a:extLst>
                    <a:ext uri="{FF2B5EF4-FFF2-40B4-BE49-F238E27FC236}">
                      <a16:creationId xmlns:a16="http://schemas.microsoft.com/office/drawing/2014/main" id="{54BF0B38-1F16-D841-AD50-76F6446574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9324" y="3595145"/>
                  <a:ext cx="1851337" cy="426206"/>
                </a:xfrm>
                <a:prstGeom prst="roundRect">
                  <a:avLst/>
                </a:prstGeom>
                <a:blipFill>
                  <a:blip r:embed="rId9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ounded Rectangle 77">
                  <a:extLst>
                    <a:ext uri="{FF2B5EF4-FFF2-40B4-BE49-F238E27FC236}">
                      <a16:creationId xmlns:a16="http://schemas.microsoft.com/office/drawing/2014/main" id="{0C312A54-0B3D-B44D-B6DC-2BD097DA1F4C}"/>
                    </a:ext>
                  </a:extLst>
                </p:cNvPr>
                <p:cNvSpPr/>
                <p:nvPr/>
              </p:nvSpPr>
              <p:spPr>
                <a:xfrm>
                  <a:off x="3673271" y="4139048"/>
                  <a:ext cx="1851338" cy="419064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solidFill>
                        <a:schemeClr val="bg1"/>
                      </a:solidFill>
                    </a:rPr>
                    <a:t>Serves(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AE" altLang="zh-CN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ar-AE" altLang="zh-CN" b="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en-US" altLang="zh-CN" b="0" i="0" baseline="-250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en-US" altLang="zh-CN" dirty="0">
                      <a:solidFill>
                        <a:schemeClr val="bg1"/>
                      </a:solidFill>
                    </a:rPr>
                    <a:t>,</a:t>
                  </a:r>
                  <a:r>
                    <a:rPr lang="zh-CN" altLang="en-US" dirty="0">
                      <a:solidFill>
                        <a:schemeClr val="bg1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AE" altLang="zh-CN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ar-AE" altLang="zh-CN" b="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acc>
                      <m:r>
                        <a:rPr lang="ar-AE" altLang="zh-CN" b="0" i="0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altLang="zh-CN" dirty="0">
                      <a:solidFill>
                        <a:schemeClr val="bg1"/>
                      </a:solidFill>
                    </a:rPr>
                    <a:t>,</a:t>
                  </a:r>
                  <a:r>
                    <a:rPr lang="zh-CN" altLang="en-US" dirty="0">
                      <a:solidFill>
                        <a:schemeClr val="bg1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AE" altLang="zh-CN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ar-AE" altLang="zh-CN" b="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acc>
                      <m:r>
                        <a:rPr lang="en-US" altLang="zh-CN" b="0" i="0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en-US" altLang="zh-CN" dirty="0">
                      <a:solidFill>
                        <a:schemeClr val="bg1"/>
                      </a:solidFill>
                    </a:rPr>
                    <a:t>)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Rounded Rectangle 77">
                  <a:extLst>
                    <a:ext uri="{FF2B5EF4-FFF2-40B4-BE49-F238E27FC236}">
                      <a16:creationId xmlns:a16="http://schemas.microsoft.com/office/drawing/2014/main" id="{0C312A54-0B3D-B44D-B6DC-2BD097DA1F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3271" y="4139048"/>
                  <a:ext cx="1851338" cy="419064"/>
                </a:xfrm>
                <a:prstGeom prst="roundRect">
                  <a:avLst/>
                </a:prstGeom>
                <a:blipFill>
                  <a:blip r:embed="rId10"/>
                  <a:stretch>
                    <a:fillRect b="-1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ounded Rectangle 78">
                  <a:extLst>
                    <a:ext uri="{FF2B5EF4-FFF2-40B4-BE49-F238E27FC236}">
                      <a16:creationId xmlns:a16="http://schemas.microsoft.com/office/drawing/2014/main" id="{73F596C1-ED62-4B46-B7E1-096BD5476B63}"/>
                    </a:ext>
                  </a:extLst>
                </p:cNvPr>
                <p:cNvSpPr/>
                <p:nvPr/>
              </p:nvSpPr>
              <p:spPr>
                <a:xfrm>
                  <a:off x="5545884" y="4146005"/>
                  <a:ext cx="868136" cy="419064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AE" altLang="zh-CN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ar-AE" altLang="zh-CN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acc>
                      <m:r>
                        <a:rPr lang="en-US" altLang="zh-CN" b="0" i="1" baseline="-250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altLang="zh-CN" dirty="0">
                      <a:solidFill>
                        <a:schemeClr val="bg1"/>
                      </a:solidFill>
                    </a:rPr>
                    <a:t>&gt;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AE" altLang="zh-CN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ar-AE" altLang="zh-CN" b="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acc>
                      <m:r>
                        <a:rPr lang="en-US" altLang="zh-CN" b="0" i="0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Rounded Rectangle 78">
                  <a:extLst>
                    <a:ext uri="{FF2B5EF4-FFF2-40B4-BE49-F238E27FC236}">
                      <a16:creationId xmlns:a16="http://schemas.microsoft.com/office/drawing/2014/main" id="{73F596C1-ED62-4B46-B7E1-096BD5476B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5884" y="4146005"/>
                  <a:ext cx="868136" cy="419064"/>
                </a:xfrm>
                <a:prstGeom prst="roundRect">
                  <a:avLst/>
                </a:prstGeom>
                <a:blipFill>
                  <a:blip r:embed="rId11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ounded Rectangle 79">
                  <a:extLst>
                    <a:ext uri="{FF2B5EF4-FFF2-40B4-BE49-F238E27FC236}">
                      <a16:creationId xmlns:a16="http://schemas.microsoft.com/office/drawing/2014/main" id="{5C7D779D-BE5F-F04F-82A9-0F8425EFC1FD}"/>
                    </a:ext>
                  </a:extLst>
                </p:cNvPr>
                <p:cNvSpPr/>
                <p:nvPr/>
              </p:nvSpPr>
              <p:spPr>
                <a:xfrm>
                  <a:off x="7217253" y="4139048"/>
                  <a:ext cx="1904101" cy="419065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solidFill>
                        <a:schemeClr val="bg1"/>
                      </a:solidFill>
                    </a:rPr>
                    <a:t>¬Serves(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AE" altLang="zh-CN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ar-AE" altLang="zh-CN" b="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en-US" altLang="zh-CN" b="0" i="0" baseline="-250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altLang="zh-CN" dirty="0">
                      <a:solidFill>
                        <a:schemeClr val="bg1"/>
                      </a:solidFill>
                    </a:rPr>
                    <a:t>,</a:t>
                  </a:r>
                  <a:r>
                    <a:rPr lang="zh-CN" altLang="en-US" dirty="0">
                      <a:solidFill>
                        <a:schemeClr val="bg1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AE" altLang="zh-CN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ar-AE" altLang="zh-CN" b="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acc>
                      <m:r>
                        <a:rPr lang="ar-AE" altLang="zh-CN" b="0" i="0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altLang="zh-CN" dirty="0">
                      <a:solidFill>
                        <a:schemeClr val="bg1"/>
                      </a:solidFill>
                    </a:rPr>
                    <a:t>,</a:t>
                  </a:r>
                  <a:r>
                    <a:rPr lang="zh-CN" altLang="en-US" dirty="0">
                      <a:solidFill>
                        <a:schemeClr val="bg1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AE" altLang="zh-CN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ar-AE" altLang="zh-CN" b="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acc>
                      <m:r>
                        <a:rPr lang="en-US" altLang="zh-CN" b="0" i="0" baseline="-250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lang="en-US" altLang="zh-CN" dirty="0">
                      <a:solidFill>
                        <a:schemeClr val="bg1"/>
                      </a:solidFill>
                    </a:rPr>
                    <a:t>)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Rounded Rectangle 79">
                  <a:extLst>
                    <a:ext uri="{FF2B5EF4-FFF2-40B4-BE49-F238E27FC236}">
                      <a16:creationId xmlns:a16="http://schemas.microsoft.com/office/drawing/2014/main" id="{5C7D779D-BE5F-F04F-82A9-0F8425EFC1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7253" y="4139048"/>
                  <a:ext cx="1904101" cy="419065"/>
                </a:xfrm>
                <a:prstGeom prst="roundRect">
                  <a:avLst/>
                </a:prstGeom>
                <a:blipFill>
                  <a:blip r:embed="rId12"/>
                  <a:stretch>
                    <a:fillRect l="-2614" r="-2614" b="-1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ounded Rectangle 80">
                  <a:extLst>
                    <a:ext uri="{FF2B5EF4-FFF2-40B4-BE49-F238E27FC236}">
                      <a16:creationId xmlns:a16="http://schemas.microsoft.com/office/drawing/2014/main" id="{14D06408-50CE-8B46-B5EC-708D49F19642}"/>
                    </a:ext>
                  </a:extLst>
                </p:cNvPr>
                <p:cNvSpPr/>
                <p:nvPr/>
              </p:nvSpPr>
              <p:spPr>
                <a:xfrm>
                  <a:off x="8179852" y="4791252"/>
                  <a:ext cx="1826533" cy="419064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solidFill>
                        <a:schemeClr val="bg1"/>
                      </a:solidFill>
                    </a:rPr>
                    <a:t>Serves(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AE" altLang="zh-CN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ar-AE" altLang="zh-CN" b="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en-US" altLang="zh-CN" b="0" i="0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lang="en-US" altLang="zh-CN" dirty="0">
                      <a:solidFill>
                        <a:schemeClr val="bg1"/>
                      </a:solidFill>
                    </a:rPr>
                    <a:t>,</a:t>
                  </a:r>
                  <a:r>
                    <a:rPr lang="zh-CN" altLang="en-US" dirty="0">
                      <a:solidFill>
                        <a:schemeClr val="bg1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AE" altLang="zh-CN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ar-AE" altLang="zh-CN" b="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acc>
                      <m:r>
                        <a:rPr lang="ar-AE" altLang="zh-CN" b="0" i="0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altLang="zh-CN" dirty="0">
                      <a:solidFill>
                        <a:schemeClr val="bg1"/>
                      </a:solidFill>
                    </a:rPr>
                    <a:t>,</a:t>
                  </a:r>
                  <a:r>
                    <a:rPr lang="zh-CN" altLang="en-US" dirty="0">
                      <a:solidFill>
                        <a:schemeClr val="bg1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AE" altLang="zh-CN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ar-AE" altLang="zh-CN" b="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acc>
                      <m:r>
                        <a:rPr lang="en-US" altLang="zh-CN" b="0" i="0" baseline="-250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a14:m>
                  <a:r>
                    <a:rPr lang="en-US" altLang="zh-CN" dirty="0">
                      <a:solidFill>
                        <a:schemeClr val="bg1"/>
                      </a:solidFill>
                    </a:rPr>
                    <a:t>)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Rounded Rectangle 80">
                  <a:extLst>
                    <a:ext uri="{FF2B5EF4-FFF2-40B4-BE49-F238E27FC236}">
                      <a16:creationId xmlns:a16="http://schemas.microsoft.com/office/drawing/2014/main" id="{14D06408-50CE-8B46-B5EC-708D49F196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9852" y="4791252"/>
                  <a:ext cx="1826533" cy="419064"/>
                </a:xfrm>
                <a:prstGeom prst="roundRect">
                  <a:avLst/>
                </a:prstGeom>
                <a:blipFill>
                  <a:blip r:embed="rId13"/>
                  <a:stretch>
                    <a:fillRect l="-685" r="-685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ounded Rectangle 81">
                  <a:extLst>
                    <a:ext uri="{FF2B5EF4-FFF2-40B4-BE49-F238E27FC236}">
                      <a16:creationId xmlns:a16="http://schemas.microsoft.com/office/drawing/2014/main" id="{54E02BE8-9ED9-B548-A26B-13FCA197C62F}"/>
                    </a:ext>
                  </a:extLst>
                </p:cNvPr>
                <p:cNvSpPr/>
                <p:nvPr/>
              </p:nvSpPr>
              <p:spPr>
                <a:xfrm>
                  <a:off x="10067423" y="4797678"/>
                  <a:ext cx="868136" cy="406466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AE" altLang="zh-CN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ar-AE" altLang="zh-CN" b="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acc>
                      <m:r>
                        <a:rPr lang="en-US" altLang="zh-CN" b="0" i="0" baseline="-250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lang="en-US" altLang="zh-CN" dirty="0">
                      <a:solidFill>
                        <a:schemeClr val="bg1"/>
                      </a:solidFill>
                    </a:rPr>
                    <a:t>&lt;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AE" altLang="zh-CN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ar-AE" altLang="zh-CN" b="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acc>
                      <m:r>
                        <a:rPr lang="en-US" altLang="zh-CN" b="0" i="0" baseline="-250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Rounded Rectangle 81">
                  <a:extLst>
                    <a:ext uri="{FF2B5EF4-FFF2-40B4-BE49-F238E27FC236}">
                      <a16:creationId xmlns:a16="http://schemas.microsoft.com/office/drawing/2014/main" id="{54E02BE8-9ED9-B548-A26B-13FCA197C6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67423" y="4797678"/>
                  <a:ext cx="868136" cy="406466"/>
                </a:xfrm>
                <a:prstGeom prst="roundRect">
                  <a:avLst/>
                </a:prstGeom>
                <a:blipFill>
                  <a:blip r:embed="rId14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ounded Rectangle 82">
                  <a:extLst>
                    <a:ext uri="{FF2B5EF4-FFF2-40B4-BE49-F238E27FC236}">
                      <a16:creationId xmlns:a16="http://schemas.microsoft.com/office/drawing/2014/main" id="{76477DA3-95ED-2440-870D-16576874567A}"/>
                    </a:ext>
                  </a:extLst>
                </p:cNvPr>
                <p:cNvSpPr/>
                <p:nvPr/>
              </p:nvSpPr>
              <p:spPr>
                <a:xfrm>
                  <a:off x="6580315" y="4798027"/>
                  <a:ext cx="1550766" cy="419065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solidFill>
                        <a:schemeClr val="tx1"/>
                      </a:solidFill>
                    </a:rPr>
                    <a:t>¬ Likes(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</m:acc>
                      <m:r>
                        <a:rPr lang="en-US" altLang="zh-CN" b="0" i="0" baseline="-25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</a:rPr>
                    <a:t>,</a:t>
                  </a:r>
                  <a:r>
                    <a:rPr lang="ar-AE" altLang="zh-CN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AE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ar-AE" altLang="zh-CN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acc>
                      <m:r>
                        <a:rPr lang="ar-AE" altLang="zh-CN" b="0" i="0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</a:rPr>
                    <a:t>)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Rounded Rectangle 82">
                  <a:extLst>
                    <a:ext uri="{FF2B5EF4-FFF2-40B4-BE49-F238E27FC236}">
                      <a16:creationId xmlns:a16="http://schemas.microsoft.com/office/drawing/2014/main" id="{76477DA3-95ED-2440-870D-1657687456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0315" y="4798027"/>
                  <a:ext cx="1550766" cy="419065"/>
                </a:xfrm>
                <a:prstGeom prst="roundRect">
                  <a:avLst/>
                </a:prstGeom>
                <a:blipFill>
                  <a:blip r:embed="rId15"/>
                  <a:stretch>
                    <a:fillRect l="-813" t="-2857" r="-813" b="-1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ounded Rectangle 83">
                  <a:extLst>
                    <a:ext uri="{FF2B5EF4-FFF2-40B4-BE49-F238E27FC236}">
                      <a16:creationId xmlns:a16="http://schemas.microsoft.com/office/drawing/2014/main" id="{A1BCBEFD-C646-6345-9DFA-F83E0B99E285}"/>
                    </a:ext>
                  </a:extLst>
                </p:cNvPr>
                <p:cNvSpPr/>
                <p:nvPr/>
              </p:nvSpPr>
              <p:spPr>
                <a:xfrm>
                  <a:off x="4542181" y="4791252"/>
                  <a:ext cx="2003785" cy="431916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solidFill>
                        <a:schemeClr val="tx1"/>
                      </a:solidFill>
                    </a:rPr>
                    <a:t>¬ (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altLang="zh-CN" b="0" i="1" baseline="-25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zh-CN" altLang="en-US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altLang="zh-CN" dirty="0">
                      <a:solidFill>
                        <a:schemeClr val="tx1"/>
                      </a:solidFill>
                    </a:rPr>
                    <a:t>LIKE</a:t>
                  </a:r>
                  <a:r>
                    <a:rPr lang="zh-CN" altLang="en-US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altLang="zh-CN" dirty="0">
                      <a:solidFill>
                        <a:schemeClr val="tx1"/>
                      </a:solidFill>
                    </a:rPr>
                    <a:t>‘Eve</a:t>
                  </a:r>
                  <a:r>
                    <a:rPr lang="en-US" dirty="0">
                      <a:solidFill>
                        <a:schemeClr val="tx1"/>
                      </a:solidFill>
                    </a:rPr>
                    <a:t>␣</a:t>
                  </a:r>
                  <a:r>
                    <a:rPr lang="en-US" altLang="zh-CN" dirty="0">
                      <a:solidFill>
                        <a:schemeClr val="tx1"/>
                      </a:solidFill>
                    </a:rPr>
                    <a:t>%’)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Rounded Rectangle 83">
                  <a:extLst>
                    <a:ext uri="{FF2B5EF4-FFF2-40B4-BE49-F238E27FC236}">
                      <a16:creationId xmlns:a16="http://schemas.microsoft.com/office/drawing/2014/main" id="{A1BCBEFD-C646-6345-9DFA-F83E0B99E2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181" y="4791252"/>
                  <a:ext cx="2003785" cy="431916"/>
                </a:xfrm>
                <a:prstGeom prst="roundRect">
                  <a:avLst/>
                </a:prstGeom>
                <a:blipFill>
                  <a:blip r:embed="rId16"/>
                  <a:stretch>
                    <a:fillRect l="-3125" t="-2778" r="-2500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DF082415-2604-BC40-B871-4C859005572C}"/>
                </a:ext>
              </a:extLst>
            </p:cNvPr>
            <p:cNvSpPr/>
            <p:nvPr/>
          </p:nvSpPr>
          <p:spPr>
            <a:xfrm>
              <a:off x="1992041" y="3860135"/>
              <a:ext cx="290286" cy="304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⋀</a:t>
              </a:r>
              <a:endParaRPr lang="en-US" sz="2000" dirty="0"/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F0F97C02-55A2-CB42-94B7-FF2CAD0DA0AB}"/>
                </a:ext>
              </a:extLst>
            </p:cNvPr>
            <p:cNvSpPr/>
            <p:nvPr/>
          </p:nvSpPr>
          <p:spPr>
            <a:xfrm>
              <a:off x="5255598" y="3623355"/>
              <a:ext cx="290286" cy="304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⋀</a:t>
              </a:r>
              <a:endParaRPr lang="en-US" sz="2000" dirty="0"/>
            </a:p>
          </p:txBody>
        </p: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6984CD43-FC38-D440-805C-EE9A0D3CF461}"/>
                </a:ext>
              </a:extLst>
            </p:cNvPr>
            <p:cNvSpPr/>
            <p:nvPr/>
          </p:nvSpPr>
          <p:spPr>
            <a:xfrm>
              <a:off x="3876640" y="2566469"/>
              <a:ext cx="290286" cy="304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⋀</a:t>
              </a:r>
              <a:endParaRPr lang="en-US" sz="2000" dirty="0"/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BF0ADDC0-F29F-9E4A-BFA4-CB7C8B7887AA}"/>
                </a:ext>
              </a:extLst>
            </p:cNvPr>
            <p:cNvSpPr/>
            <p:nvPr/>
          </p:nvSpPr>
          <p:spPr>
            <a:xfrm>
              <a:off x="9818691" y="4233941"/>
              <a:ext cx="290286" cy="304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⋀</a:t>
              </a:r>
              <a:endParaRPr lang="en-US" sz="2000" dirty="0"/>
            </a:p>
          </p:txBody>
        </p: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5A870BCC-B3C7-FE48-AAE2-73A7FB5F398E}"/>
                </a:ext>
              </a:extLst>
            </p:cNvPr>
            <p:cNvSpPr/>
            <p:nvPr/>
          </p:nvSpPr>
          <p:spPr>
            <a:xfrm>
              <a:off x="2590755" y="3071448"/>
              <a:ext cx="290286" cy="304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⋀</a:t>
              </a:r>
              <a:endParaRPr lang="en-US" sz="2000" dirty="0"/>
            </a:p>
          </p:txBody>
        </p:sp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73291BDC-7E22-EB4F-B0D9-722F10AF48A5}"/>
                </a:ext>
              </a:extLst>
            </p:cNvPr>
            <p:cNvSpPr/>
            <p:nvPr/>
          </p:nvSpPr>
          <p:spPr>
            <a:xfrm>
              <a:off x="6907463" y="3614314"/>
              <a:ext cx="290286" cy="304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⋁</a:t>
              </a:r>
              <a:endParaRPr lang="en-US" sz="1600" dirty="0"/>
            </a:p>
          </p:txBody>
        </p: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9CB12C60-5344-8B46-8B07-98A064ACC054}"/>
                </a:ext>
              </a:extLst>
            </p:cNvPr>
            <p:cNvSpPr/>
            <p:nvPr/>
          </p:nvSpPr>
          <p:spPr>
            <a:xfrm>
              <a:off x="6473395" y="4224277"/>
              <a:ext cx="290286" cy="304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⋁</a:t>
              </a:r>
              <a:endParaRPr lang="en-US" sz="1600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1DBA2A0-496C-EA41-B949-D991E973FBB4}"/>
                </a:ext>
              </a:extLst>
            </p:cNvPr>
            <p:cNvCxnSpPr>
              <a:stCxn id="8" idx="2"/>
              <a:endCxn id="71" idx="0"/>
            </p:cNvCxnSpPr>
            <p:nvPr/>
          </p:nvCxnSpPr>
          <p:spPr>
            <a:xfrm flipH="1">
              <a:off x="4021784" y="1690688"/>
              <a:ext cx="2067435" cy="25644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F0D576EC-FE0C-4843-B7DA-D916B74E0728}"/>
                </a:ext>
              </a:extLst>
            </p:cNvPr>
            <p:cNvCxnSpPr>
              <a:cxnSpLocks/>
              <a:stCxn id="8" idx="2"/>
              <a:endCxn id="72" idx="0"/>
            </p:cNvCxnSpPr>
            <p:nvPr/>
          </p:nvCxnSpPr>
          <p:spPr>
            <a:xfrm>
              <a:off x="6089219" y="1690688"/>
              <a:ext cx="2165207" cy="73524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E234B2DD-DD19-2F47-A669-1BA415E837DE}"/>
                </a:ext>
              </a:extLst>
            </p:cNvPr>
            <p:cNvCxnSpPr>
              <a:cxnSpLocks/>
              <a:stCxn id="90" idx="0"/>
              <a:endCxn id="71" idx="2"/>
            </p:cNvCxnSpPr>
            <p:nvPr/>
          </p:nvCxnSpPr>
          <p:spPr>
            <a:xfrm flipV="1">
              <a:off x="4021783" y="2390041"/>
              <a:ext cx="1" cy="17642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DCA9CCDD-E1B3-3645-938D-DCD98B62C3E6}"/>
                </a:ext>
              </a:extLst>
            </p:cNvPr>
            <p:cNvCxnSpPr>
              <a:cxnSpLocks/>
              <a:stCxn id="90" idx="2"/>
              <a:endCxn id="73" idx="0"/>
            </p:cNvCxnSpPr>
            <p:nvPr/>
          </p:nvCxnSpPr>
          <p:spPr>
            <a:xfrm>
              <a:off x="4021783" y="2871269"/>
              <a:ext cx="1378958" cy="13274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B2A1D5A5-0266-CB4A-B84A-9152CC859680}"/>
                </a:ext>
              </a:extLst>
            </p:cNvPr>
            <p:cNvCxnSpPr>
              <a:cxnSpLocks/>
              <a:stCxn id="89" idx="0"/>
              <a:endCxn id="73" idx="2"/>
            </p:cNvCxnSpPr>
            <p:nvPr/>
          </p:nvCxnSpPr>
          <p:spPr>
            <a:xfrm flipV="1">
              <a:off x="5400741" y="3446927"/>
              <a:ext cx="0" cy="17642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D02D33A0-170E-0B4A-A379-FF3E3D85095A}"/>
                </a:ext>
              </a:extLst>
            </p:cNvPr>
            <p:cNvCxnSpPr>
              <a:cxnSpLocks/>
              <a:stCxn id="78" idx="0"/>
              <a:endCxn id="89" idx="2"/>
            </p:cNvCxnSpPr>
            <p:nvPr/>
          </p:nvCxnSpPr>
          <p:spPr>
            <a:xfrm flipV="1">
              <a:off x="4598940" y="3928155"/>
              <a:ext cx="801801" cy="21089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F882EA22-22E7-CF43-A048-FDE43D331E2A}"/>
                </a:ext>
              </a:extLst>
            </p:cNvPr>
            <p:cNvCxnSpPr>
              <a:cxnSpLocks/>
              <a:stCxn id="79" idx="0"/>
              <a:endCxn id="89" idx="2"/>
            </p:cNvCxnSpPr>
            <p:nvPr/>
          </p:nvCxnSpPr>
          <p:spPr>
            <a:xfrm flipH="1" flipV="1">
              <a:off x="5400741" y="3928155"/>
              <a:ext cx="579211" cy="21785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7FD12AD3-5D14-154C-909F-91A54462BF67}"/>
                </a:ext>
              </a:extLst>
            </p:cNvPr>
            <p:cNvCxnSpPr>
              <a:cxnSpLocks/>
              <a:stCxn id="92" idx="0"/>
              <a:endCxn id="90" idx="2"/>
            </p:cNvCxnSpPr>
            <p:nvPr/>
          </p:nvCxnSpPr>
          <p:spPr>
            <a:xfrm flipV="1">
              <a:off x="2735898" y="2871269"/>
              <a:ext cx="1285885" cy="2001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AC0FBBF0-EAA9-3A4C-B290-BCF8CA4E3205}"/>
                </a:ext>
              </a:extLst>
            </p:cNvPr>
            <p:cNvCxnSpPr>
              <a:cxnSpLocks/>
              <a:stCxn id="85" idx="2"/>
              <a:endCxn id="75" idx="0"/>
            </p:cNvCxnSpPr>
            <p:nvPr/>
          </p:nvCxnSpPr>
          <p:spPr>
            <a:xfrm flipH="1">
              <a:off x="1464494" y="4164935"/>
              <a:ext cx="672690" cy="2214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7FBFE2DA-3DC8-4D46-BD59-5C55A8FECE4C}"/>
                </a:ext>
              </a:extLst>
            </p:cNvPr>
            <p:cNvCxnSpPr>
              <a:cxnSpLocks/>
              <a:stCxn id="85" idx="2"/>
              <a:endCxn id="76" idx="0"/>
            </p:cNvCxnSpPr>
            <p:nvPr/>
          </p:nvCxnSpPr>
          <p:spPr>
            <a:xfrm>
              <a:off x="2137184" y="4164935"/>
              <a:ext cx="746648" cy="22864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7F7F4B4-66BB-5041-BBD4-FA0BBFC9A1B5}"/>
                </a:ext>
              </a:extLst>
            </p:cNvPr>
            <p:cNvCxnSpPr>
              <a:cxnSpLocks/>
              <a:stCxn id="70" idx="0"/>
              <a:endCxn id="72" idx="2"/>
            </p:cNvCxnSpPr>
            <p:nvPr/>
          </p:nvCxnSpPr>
          <p:spPr>
            <a:xfrm flipH="1" flipV="1">
              <a:off x="8254426" y="2864846"/>
              <a:ext cx="7918" cy="24448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1E707032-5A4B-1B4B-AC2B-B49D6C0E9217}"/>
                </a:ext>
              </a:extLst>
            </p:cNvPr>
            <p:cNvCxnSpPr>
              <a:cxnSpLocks/>
              <a:stCxn id="74" idx="0"/>
              <a:endCxn id="70" idx="2"/>
            </p:cNvCxnSpPr>
            <p:nvPr/>
          </p:nvCxnSpPr>
          <p:spPr>
            <a:xfrm flipH="1" flipV="1">
              <a:off x="8262344" y="3414135"/>
              <a:ext cx="1704780" cy="2001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5481C05F-D4B9-1F41-8C4B-6517793FA05E}"/>
                </a:ext>
              </a:extLst>
            </p:cNvPr>
            <p:cNvCxnSpPr>
              <a:cxnSpLocks/>
              <a:stCxn id="91" idx="0"/>
              <a:endCxn id="74" idx="2"/>
            </p:cNvCxnSpPr>
            <p:nvPr/>
          </p:nvCxnSpPr>
          <p:spPr>
            <a:xfrm flipV="1">
              <a:off x="9963834" y="4057226"/>
              <a:ext cx="3290" cy="17671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915FA9A0-5427-214D-8F0C-B26734421D6B}"/>
                </a:ext>
              </a:extLst>
            </p:cNvPr>
            <p:cNvCxnSpPr>
              <a:cxnSpLocks/>
              <a:stCxn id="91" idx="2"/>
              <a:endCxn id="81" idx="0"/>
            </p:cNvCxnSpPr>
            <p:nvPr/>
          </p:nvCxnSpPr>
          <p:spPr>
            <a:xfrm flipH="1">
              <a:off x="9093119" y="4538741"/>
              <a:ext cx="870715" cy="2525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AEE35A3E-1C9C-BC49-9C80-B57477D2525D}"/>
                </a:ext>
              </a:extLst>
            </p:cNvPr>
            <p:cNvCxnSpPr>
              <a:cxnSpLocks/>
              <a:stCxn id="91" idx="2"/>
              <a:endCxn id="82" idx="0"/>
            </p:cNvCxnSpPr>
            <p:nvPr/>
          </p:nvCxnSpPr>
          <p:spPr>
            <a:xfrm>
              <a:off x="9963834" y="4538741"/>
              <a:ext cx="537657" cy="25893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A9E1C511-8223-394B-A3C0-EF411721A289}"/>
                </a:ext>
              </a:extLst>
            </p:cNvPr>
            <p:cNvCxnSpPr>
              <a:cxnSpLocks/>
              <a:stCxn id="93" idx="0"/>
              <a:endCxn id="70" idx="2"/>
            </p:cNvCxnSpPr>
            <p:nvPr/>
          </p:nvCxnSpPr>
          <p:spPr>
            <a:xfrm flipV="1">
              <a:off x="7052606" y="3414135"/>
              <a:ext cx="1209738" cy="2001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ED69EF96-1DA6-414B-B15B-797F6070AF1D}"/>
                </a:ext>
              </a:extLst>
            </p:cNvPr>
            <p:cNvCxnSpPr>
              <a:cxnSpLocks/>
              <a:stCxn id="80" idx="0"/>
              <a:endCxn id="93" idx="2"/>
            </p:cNvCxnSpPr>
            <p:nvPr/>
          </p:nvCxnSpPr>
          <p:spPr>
            <a:xfrm flipH="1" flipV="1">
              <a:off x="7052606" y="3919114"/>
              <a:ext cx="1116698" cy="21993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6576AABF-4548-8E45-BD47-0079EEA87199}"/>
                </a:ext>
              </a:extLst>
            </p:cNvPr>
            <p:cNvCxnSpPr>
              <a:cxnSpLocks/>
              <a:stCxn id="93" idx="2"/>
              <a:endCxn id="94" idx="0"/>
            </p:cNvCxnSpPr>
            <p:nvPr/>
          </p:nvCxnSpPr>
          <p:spPr>
            <a:xfrm flipH="1">
              <a:off x="6618538" y="3919114"/>
              <a:ext cx="434068" cy="30516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D34B749A-EC13-5B44-AB12-7B9F6E630366}"/>
                </a:ext>
              </a:extLst>
            </p:cNvPr>
            <p:cNvCxnSpPr>
              <a:cxnSpLocks/>
              <a:stCxn id="94" idx="2"/>
              <a:endCxn id="83" idx="0"/>
            </p:cNvCxnSpPr>
            <p:nvPr/>
          </p:nvCxnSpPr>
          <p:spPr>
            <a:xfrm>
              <a:off x="6618538" y="4529077"/>
              <a:ext cx="737160" cy="26895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F47A191E-4E71-A34B-8B7A-51C6FAF49C68}"/>
                </a:ext>
              </a:extLst>
            </p:cNvPr>
            <p:cNvCxnSpPr>
              <a:cxnSpLocks/>
              <a:stCxn id="94" idx="2"/>
              <a:endCxn id="84" idx="0"/>
            </p:cNvCxnSpPr>
            <p:nvPr/>
          </p:nvCxnSpPr>
          <p:spPr>
            <a:xfrm flipH="1">
              <a:off x="5544074" y="4529077"/>
              <a:ext cx="1074464" cy="26217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FF1B8FA5-3B1E-4749-9072-8C3469E0B4A0}"/>
                </a:ext>
              </a:extLst>
            </p:cNvPr>
            <p:cNvCxnSpPr>
              <a:cxnSpLocks/>
              <a:stCxn id="85" idx="0"/>
              <a:endCxn id="92" idx="2"/>
            </p:cNvCxnSpPr>
            <p:nvPr/>
          </p:nvCxnSpPr>
          <p:spPr>
            <a:xfrm flipV="1">
              <a:off x="2137184" y="3376248"/>
              <a:ext cx="598714" cy="48388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9D41237F-20CC-DC49-A4A5-668239F7A50E}"/>
                </a:ext>
              </a:extLst>
            </p:cNvPr>
            <p:cNvCxnSpPr>
              <a:cxnSpLocks/>
              <a:stCxn id="77" idx="0"/>
              <a:endCxn id="92" idx="2"/>
            </p:cNvCxnSpPr>
            <p:nvPr/>
          </p:nvCxnSpPr>
          <p:spPr>
            <a:xfrm flipH="1" flipV="1">
              <a:off x="2735898" y="3376248"/>
              <a:ext cx="1089095" cy="21889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9DAC4D90-9687-D341-9DE2-0B3825C9480A}"/>
                  </a:ext>
                </a:extLst>
              </p:cNvPr>
              <p:cNvSpPr/>
              <p:nvPr/>
            </p:nvSpPr>
            <p:spPr>
              <a:xfrm>
                <a:off x="4840523" y="2163514"/>
                <a:ext cx="907143" cy="44291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altLang="zh-CN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ar-AE" altLang="zh-CN" b="0" i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ar-AE" altLang="zh-CN" b="0" i="0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dirty="0">
                    <a:solidFill>
                      <a:schemeClr val="bg1"/>
                    </a:solidFill>
                  </a:rPr>
                  <a:t>,</a:t>
                </a:r>
                <a:r>
                  <a:rPr lang="zh-CN" alt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altLang="zh-CN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ar-AE" altLang="zh-CN" b="0" i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  <m:r>
                      <a:rPr lang="ar-AE" altLang="zh-CN" b="0" i="0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9DAC4D90-9687-D341-9DE2-0B3825C948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523" y="2163514"/>
                <a:ext cx="907143" cy="442912"/>
              </a:xfrm>
              <a:prstGeom prst="roundRect">
                <a:avLst/>
              </a:prstGeom>
              <a:blipFill>
                <a:blip r:embed="rId17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0828915-F778-8841-AC5C-0ABB9C6643A0}"/>
              </a:ext>
            </a:extLst>
          </p:cNvPr>
          <p:cNvCxnSpPr>
            <a:cxnSpLocks/>
            <a:stCxn id="8" idx="0"/>
            <a:endCxn id="60" idx="2"/>
          </p:cNvCxnSpPr>
          <p:nvPr/>
        </p:nvCxnSpPr>
        <p:spPr>
          <a:xfrm flipV="1">
            <a:off x="5294095" y="2606426"/>
            <a:ext cx="0" cy="25977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FE8876B9-BE05-3D44-9E30-EAE0AAFCBBC9}"/>
              </a:ext>
            </a:extLst>
          </p:cNvPr>
          <p:cNvSpPr/>
          <p:nvPr/>
        </p:nvSpPr>
        <p:spPr>
          <a:xfrm>
            <a:off x="137462" y="1118132"/>
            <a:ext cx="5047366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Coverage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a</a:t>
            </a:r>
            <a:r>
              <a:rPr lang="zh-CN" altLang="en-US" sz="2000" dirty="0"/>
              <a:t> </a:t>
            </a:r>
            <a:r>
              <a:rPr lang="en-US" altLang="zh-CN" sz="2000" dirty="0"/>
              <a:t>c-instance</a:t>
            </a:r>
            <a:r>
              <a:rPr lang="zh-CN" altLang="en-US" sz="2000" dirty="0"/>
              <a:t> </a:t>
            </a:r>
            <a:r>
              <a:rPr lang="en-US" altLang="zh-CN" sz="2000" dirty="0"/>
              <a:t>I for</a:t>
            </a:r>
            <a:r>
              <a:rPr lang="zh-CN" altLang="en-US" sz="2000" dirty="0"/>
              <a:t> </a:t>
            </a:r>
            <a:r>
              <a:rPr lang="en-US" altLang="zh-CN" sz="2000" dirty="0"/>
              <a:t>Q:</a:t>
            </a:r>
          </a:p>
          <a:p>
            <a:r>
              <a:rPr lang="zh-CN" altLang="en-US" sz="2000" dirty="0"/>
              <a:t>  </a:t>
            </a:r>
            <a:r>
              <a:rPr lang="en-US" altLang="zh-CN" sz="2000" dirty="0"/>
              <a:t>A</a:t>
            </a:r>
            <a:r>
              <a:rPr lang="en-US" sz="2000" dirty="0"/>
              <a:t>toms (leaves) of </a:t>
            </a:r>
            <a:r>
              <a:rPr lang="en-US" altLang="zh-CN" sz="2000" dirty="0"/>
              <a:t>Q that evaluate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True by I </a:t>
            </a:r>
          </a:p>
        </p:txBody>
      </p:sp>
      <p:sp>
        <p:nvSpPr>
          <p:cNvPr id="107" name="Rounded Rectangle 106">
            <a:extLst>
              <a:ext uri="{FF2B5EF4-FFF2-40B4-BE49-F238E27FC236}">
                <a16:creationId xmlns:a16="http://schemas.microsoft.com/office/drawing/2014/main" id="{0DE8BFE3-95EE-C041-BB7D-D7432A40D440}"/>
              </a:ext>
            </a:extLst>
          </p:cNvPr>
          <p:cNvSpPr/>
          <p:nvPr/>
        </p:nvSpPr>
        <p:spPr>
          <a:xfrm>
            <a:off x="6499697" y="1590223"/>
            <a:ext cx="1515662" cy="3462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C-Ins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en-US" altLang="zh-CN" baseline="-25000" dirty="0"/>
              <a:t>1</a:t>
            </a:r>
            <a:endParaRPr lang="en-US" baseline="-25000" dirty="0"/>
          </a:p>
        </p:txBody>
      </p:sp>
      <p:graphicFrame>
        <p:nvGraphicFramePr>
          <p:cNvPr id="108" name="Google Shape;88;p16">
            <a:extLst>
              <a:ext uri="{FF2B5EF4-FFF2-40B4-BE49-F238E27FC236}">
                <a16:creationId xmlns:a16="http://schemas.microsoft.com/office/drawing/2014/main" id="{D8CDDC86-4E8E-634B-9652-E12D3D3D21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171249"/>
              </p:ext>
            </p:extLst>
          </p:nvPr>
        </p:nvGraphicFramePr>
        <p:xfrm>
          <a:off x="9807363" y="3776091"/>
          <a:ext cx="2265059" cy="8229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65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7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d1</a:t>
                      </a:r>
                      <a:r>
                        <a:rPr lang="zh-CN" alt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LIKE ‘Eve</a:t>
                      </a:r>
                      <a:r>
                        <a:rPr lang="en" sz="1800" dirty="0">
                          <a:solidFill>
                            <a:srgbClr val="202122"/>
                          </a:solidFill>
                        </a:rPr>
                        <a:t>␣</a:t>
                      </a:r>
                      <a:r>
                        <a:rPr lang="en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%’ AND</a:t>
                      </a:r>
                      <a:r>
                        <a:rPr lang="zh-CN" altLang="en-US" sz="1800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altLang="zh-CN" sz="1800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p1</a:t>
                      </a:r>
                      <a:r>
                        <a:rPr lang="en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 </a:t>
                      </a:r>
                      <a:r>
                        <a:rPr lang="en-US" altLang="zh-CN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p2</a:t>
                      </a:r>
                      <a:r>
                        <a:rPr lang="zh-CN" altLang="en-US" sz="1800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</a:t>
                      </a:r>
                      <a:r>
                        <a:rPr lang="en-US" altLang="zh-CN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p2</a:t>
                      </a:r>
                      <a:r>
                        <a:rPr lang="en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</a:t>
                      </a:r>
                      <a:r>
                        <a:rPr lang="en-US" altLang="zh-CN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p3</a:t>
                      </a:r>
                      <a:endParaRPr lang="ar-AE" sz="1800" i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Global condition</a:t>
                      </a:r>
                      <a:r>
                        <a:rPr lang="zh-CN" altLang="en-US" sz="1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dirty="0"/>
                        <a:t>𝜙</a:t>
                      </a:r>
                      <a:endParaRPr sz="1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F5FAC56-D0F6-0744-A934-77B903A7E435}"/>
              </a:ext>
            </a:extLst>
          </p:cNvPr>
          <p:cNvGrpSpPr/>
          <p:nvPr/>
        </p:nvGrpSpPr>
        <p:grpSpPr>
          <a:xfrm>
            <a:off x="8090611" y="1582568"/>
            <a:ext cx="3806976" cy="2956213"/>
            <a:chOff x="1457323" y="1862138"/>
            <a:chExt cx="3806976" cy="2956213"/>
          </a:xfrm>
        </p:grpSpPr>
        <p:graphicFrame>
          <p:nvGraphicFramePr>
            <p:cNvPr id="110" name="Google Shape;83;p16">
              <a:extLst>
                <a:ext uri="{FF2B5EF4-FFF2-40B4-BE49-F238E27FC236}">
                  <a16:creationId xmlns:a16="http://schemas.microsoft.com/office/drawing/2014/main" id="{36E7E450-33C2-054F-933F-CCE9DC02DFD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31863573"/>
                </p:ext>
              </p:extLst>
            </p:nvPr>
          </p:nvGraphicFramePr>
          <p:xfrm>
            <a:off x="1457323" y="4085321"/>
            <a:ext cx="1615756" cy="73303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80787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80787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24535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name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brewer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altLang="zh-C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b1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*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23600">
                  <a:tc gridSpan="2"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b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Beer</a:t>
                        </a:r>
                        <a:endParaRPr sz="1600" b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graphicFrame>
          <p:nvGraphicFramePr>
            <p:cNvPr id="111" name="Google Shape;84;p16">
              <a:extLst>
                <a:ext uri="{FF2B5EF4-FFF2-40B4-BE49-F238E27FC236}">
                  <a16:creationId xmlns:a16="http://schemas.microsoft.com/office/drawing/2014/main" id="{57250D57-4C3B-2C4E-BCED-2B4C822C84B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43832964"/>
                </p:ext>
              </p:extLst>
            </p:nvPr>
          </p:nvGraphicFramePr>
          <p:xfrm>
            <a:off x="1457324" y="2730132"/>
            <a:ext cx="1515454" cy="121920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757727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757727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name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 err="1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addr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altLang="zh-CN" sz="1600" i="1" dirty="0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x1</a:t>
                        </a:r>
                        <a:endParaRPr sz="1600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*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altLang="zh-CN" sz="1600" i="1" dirty="0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x2</a:t>
                        </a:r>
                        <a:endParaRPr lang="en-US" sz="1600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*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altLang="zh-CN" sz="1600" i="1" dirty="0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x3</a:t>
                        </a:r>
                        <a:endParaRPr sz="1600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*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223600">
                  <a:tc gridSpan="2"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b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Bar</a:t>
                        </a:r>
                        <a:endParaRPr sz="1600" b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graphicFrame>
          <p:nvGraphicFramePr>
            <p:cNvPr id="112" name="Google Shape;85;p16">
              <a:extLst>
                <a:ext uri="{FF2B5EF4-FFF2-40B4-BE49-F238E27FC236}">
                  <a16:creationId xmlns:a16="http://schemas.microsoft.com/office/drawing/2014/main" id="{F6B91E9D-32A4-D94D-9A88-F35146DD7B9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72455225"/>
                </p:ext>
              </p:extLst>
            </p:nvPr>
          </p:nvGraphicFramePr>
          <p:xfrm>
            <a:off x="3348912" y="2716636"/>
            <a:ext cx="1915386" cy="121920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638462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638462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638462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2293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bar</a:t>
                        </a:r>
                        <a:endParaRPr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beer</a:t>
                        </a:r>
                        <a:endParaRPr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price</a:t>
                        </a:r>
                        <a:endParaRPr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altLang="zh-CN" sz="1600" i="1" dirty="0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x1</a:t>
                        </a:r>
                        <a:endParaRPr sz="1600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altLang="zh-CN" sz="1600" i="1" dirty="0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b1</a:t>
                        </a:r>
                        <a:endParaRPr sz="1600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altLang="zh-CN" sz="1600" i="1" dirty="0">
                            <a:solidFill>
                              <a:schemeClr val="tx1"/>
                            </a:solidFill>
                            <a:latin typeface="+mn-lt"/>
                            <a:ea typeface="Calibri"/>
                            <a:cs typeface="Calibri"/>
                            <a:sym typeface="Calibri"/>
                          </a:rPr>
                          <a:t>p1</a:t>
                        </a:r>
                        <a:endParaRPr lang="ar-AE" sz="1600" i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altLang="zh-CN" sz="1600" i="1" dirty="0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x2</a:t>
                        </a:r>
                        <a:endParaRPr lang="en-US" sz="1600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altLang="zh-CN" sz="1600" i="1" dirty="0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b1</a:t>
                        </a:r>
                        <a:endParaRPr sz="1600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altLang="zh-CN" sz="1600" i="1" dirty="0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p2</a:t>
                        </a:r>
                        <a:endParaRPr sz="1600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altLang="zh-CN" sz="1600" i="1" dirty="0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x3</a:t>
                        </a:r>
                        <a:endParaRPr sz="1600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altLang="zh-CN" sz="1600" i="1" dirty="0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b1</a:t>
                        </a:r>
                        <a:endParaRPr sz="1600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altLang="zh-CN" sz="1600" i="1" dirty="0">
                            <a:solidFill>
                              <a:schemeClr val="tx1"/>
                            </a:solidFill>
                            <a:latin typeface="+mn-lt"/>
                            <a:ea typeface="Calibri"/>
                            <a:cs typeface="Calibri"/>
                            <a:sym typeface="Calibri"/>
                          </a:rPr>
                          <a:t>p3</a:t>
                        </a:r>
                        <a:endParaRPr lang="ar-AE" sz="1600" i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223600">
                  <a:tc gridSpan="3"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b="1" dirty="0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Serves</a:t>
                        </a:r>
                        <a:endParaRPr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graphicFrame>
          <p:nvGraphicFramePr>
            <p:cNvPr id="113" name="Google Shape;86;p16">
              <a:extLst>
                <a:ext uri="{FF2B5EF4-FFF2-40B4-BE49-F238E27FC236}">
                  <a16:creationId xmlns:a16="http://schemas.microsoft.com/office/drawing/2014/main" id="{AE48A410-D580-D841-846A-97896D15A95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96342913"/>
                </p:ext>
              </p:extLst>
            </p:nvPr>
          </p:nvGraphicFramePr>
          <p:xfrm>
            <a:off x="1457326" y="1862138"/>
            <a:ext cx="1515454" cy="73152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757727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757727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name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 err="1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addr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altLang="zh-CN" sz="1600" b="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d1</a:t>
                        </a:r>
                        <a:endParaRPr sz="1600" b="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/>
                          <a:t>*</a:t>
                        </a:r>
                        <a:endParaRPr sz="1600" dirty="0"/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23600">
                  <a:tc gridSpan="2"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b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Drinker</a:t>
                        </a:r>
                        <a:endParaRPr sz="1600" b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graphicFrame>
          <p:nvGraphicFramePr>
            <p:cNvPr id="114" name="Google Shape;87;p16">
              <a:extLst>
                <a:ext uri="{FF2B5EF4-FFF2-40B4-BE49-F238E27FC236}">
                  <a16:creationId xmlns:a16="http://schemas.microsoft.com/office/drawing/2014/main" id="{18A40567-C420-C84D-9751-360137444FF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8562033"/>
                </p:ext>
              </p:extLst>
            </p:nvPr>
          </p:nvGraphicFramePr>
          <p:xfrm>
            <a:off x="3348913" y="1866023"/>
            <a:ext cx="1915386" cy="73303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1018044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897342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24535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drinker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beer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altLang="zh-CN" sz="1600" b="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d1</a:t>
                        </a:r>
                        <a:endParaRPr sz="1600" b="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altLang="zh-C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b1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23600">
                  <a:tc gridSpan="2"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b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Likes</a:t>
                        </a:r>
                        <a:endParaRPr sz="1600" b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655460CB-F9D0-0001-E7C0-13C569718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" y="8030"/>
            <a:ext cx="12028261" cy="853661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Completeness:</a:t>
            </a:r>
            <a:r>
              <a:rPr lang="zh-CN" alt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Coverage</a:t>
            </a:r>
            <a:r>
              <a:rPr lang="zh-CN" alt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zh-CN" alt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C-Instances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427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E718E6EB-9468-AC47-9B16-49CD13F69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9602"/>
            <a:ext cx="2743200" cy="365125"/>
          </a:xfrm>
          <a:ln>
            <a:noFill/>
          </a:ln>
        </p:spPr>
        <p:txBody>
          <a:bodyPr/>
          <a:lstStyle/>
          <a:p>
            <a:fld id="{9B2740E9-EA45-0944-8013-582A83FAAA4A}" type="slidenum">
              <a:rPr lang="en-US" smtClean="0"/>
              <a:t>21</a:t>
            </a:fld>
            <a:endParaRPr lang="en-US" dirty="0"/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28CACF40-8233-854A-9A64-05E3FF5C7698}"/>
              </a:ext>
            </a:extLst>
          </p:cNvPr>
          <p:cNvSpPr/>
          <p:nvPr/>
        </p:nvSpPr>
        <p:spPr>
          <a:xfrm>
            <a:off x="6499697" y="1590223"/>
            <a:ext cx="1515662" cy="3462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C-Ins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en-US" altLang="zh-CN" baseline="-25000" dirty="0"/>
              <a:t>2</a:t>
            </a:r>
            <a:endParaRPr lang="en-US" baseline="-25000" dirty="0"/>
          </a:p>
        </p:txBody>
      </p:sp>
      <p:graphicFrame>
        <p:nvGraphicFramePr>
          <p:cNvPr id="96" name="Google Shape;88;p16">
            <a:extLst>
              <a:ext uri="{FF2B5EF4-FFF2-40B4-BE49-F238E27FC236}">
                <a16:creationId xmlns:a16="http://schemas.microsoft.com/office/drawing/2014/main" id="{C610FD48-7696-A247-970C-2991EE7660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4135821"/>
              </p:ext>
            </p:extLst>
          </p:nvPr>
        </p:nvGraphicFramePr>
        <p:xfrm>
          <a:off x="9807363" y="3556621"/>
          <a:ext cx="2265059" cy="113853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65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42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d1</a:t>
                      </a:r>
                      <a:r>
                        <a:rPr lang="zh-CN" altLang="en-US" sz="18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18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LIKE ‘Eve</a:t>
                      </a:r>
                      <a:r>
                        <a:rPr lang="en" sz="1800" dirty="0">
                          <a:solidFill>
                            <a:srgbClr val="202122"/>
                          </a:solidFill>
                        </a:rPr>
                        <a:t>␣</a:t>
                      </a:r>
                      <a:r>
                        <a:rPr lang="en" sz="18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%’ AND</a:t>
                      </a:r>
                      <a:r>
                        <a:rPr lang="zh-CN" altLang="en-US" sz="1800" baseline="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altLang="zh-CN" sz="1800" baseline="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p1</a:t>
                      </a:r>
                      <a:r>
                        <a:rPr lang="en" sz="18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&gt; </a:t>
                      </a:r>
                      <a:r>
                        <a:rPr lang="en-US" altLang="zh-CN" sz="18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p2</a:t>
                      </a:r>
                      <a:r>
                        <a:rPr lang="zh-CN" altLang="en-US" sz="1800" baseline="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NOT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(</a:t>
                      </a:r>
                    </a:p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d1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zh-CN" alt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‘Eve␣%’)</a:t>
                      </a:r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72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Global condition</a:t>
                      </a:r>
                      <a:r>
                        <a:rPr lang="zh-CN" altLang="en-US" sz="1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dirty="0"/>
                        <a:t>𝜙</a:t>
                      </a:r>
                      <a:endParaRPr sz="1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0" name="Group 69">
            <a:extLst>
              <a:ext uri="{FF2B5EF4-FFF2-40B4-BE49-F238E27FC236}">
                <a16:creationId xmlns:a16="http://schemas.microsoft.com/office/drawing/2014/main" id="{8604FB9B-DA4D-FC4B-B1AC-038D0B35F316}"/>
              </a:ext>
            </a:extLst>
          </p:cNvPr>
          <p:cNvGrpSpPr/>
          <p:nvPr/>
        </p:nvGrpSpPr>
        <p:grpSpPr>
          <a:xfrm>
            <a:off x="23706" y="2866198"/>
            <a:ext cx="10116729" cy="3837280"/>
            <a:chOff x="818830" y="1385888"/>
            <a:chExt cx="10116729" cy="3837280"/>
          </a:xfrm>
        </p:grpSpPr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B7554E07-A8CA-C64E-B796-4B3BE3A138C4}"/>
                </a:ext>
              </a:extLst>
            </p:cNvPr>
            <p:cNvSpPr/>
            <p:nvPr/>
          </p:nvSpPr>
          <p:spPr>
            <a:xfrm>
              <a:off x="5944076" y="1385888"/>
              <a:ext cx="290286" cy="304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⋀</a:t>
              </a:r>
              <a:endParaRPr lang="en-US" sz="2000" dirty="0"/>
            </a:p>
          </p:txBody>
        </p:sp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CC6F96CA-A637-7A4F-9135-1C077C107E41}"/>
                </a:ext>
              </a:extLst>
            </p:cNvPr>
            <p:cNvSpPr/>
            <p:nvPr/>
          </p:nvSpPr>
          <p:spPr>
            <a:xfrm>
              <a:off x="8117201" y="3109335"/>
              <a:ext cx="290286" cy="304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⋁</a:t>
              </a:r>
              <a:endParaRPr 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ounded Rectangle 72">
                  <a:extLst>
                    <a:ext uri="{FF2B5EF4-FFF2-40B4-BE49-F238E27FC236}">
                      <a16:creationId xmlns:a16="http://schemas.microsoft.com/office/drawing/2014/main" id="{E55BD033-057A-014B-87CB-9991155ED95D}"/>
                    </a:ext>
                  </a:extLst>
                </p:cNvPr>
                <p:cNvSpPr/>
                <p:nvPr/>
              </p:nvSpPr>
              <p:spPr>
                <a:xfrm>
                  <a:off x="3568212" y="1947129"/>
                  <a:ext cx="907143" cy="442912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dirty="0">
                      <a:solidFill>
                        <a:schemeClr val="bg1"/>
                      </a:solidFill>
                    </a:rPr>
                    <a:t>∃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b="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</m:acc>
                      <m:r>
                        <a:rPr lang="en-US" altLang="zh-CN" b="0" i="0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altLang="zh-CN" dirty="0">
                      <a:solidFill>
                        <a:schemeClr val="bg1"/>
                      </a:solidFill>
                    </a:rPr>
                    <a:t>,</a:t>
                  </a:r>
                  <a:r>
                    <a:rPr lang="zh-CN" altLang="en-US" dirty="0">
                      <a:solidFill>
                        <a:schemeClr val="bg1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AE" altLang="zh-CN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ar-AE" altLang="zh-CN" b="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acc>
                      <m:r>
                        <a:rPr lang="en-US" altLang="zh-CN" b="0" i="0" baseline="-250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Rounded Rectangle 72">
                  <a:extLst>
                    <a:ext uri="{FF2B5EF4-FFF2-40B4-BE49-F238E27FC236}">
                      <a16:creationId xmlns:a16="http://schemas.microsoft.com/office/drawing/2014/main" id="{E55BD033-057A-014B-87CB-9991155ED9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8212" y="1947129"/>
                  <a:ext cx="907143" cy="442912"/>
                </a:xfrm>
                <a:prstGeom prst="roundRect">
                  <a:avLst/>
                </a:prstGeom>
                <a:blipFill>
                  <a:blip r:embed="rId3"/>
                  <a:stretch>
                    <a:fillRect l="-1351" b="-108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ounded Rectangle 73">
                  <a:extLst>
                    <a:ext uri="{FF2B5EF4-FFF2-40B4-BE49-F238E27FC236}">
                      <a16:creationId xmlns:a16="http://schemas.microsoft.com/office/drawing/2014/main" id="{F54C28B5-BE84-3A45-98A3-B5C7675FA480}"/>
                    </a:ext>
                  </a:extLst>
                </p:cNvPr>
                <p:cNvSpPr/>
                <p:nvPr/>
              </p:nvSpPr>
              <p:spPr>
                <a:xfrm>
                  <a:off x="7788082" y="2425934"/>
                  <a:ext cx="932688" cy="438912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dirty="0">
                      <a:solidFill>
                        <a:schemeClr val="bg1"/>
                      </a:solidFill>
                    </a:rPr>
                    <a:t>∀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b="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</m:acc>
                      <m:r>
                        <a:rPr lang="en-US" altLang="zh-CN" b="0" i="0" baseline="-250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zh-CN" dirty="0">
                          <a:solidFill>
                            <a:schemeClr val="bg1"/>
                          </a:solidFill>
                        </a:rPr>
                        <m:t>,</m:t>
                      </m:r>
                      <m:r>
                        <a:rPr lang="zh-CN" alt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acc>
                        <m:accPr>
                          <m:chr m:val="̅"/>
                          <m:ctrlPr>
                            <a:rPr lang="ar-AE" altLang="zh-CN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ar-AE" altLang="zh-CN" b="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acc>
                      <m:r>
                        <a:rPr lang="en-US" altLang="zh-CN" b="0" i="0" baseline="-250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ounded Rectangle 73">
                  <a:extLst>
                    <a:ext uri="{FF2B5EF4-FFF2-40B4-BE49-F238E27FC236}">
                      <a16:creationId xmlns:a16="http://schemas.microsoft.com/office/drawing/2014/main" id="{F54C28B5-BE84-3A45-98A3-B5C7675FA4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8082" y="2425934"/>
                  <a:ext cx="932688" cy="438912"/>
                </a:xfrm>
                <a:prstGeom prst="roundRect">
                  <a:avLst/>
                </a:prstGeom>
                <a:blipFill>
                  <a:blip r:embed="rId4"/>
                  <a:stretch>
                    <a:fillRect l="-1333" b="-13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ounded Rectangle 74">
                  <a:extLst>
                    <a:ext uri="{FF2B5EF4-FFF2-40B4-BE49-F238E27FC236}">
                      <a16:creationId xmlns:a16="http://schemas.microsoft.com/office/drawing/2014/main" id="{38E86BDA-1DD1-3241-8728-67E6C3FCFAE0}"/>
                    </a:ext>
                  </a:extLst>
                </p:cNvPr>
                <p:cNvSpPr/>
                <p:nvPr/>
              </p:nvSpPr>
              <p:spPr>
                <a:xfrm>
                  <a:off x="4947169" y="3004015"/>
                  <a:ext cx="907143" cy="442912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dirty="0">
                      <a:solidFill>
                        <a:schemeClr val="bg1"/>
                      </a:solidFill>
                    </a:rPr>
                    <a:t>∃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AE" altLang="zh-CN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ar-AE" altLang="zh-CN" b="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en-US" altLang="zh-CN" b="0" i="0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en-US" altLang="zh-CN" dirty="0">
                      <a:solidFill>
                        <a:schemeClr val="bg1"/>
                      </a:solidFill>
                    </a:rPr>
                    <a:t>,</a:t>
                  </a:r>
                  <a:r>
                    <a:rPr lang="zh-CN" altLang="en-US" dirty="0">
                      <a:solidFill>
                        <a:schemeClr val="bg1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AE" altLang="zh-CN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ar-AE" altLang="zh-CN" b="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acc>
                      <m:r>
                        <a:rPr lang="en-US" altLang="zh-CN" b="0" i="0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Rounded Rectangle 74">
                  <a:extLst>
                    <a:ext uri="{FF2B5EF4-FFF2-40B4-BE49-F238E27FC236}">
                      <a16:creationId xmlns:a16="http://schemas.microsoft.com/office/drawing/2014/main" id="{38E86BDA-1DD1-3241-8728-67E6C3FCFA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7169" y="3004015"/>
                  <a:ext cx="907143" cy="442912"/>
                </a:xfrm>
                <a:prstGeom prst="roundRect">
                  <a:avLst/>
                </a:prstGeom>
                <a:blipFill>
                  <a:blip r:embed="rId5"/>
                  <a:stretch>
                    <a:fillRect l="-1370" b="-135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ounded Rectangle 75">
                  <a:extLst>
                    <a:ext uri="{FF2B5EF4-FFF2-40B4-BE49-F238E27FC236}">
                      <a16:creationId xmlns:a16="http://schemas.microsoft.com/office/drawing/2014/main" id="{2308E996-A00C-B441-966C-043F55868991}"/>
                    </a:ext>
                  </a:extLst>
                </p:cNvPr>
                <p:cNvSpPr/>
                <p:nvPr/>
              </p:nvSpPr>
              <p:spPr>
                <a:xfrm>
                  <a:off x="9513552" y="3614314"/>
                  <a:ext cx="907143" cy="442912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dirty="0">
                      <a:solidFill>
                        <a:schemeClr val="bg1"/>
                      </a:solidFill>
                    </a:rPr>
                    <a:t>∃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AE" altLang="zh-CN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ar-AE" altLang="zh-CN" b="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en-US" altLang="zh-CN" b="0" i="0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lang="en-US" altLang="zh-CN" dirty="0">
                      <a:solidFill>
                        <a:schemeClr val="bg1"/>
                      </a:solidFill>
                    </a:rPr>
                    <a:t>,</a:t>
                  </a:r>
                  <a:r>
                    <a:rPr lang="zh-CN" altLang="en-US" dirty="0">
                      <a:solidFill>
                        <a:schemeClr val="bg1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AE" altLang="zh-CN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ar-AE" altLang="zh-CN" b="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acc>
                      <m:r>
                        <a:rPr lang="en-US" altLang="zh-CN" b="0" i="0" baseline="-250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Rounded Rectangle 75">
                  <a:extLst>
                    <a:ext uri="{FF2B5EF4-FFF2-40B4-BE49-F238E27FC236}">
                      <a16:creationId xmlns:a16="http://schemas.microsoft.com/office/drawing/2014/main" id="{2308E996-A00C-B441-966C-043F558689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3552" y="3614314"/>
                  <a:ext cx="907143" cy="442912"/>
                </a:xfrm>
                <a:prstGeom prst="roundRect">
                  <a:avLst/>
                </a:prstGeom>
                <a:blipFill>
                  <a:blip r:embed="rId6"/>
                  <a:stretch>
                    <a:fillRect b="-135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ounded Rectangle 76">
                  <a:extLst>
                    <a:ext uri="{FF2B5EF4-FFF2-40B4-BE49-F238E27FC236}">
                      <a16:creationId xmlns:a16="http://schemas.microsoft.com/office/drawing/2014/main" id="{A5BDEEC9-FC16-5C46-86CF-1A396E6C575C}"/>
                    </a:ext>
                  </a:extLst>
                </p:cNvPr>
                <p:cNvSpPr/>
                <p:nvPr/>
              </p:nvSpPr>
              <p:spPr>
                <a:xfrm>
                  <a:off x="818830" y="4386341"/>
                  <a:ext cx="1291328" cy="425164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solidFill>
                        <a:schemeClr val="bg1"/>
                      </a:solidFill>
                    </a:rPr>
                    <a:t>Likes(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b="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</m:acc>
                      <m:r>
                        <a:rPr lang="en-US" altLang="zh-CN" b="0" i="0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altLang="zh-CN" dirty="0">
                      <a:solidFill>
                        <a:schemeClr val="bg1"/>
                      </a:solidFill>
                    </a:rPr>
                    <a:t>,</a:t>
                  </a:r>
                  <a:r>
                    <a:rPr lang="zh-CN" altLang="en-US" dirty="0">
                      <a:solidFill>
                        <a:schemeClr val="bg1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AE" altLang="zh-CN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ar-AE" altLang="zh-CN" b="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acc>
                      <m:r>
                        <a:rPr lang="ar-AE" altLang="zh-CN" b="0" i="0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altLang="zh-CN" dirty="0">
                      <a:solidFill>
                        <a:schemeClr val="bg1"/>
                      </a:solidFill>
                    </a:rPr>
                    <a:t>)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Rounded Rectangle 76">
                  <a:extLst>
                    <a:ext uri="{FF2B5EF4-FFF2-40B4-BE49-F238E27FC236}">
                      <a16:creationId xmlns:a16="http://schemas.microsoft.com/office/drawing/2014/main" id="{A5BDEEC9-FC16-5C46-86CF-1A396E6C57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830" y="4386341"/>
                  <a:ext cx="1291328" cy="425164"/>
                </a:xfrm>
                <a:prstGeom prst="roundRect">
                  <a:avLst/>
                </a:prstGeom>
                <a:blipFill>
                  <a:blip r:embed="rId7"/>
                  <a:stretch>
                    <a:fillRect l="-4808" r="-3846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ounded Rectangle 77">
                  <a:extLst>
                    <a:ext uri="{FF2B5EF4-FFF2-40B4-BE49-F238E27FC236}">
                      <a16:creationId xmlns:a16="http://schemas.microsoft.com/office/drawing/2014/main" id="{09284DB5-A2B4-2A4F-9834-FA2E7E85D3EB}"/>
                    </a:ext>
                  </a:extLst>
                </p:cNvPr>
                <p:cNvSpPr/>
                <p:nvPr/>
              </p:nvSpPr>
              <p:spPr>
                <a:xfrm>
                  <a:off x="2132493" y="4393584"/>
                  <a:ext cx="1502677" cy="425164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b="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</m:acc>
                      <m:r>
                        <a:rPr lang="en-US" altLang="zh-CN" b="0" i="0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zh-CN" altLang="en-US" b="0" i="0" baseline="-250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zh-CN" dirty="0">
                      <a:solidFill>
                        <a:schemeClr val="bg1"/>
                      </a:solidFill>
                    </a:rPr>
                    <a:t>LIKE</a:t>
                  </a:r>
                  <a:r>
                    <a:rPr lang="zh-CN" altLang="en-US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zh-CN" dirty="0">
                      <a:solidFill>
                        <a:schemeClr val="bg1"/>
                      </a:solidFill>
                    </a:rPr>
                    <a:t>‘Eve%’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Rounded Rectangle 77">
                  <a:extLst>
                    <a:ext uri="{FF2B5EF4-FFF2-40B4-BE49-F238E27FC236}">
                      <a16:creationId xmlns:a16="http://schemas.microsoft.com/office/drawing/2014/main" id="{09284DB5-A2B4-2A4F-9834-FA2E7E85D3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2493" y="4393584"/>
                  <a:ext cx="1502677" cy="425164"/>
                </a:xfrm>
                <a:prstGeom prst="roundRect">
                  <a:avLst/>
                </a:prstGeom>
                <a:blipFill>
                  <a:blip r:embed="rId8"/>
                  <a:stretch>
                    <a:fillRect r="-3306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ounded Rectangle 78">
                  <a:extLst>
                    <a:ext uri="{FF2B5EF4-FFF2-40B4-BE49-F238E27FC236}">
                      <a16:creationId xmlns:a16="http://schemas.microsoft.com/office/drawing/2014/main" id="{3423EEF8-D343-4A4A-A70F-350038B8F1F0}"/>
                    </a:ext>
                  </a:extLst>
                </p:cNvPr>
                <p:cNvSpPr/>
                <p:nvPr/>
              </p:nvSpPr>
              <p:spPr>
                <a:xfrm>
                  <a:off x="2899324" y="3595145"/>
                  <a:ext cx="1851337" cy="426206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solidFill>
                        <a:schemeClr val="bg1"/>
                      </a:solidFill>
                    </a:rPr>
                    <a:t>Serves(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AE" altLang="zh-CN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ar-AE" altLang="zh-CN" b="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en-US" altLang="zh-CN" b="0" i="0" baseline="-250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altLang="zh-CN" dirty="0">
                      <a:solidFill>
                        <a:schemeClr val="bg1"/>
                      </a:solidFill>
                    </a:rPr>
                    <a:t>,</a:t>
                  </a:r>
                  <a:r>
                    <a:rPr lang="zh-CN" altLang="en-US" dirty="0">
                      <a:solidFill>
                        <a:schemeClr val="bg1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AE" altLang="zh-CN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ar-AE" altLang="zh-CN" b="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acc>
                      <m:r>
                        <a:rPr lang="ar-AE" altLang="zh-CN" b="0" i="0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altLang="zh-CN" dirty="0">
                      <a:solidFill>
                        <a:schemeClr val="bg1"/>
                      </a:solidFill>
                    </a:rPr>
                    <a:t>,</a:t>
                  </a:r>
                  <a:r>
                    <a:rPr lang="zh-CN" altLang="en-US" dirty="0">
                      <a:solidFill>
                        <a:schemeClr val="bg1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AE" altLang="zh-CN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ar-AE" altLang="zh-CN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acc>
                      <m:r>
                        <a:rPr lang="en-US" altLang="zh-CN" i="1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altLang="zh-CN" dirty="0">
                      <a:solidFill>
                        <a:schemeClr val="bg1"/>
                      </a:solidFill>
                    </a:rPr>
                    <a:t>)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Rounded Rectangle 78">
                  <a:extLst>
                    <a:ext uri="{FF2B5EF4-FFF2-40B4-BE49-F238E27FC236}">
                      <a16:creationId xmlns:a16="http://schemas.microsoft.com/office/drawing/2014/main" id="{3423EEF8-D343-4A4A-A70F-350038B8F1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9324" y="3595145"/>
                  <a:ext cx="1851337" cy="426206"/>
                </a:xfrm>
                <a:prstGeom prst="roundRect">
                  <a:avLst/>
                </a:prstGeom>
                <a:blipFill>
                  <a:blip r:embed="rId9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ounded Rectangle 79">
                  <a:extLst>
                    <a:ext uri="{FF2B5EF4-FFF2-40B4-BE49-F238E27FC236}">
                      <a16:creationId xmlns:a16="http://schemas.microsoft.com/office/drawing/2014/main" id="{96F674BD-8D37-E245-A230-51C429D7C3F9}"/>
                    </a:ext>
                  </a:extLst>
                </p:cNvPr>
                <p:cNvSpPr/>
                <p:nvPr/>
              </p:nvSpPr>
              <p:spPr>
                <a:xfrm>
                  <a:off x="3673271" y="4139048"/>
                  <a:ext cx="1851338" cy="419064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solidFill>
                        <a:schemeClr val="bg1"/>
                      </a:solidFill>
                    </a:rPr>
                    <a:t>Serves(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AE" altLang="zh-CN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ar-AE" altLang="zh-CN" b="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en-US" altLang="zh-CN" b="0" i="0" baseline="-250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en-US" altLang="zh-CN" dirty="0">
                      <a:solidFill>
                        <a:schemeClr val="bg1"/>
                      </a:solidFill>
                    </a:rPr>
                    <a:t>,</a:t>
                  </a:r>
                  <a:r>
                    <a:rPr lang="zh-CN" altLang="en-US" dirty="0">
                      <a:solidFill>
                        <a:schemeClr val="bg1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AE" altLang="zh-CN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ar-AE" altLang="zh-CN" b="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acc>
                      <m:r>
                        <a:rPr lang="ar-AE" altLang="zh-CN" b="0" i="0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altLang="zh-CN" dirty="0">
                      <a:solidFill>
                        <a:schemeClr val="bg1"/>
                      </a:solidFill>
                    </a:rPr>
                    <a:t>,</a:t>
                  </a:r>
                  <a:r>
                    <a:rPr lang="zh-CN" altLang="en-US" dirty="0">
                      <a:solidFill>
                        <a:schemeClr val="bg1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AE" altLang="zh-CN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ar-AE" altLang="zh-CN" b="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acc>
                      <m:r>
                        <a:rPr lang="en-US" altLang="zh-CN" b="0" i="0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en-US" altLang="zh-CN" dirty="0">
                      <a:solidFill>
                        <a:schemeClr val="bg1"/>
                      </a:solidFill>
                    </a:rPr>
                    <a:t>)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Rounded Rectangle 79">
                  <a:extLst>
                    <a:ext uri="{FF2B5EF4-FFF2-40B4-BE49-F238E27FC236}">
                      <a16:creationId xmlns:a16="http://schemas.microsoft.com/office/drawing/2014/main" id="{96F674BD-8D37-E245-A230-51C429D7C3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3271" y="4139048"/>
                  <a:ext cx="1851338" cy="419064"/>
                </a:xfrm>
                <a:prstGeom prst="roundRect">
                  <a:avLst/>
                </a:prstGeom>
                <a:blipFill>
                  <a:blip r:embed="rId10"/>
                  <a:stretch>
                    <a:fillRect b="-1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ounded Rectangle 80">
                  <a:extLst>
                    <a:ext uri="{FF2B5EF4-FFF2-40B4-BE49-F238E27FC236}">
                      <a16:creationId xmlns:a16="http://schemas.microsoft.com/office/drawing/2014/main" id="{3C02C9E7-9C21-FB48-96B4-4EB81CD166A5}"/>
                    </a:ext>
                  </a:extLst>
                </p:cNvPr>
                <p:cNvSpPr/>
                <p:nvPr/>
              </p:nvSpPr>
              <p:spPr>
                <a:xfrm>
                  <a:off x="5545884" y="4146005"/>
                  <a:ext cx="868136" cy="419064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AE" altLang="zh-CN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ar-AE" altLang="zh-CN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acc>
                      <m:r>
                        <a:rPr lang="en-US" altLang="zh-CN" b="0" i="1" baseline="-250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altLang="zh-CN" dirty="0">
                      <a:solidFill>
                        <a:schemeClr val="bg1"/>
                      </a:solidFill>
                    </a:rPr>
                    <a:t>&gt;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AE" altLang="zh-CN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ar-AE" altLang="zh-CN" b="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acc>
                      <m:r>
                        <a:rPr lang="en-US" altLang="zh-CN" b="0" i="0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Rounded Rectangle 80">
                  <a:extLst>
                    <a:ext uri="{FF2B5EF4-FFF2-40B4-BE49-F238E27FC236}">
                      <a16:creationId xmlns:a16="http://schemas.microsoft.com/office/drawing/2014/main" id="{3C02C9E7-9C21-FB48-96B4-4EB81CD166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5884" y="4146005"/>
                  <a:ext cx="868136" cy="419064"/>
                </a:xfrm>
                <a:prstGeom prst="roundRect">
                  <a:avLst/>
                </a:prstGeom>
                <a:blipFill>
                  <a:blip r:embed="rId11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ounded Rectangle 81">
                  <a:extLst>
                    <a:ext uri="{FF2B5EF4-FFF2-40B4-BE49-F238E27FC236}">
                      <a16:creationId xmlns:a16="http://schemas.microsoft.com/office/drawing/2014/main" id="{BAF97838-E144-5447-8016-48D2B0C75F5D}"/>
                    </a:ext>
                  </a:extLst>
                </p:cNvPr>
                <p:cNvSpPr/>
                <p:nvPr/>
              </p:nvSpPr>
              <p:spPr>
                <a:xfrm>
                  <a:off x="7217253" y="4139048"/>
                  <a:ext cx="1904101" cy="419065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solidFill>
                        <a:schemeClr val="bg1"/>
                      </a:solidFill>
                    </a:rPr>
                    <a:t>¬Serves(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AE" altLang="zh-CN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ar-AE" altLang="zh-CN" b="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en-US" altLang="zh-CN" b="0" i="0" baseline="-250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altLang="zh-CN" dirty="0">
                      <a:solidFill>
                        <a:schemeClr val="bg1"/>
                      </a:solidFill>
                    </a:rPr>
                    <a:t>,</a:t>
                  </a:r>
                  <a:r>
                    <a:rPr lang="zh-CN" altLang="en-US" dirty="0">
                      <a:solidFill>
                        <a:schemeClr val="bg1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AE" altLang="zh-CN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ar-AE" altLang="zh-CN" b="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acc>
                      <m:r>
                        <a:rPr lang="ar-AE" altLang="zh-CN" b="0" i="0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altLang="zh-CN" dirty="0">
                      <a:solidFill>
                        <a:schemeClr val="bg1"/>
                      </a:solidFill>
                    </a:rPr>
                    <a:t>,</a:t>
                  </a:r>
                  <a:r>
                    <a:rPr lang="zh-CN" altLang="en-US" dirty="0">
                      <a:solidFill>
                        <a:schemeClr val="bg1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AE" altLang="zh-CN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ar-AE" altLang="zh-CN" b="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acc>
                      <m:r>
                        <a:rPr lang="en-US" altLang="zh-CN" b="0" i="0" baseline="-250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lang="en-US" altLang="zh-CN" dirty="0">
                      <a:solidFill>
                        <a:schemeClr val="bg1"/>
                      </a:solidFill>
                    </a:rPr>
                    <a:t>)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Rounded Rectangle 81">
                  <a:extLst>
                    <a:ext uri="{FF2B5EF4-FFF2-40B4-BE49-F238E27FC236}">
                      <a16:creationId xmlns:a16="http://schemas.microsoft.com/office/drawing/2014/main" id="{BAF97838-E144-5447-8016-48D2B0C75F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7253" y="4139048"/>
                  <a:ext cx="1904101" cy="419065"/>
                </a:xfrm>
                <a:prstGeom prst="roundRect">
                  <a:avLst/>
                </a:prstGeom>
                <a:blipFill>
                  <a:blip r:embed="rId12"/>
                  <a:stretch>
                    <a:fillRect l="-2614" r="-2614" b="-1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ounded Rectangle 82">
                  <a:extLst>
                    <a:ext uri="{FF2B5EF4-FFF2-40B4-BE49-F238E27FC236}">
                      <a16:creationId xmlns:a16="http://schemas.microsoft.com/office/drawing/2014/main" id="{A8CBF379-D319-6A47-9054-DEF9D54916AA}"/>
                    </a:ext>
                  </a:extLst>
                </p:cNvPr>
                <p:cNvSpPr/>
                <p:nvPr/>
              </p:nvSpPr>
              <p:spPr>
                <a:xfrm>
                  <a:off x="8179852" y="4791252"/>
                  <a:ext cx="1826533" cy="419064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solidFill>
                        <a:schemeClr val="bg1"/>
                      </a:solidFill>
                    </a:rPr>
                    <a:t>Serves(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AE" altLang="zh-CN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ar-AE" altLang="zh-CN" b="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en-US" altLang="zh-CN" b="0" i="0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lang="en-US" altLang="zh-CN" dirty="0">
                      <a:solidFill>
                        <a:schemeClr val="bg1"/>
                      </a:solidFill>
                    </a:rPr>
                    <a:t>,</a:t>
                  </a:r>
                  <a:r>
                    <a:rPr lang="zh-CN" altLang="en-US" dirty="0">
                      <a:solidFill>
                        <a:schemeClr val="bg1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AE" altLang="zh-CN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ar-AE" altLang="zh-CN" b="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acc>
                      <m:r>
                        <a:rPr lang="ar-AE" altLang="zh-CN" b="0" i="0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altLang="zh-CN" dirty="0">
                      <a:solidFill>
                        <a:schemeClr val="bg1"/>
                      </a:solidFill>
                    </a:rPr>
                    <a:t>,</a:t>
                  </a:r>
                  <a:r>
                    <a:rPr lang="zh-CN" altLang="en-US" dirty="0">
                      <a:solidFill>
                        <a:schemeClr val="bg1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AE" altLang="zh-CN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ar-AE" altLang="zh-CN" b="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acc>
                      <m:r>
                        <a:rPr lang="en-US" altLang="zh-CN" b="0" i="0" baseline="-250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a14:m>
                  <a:r>
                    <a:rPr lang="en-US" altLang="zh-CN" dirty="0">
                      <a:solidFill>
                        <a:schemeClr val="bg1"/>
                      </a:solidFill>
                    </a:rPr>
                    <a:t>)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Rounded Rectangle 82">
                  <a:extLst>
                    <a:ext uri="{FF2B5EF4-FFF2-40B4-BE49-F238E27FC236}">
                      <a16:creationId xmlns:a16="http://schemas.microsoft.com/office/drawing/2014/main" id="{A8CBF379-D319-6A47-9054-DEF9D54916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9852" y="4791252"/>
                  <a:ext cx="1826533" cy="419064"/>
                </a:xfrm>
                <a:prstGeom prst="roundRect">
                  <a:avLst/>
                </a:prstGeom>
                <a:blipFill>
                  <a:blip r:embed="rId13"/>
                  <a:stretch>
                    <a:fillRect l="-685" r="-685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ounded Rectangle 83">
                  <a:extLst>
                    <a:ext uri="{FF2B5EF4-FFF2-40B4-BE49-F238E27FC236}">
                      <a16:creationId xmlns:a16="http://schemas.microsoft.com/office/drawing/2014/main" id="{5AB5E2B6-8E1B-D84F-89B9-7D7D577A3E0D}"/>
                    </a:ext>
                  </a:extLst>
                </p:cNvPr>
                <p:cNvSpPr/>
                <p:nvPr/>
              </p:nvSpPr>
              <p:spPr>
                <a:xfrm>
                  <a:off x="10067423" y="4797678"/>
                  <a:ext cx="868136" cy="406466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AE" altLang="zh-CN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ar-AE" altLang="zh-CN" b="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acc>
                      <m:r>
                        <a:rPr lang="en-US" altLang="zh-CN" b="0" i="0" baseline="-250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lang="en-US" altLang="zh-CN" dirty="0">
                      <a:solidFill>
                        <a:schemeClr val="bg1"/>
                      </a:solidFill>
                    </a:rPr>
                    <a:t>&lt;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AE" altLang="zh-CN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ar-AE" altLang="zh-CN" b="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acc>
                      <m:r>
                        <a:rPr lang="en-US" altLang="zh-CN" b="0" i="0" baseline="-250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Rounded Rectangle 83">
                  <a:extLst>
                    <a:ext uri="{FF2B5EF4-FFF2-40B4-BE49-F238E27FC236}">
                      <a16:creationId xmlns:a16="http://schemas.microsoft.com/office/drawing/2014/main" id="{5AB5E2B6-8E1B-D84F-89B9-7D7D577A3E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67423" y="4797678"/>
                  <a:ext cx="868136" cy="406466"/>
                </a:xfrm>
                <a:prstGeom prst="roundRect">
                  <a:avLst/>
                </a:prstGeom>
                <a:blipFill>
                  <a:blip r:embed="rId14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ounded Rectangle 84">
                  <a:extLst>
                    <a:ext uri="{FF2B5EF4-FFF2-40B4-BE49-F238E27FC236}">
                      <a16:creationId xmlns:a16="http://schemas.microsoft.com/office/drawing/2014/main" id="{3BD89066-97F6-F440-A166-07B7297250DC}"/>
                    </a:ext>
                  </a:extLst>
                </p:cNvPr>
                <p:cNvSpPr/>
                <p:nvPr/>
              </p:nvSpPr>
              <p:spPr>
                <a:xfrm>
                  <a:off x="6580315" y="4798027"/>
                  <a:ext cx="1550766" cy="419065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solidFill>
                        <a:schemeClr val="tx1"/>
                      </a:solidFill>
                    </a:rPr>
                    <a:t>¬ Likes(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</m:acc>
                      <m:r>
                        <a:rPr lang="en-US" altLang="zh-CN" b="0" i="0" baseline="-25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</a:rPr>
                    <a:t>,</a:t>
                  </a:r>
                  <a:r>
                    <a:rPr lang="ar-AE" altLang="zh-CN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AE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ar-AE" altLang="zh-CN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acc>
                      <m:r>
                        <a:rPr lang="ar-AE" altLang="zh-CN" b="0" i="0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</a:rPr>
                    <a:t>)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Rounded Rectangle 84">
                  <a:extLst>
                    <a:ext uri="{FF2B5EF4-FFF2-40B4-BE49-F238E27FC236}">
                      <a16:creationId xmlns:a16="http://schemas.microsoft.com/office/drawing/2014/main" id="{3BD89066-97F6-F440-A166-07B7297250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0315" y="4798027"/>
                  <a:ext cx="1550766" cy="419065"/>
                </a:xfrm>
                <a:prstGeom prst="roundRect">
                  <a:avLst/>
                </a:prstGeom>
                <a:blipFill>
                  <a:blip r:embed="rId15"/>
                  <a:stretch>
                    <a:fillRect l="-813" t="-2857" r="-813" b="-1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ounded Rectangle 88">
                  <a:extLst>
                    <a:ext uri="{FF2B5EF4-FFF2-40B4-BE49-F238E27FC236}">
                      <a16:creationId xmlns:a16="http://schemas.microsoft.com/office/drawing/2014/main" id="{E4526AE3-FA16-3946-8C21-7873B42F040B}"/>
                    </a:ext>
                  </a:extLst>
                </p:cNvPr>
                <p:cNvSpPr/>
                <p:nvPr/>
              </p:nvSpPr>
              <p:spPr>
                <a:xfrm>
                  <a:off x="4542181" y="4791252"/>
                  <a:ext cx="2003785" cy="431916"/>
                </a:xfrm>
                <a:prstGeom prst="roundRect">
                  <a:avLst/>
                </a:prstGeom>
                <a:solidFill>
                  <a:schemeClr val="accent6">
                    <a:lumMod val="50000"/>
                  </a:schemeClr>
                </a:solidFill>
                <a:ln w="5715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solidFill>
                        <a:schemeClr val="bg1"/>
                      </a:solidFill>
                    </a:rPr>
                    <a:t>¬ (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altLang="zh-CN" b="0" i="1" baseline="-250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zh-CN" altLang="en-US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zh-CN" dirty="0">
                      <a:solidFill>
                        <a:schemeClr val="bg1"/>
                      </a:solidFill>
                    </a:rPr>
                    <a:t>LIKE</a:t>
                  </a:r>
                  <a:r>
                    <a:rPr lang="zh-CN" altLang="en-US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zh-CN" dirty="0">
                      <a:solidFill>
                        <a:schemeClr val="bg1"/>
                      </a:solidFill>
                    </a:rPr>
                    <a:t>‘Eve</a:t>
                  </a:r>
                  <a:r>
                    <a:rPr lang="en-US" dirty="0">
                      <a:solidFill>
                        <a:schemeClr val="bg1"/>
                      </a:solidFill>
                    </a:rPr>
                    <a:t>␣</a:t>
                  </a:r>
                  <a:r>
                    <a:rPr lang="en-US" altLang="zh-CN" dirty="0">
                      <a:solidFill>
                        <a:schemeClr val="bg1"/>
                      </a:solidFill>
                    </a:rPr>
                    <a:t>%’)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Rounded Rectangle 88">
                  <a:extLst>
                    <a:ext uri="{FF2B5EF4-FFF2-40B4-BE49-F238E27FC236}">
                      <a16:creationId xmlns:a16="http://schemas.microsoft.com/office/drawing/2014/main" id="{E4526AE3-FA16-3946-8C21-7873B42F04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181" y="4791252"/>
                  <a:ext cx="2003785" cy="431916"/>
                </a:xfrm>
                <a:prstGeom prst="roundRect">
                  <a:avLst/>
                </a:prstGeom>
                <a:blipFill>
                  <a:blip r:embed="rId16"/>
                  <a:stretch>
                    <a:fillRect l="-2454" r="-1227" b="-5128"/>
                  </a:stretch>
                </a:blipFill>
                <a:ln w="57150">
                  <a:solidFill>
                    <a:schemeClr val="accent5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28DAF9DE-0CE0-E242-92B7-64AE76EA034B}"/>
                </a:ext>
              </a:extLst>
            </p:cNvPr>
            <p:cNvSpPr/>
            <p:nvPr/>
          </p:nvSpPr>
          <p:spPr>
            <a:xfrm>
              <a:off x="1992041" y="3860135"/>
              <a:ext cx="290286" cy="304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⋀</a:t>
              </a:r>
              <a:endParaRPr lang="en-US" sz="2000" dirty="0"/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B24B9D8B-4EC0-8B49-8ABF-3E0A07204274}"/>
                </a:ext>
              </a:extLst>
            </p:cNvPr>
            <p:cNvSpPr/>
            <p:nvPr/>
          </p:nvSpPr>
          <p:spPr>
            <a:xfrm>
              <a:off x="5255598" y="3623355"/>
              <a:ext cx="290286" cy="304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⋀</a:t>
              </a:r>
              <a:endParaRPr lang="en-US" sz="2000" dirty="0"/>
            </a:p>
          </p:txBody>
        </p: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3E5945E5-37D2-EF42-B429-859ECF0EF61E}"/>
                </a:ext>
              </a:extLst>
            </p:cNvPr>
            <p:cNvSpPr/>
            <p:nvPr/>
          </p:nvSpPr>
          <p:spPr>
            <a:xfrm>
              <a:off x="3876640" y="2566469"/>
              <a:ext cx="290286" cy="304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⋀</a:t>
              </a:r>
              <a:endParaRPr lang="en-US" sz="2000" dirty="0"/>
            </a:p>
          </p:txBody>
        </p:sp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DBBCB426-B0FF-8845-A97D-CFAAD0796374}"/>
                </a:ext>
              </a:extLst>
            </p:cNvPr>
            <p:cNvSpPr/>
            <p:nvPr/>
          </p:nvSpPr>
          <p:spPr>
            <a:xfrm>
              <a:off x="9818691" y="4233941"/>
              <a:ext cx="290286" cy="304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⋀</a:t>
              </a:r>
              <a:endParaRPr lang="en-US" sz="2000" dirty="0"/>
            </a:p>
          </p:txBody>
        </p: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72DDFCD9-3F5A-E14E-AFC9-7F784722BD87}"/>
                </a:ext>
              </a:extLst>
            </p:cNvPr>
            <p:cNvSpPr/>
            <p:nvPr/>
          </p:nvSpPr>
          <p:spPr>
            <a:xfrm>
              <a:off x="2590755" y="3071448"/>
              <a:ext cx="290286" cy="304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⋀</a:t>
              </a:r>
              <a:endParaRPr lang="en-US" sz="2000" dirty="0"/>
            </a:p>
          </p:txBody>
        </p:sp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94A0ECE9-B021-CD42-BDE3-ACA1122F0EF3}"/>
                </a:ext>
              </a:extLst>
            </p:cNvPr>
            <p:cNvSpPr/>
            <p:nvPr/>
          </p:nvSpPr>
          <p:spPr>
            <a:xfrm>
              <a:off x="6907463" y="3614314"/>
              <a:ext cx="290286" cy="304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⋁</a:t>
              </a:r>
              <a:endParaRPr lang="en-US" sz="1600" dirty="0"/>
            </a:p>
          </p:txBody>
        </p:sp>
        <p:sp>
          <p:nvSpPr>
            <p:cNvPr id="101" name="Rounded Rectangle 100">
              <a:extLst>
                <a:ext uri="{FF2B5EF4-FFF2-40B4-BE49-F238E27FC236}">
                  <a16:creationId xmlns:a16="http://schemas.microsoft.com/office/drawing/2014/main" id="{8BF43932-9714-5A40-A773-CB3125CE5D6E}"/>
                </a:ext>
              </a:extLst>
            </p:cNvPr>
            <p:cNvSpPr/>
            <p:nvPr/>
          </p:nvSpPr>
          <p:spPr>
            <a:xfrm>
              <a:off x="6473395" y="4224277"/>
              <a:ext cx="290286" cy="304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⋁</a:t>
              </a:r>
              <a:endParaRPr lang="en-US" sz="1600" dirty="0"/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83B1AFBC-127C-EF47-BD80-2B4A549B3B19}"/>
                </a:ext>
              </a:extLst>
            </p:cNvPr>
            <p:cNvCxnSpPr>
              <a:stCxn id="71" idx="2"/>
              <a:endCxn id="73" idx="0"/>
            </p:cNvCxnSpPr>
            <p:nvPr/>
          </p:nvCxnSpPr>
          <p:spPr>
            <a:xfrm flipH="1">
              <a:off x="4021784" y="1690688"/>
              <a:ext cx="2067435" cy="25644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A38F726-E42F-6646-A950-468B58DABBC9}"/>
                </a:ext>
              </a:extLst>
            </p:cNvPr>
            <p:cNvCxnSpPr>
              <a:cxnSpLocks/>
              <a:stCxn id="71" idx="2"/>
              <a:endCxn id="74" idx="0"/>
            </p:cNvCxnSpPr>
            <p:nvPr/>
          </p:nvCxnSpPr>
          <p:spPr>
            <a:xfrm>
              <a:off x="6089219" y="1690688"/>
              <a:ext cx="2165207" cy="73524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FB961399-C5E1-1E4D-921C-264F85AA5794}"/>
                </a:ext>
              </a:extLst>
            </p:cNvPr>
            <p:cNvCxnSpPr>
              <a:cxnSpLocks/>
              <a:stCxn id="92" idx="0"/>
              <a:endCxn id="73" idx="2"/>
            </p:cNvCxnSpPr>
            <p:nvPr/>
          </p:nvCxnSpPr>
          <p:spPr>
            <a:xfrm flipV="1">
              <a:off x="4021783" y="2390041"/>
              <a:ext cx="1" cy="17642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8182A93A-5ADC-0345-AAAB-73AF06CAE7C5}"/>
                </a:ext>
              </a:extLst>
            </p:cNvPr>
            <p:cNvCxnSpPr>
              <a:cxnSpLocks/>
              <a:stCxn id="92" idx="2"/>
              <a:endCxn id="75" idx="0"/>
            </p:cNvCxnSpPr>
            <p:nvPr/>
          </p:nvCxnSpPr>
          <p:spPr>
            <a:xfrm>
              <a:off x="4021783" y="2871269"/>
              <a:ext cx="1378958" cy="13274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309B23F1-F1ED-1449-A5B9-DB6D562FC8AF}"/>
                </a:ext>
              </a:extLst>
            </p:cNvPr>
            <p:cNvCxnSpPr>
              <a:cxnSpLocks/>
              <a:stCxn id="91" idx="0"/>
              <a:endCxn id="75" idx="2"/>
            </p:cNvCxnSpPr>
            <p:nvPr/>
          </p:nvCxnSpPr>
          <p:spPr>
            <a:xfrm flipV="1">
              <a:off x="5400741" y="3446927"/>
              <a:ext cx="0" cy="17642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CBC89078-1A99-1547-98F5-AD5452E7FCB0}"/>
                </a:ext>
              </a:extLst>
            </p:cNvPr>
            <p:cNvCxnSpPr>
              <a:cxnSpLocks/>
              <a:stCxn id="80" idx="0"/>
              <a:endCxn id="91" idx="2"/>
            </p:cNvCxnSpPr>
            <p:nvPr/>
          </p:nvCxnSpPr>
          <p:spPr>
            <a:xfrm flipV="1">
              <a:off x="4598940" y="3928155"/>
              <a:ext cx="801801" cy="21089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ED742551-4F8A-4E43-9131-27AEAF1C3748}"/>
                </a:ext>
              </a:extLst>
            </p:cNvPr>
            <p:cNvCxnSpPr>
              <a:cxnSpLocks/>
              <a:stCxn id="81" idx="0"/>
              <a:endCxn id="91" idx="2"/>
            </p:cNvCxnSpPr>
            <p:nvPr/>
          </p:nvCxnSpPr>
          <p:spPr>
            <a:xfrm flipH="1" flipV="1">
              <a:off x="5400741" y="3928155"/>
              <a:ext cx="579211" cy="21785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74FADABC-5C21-BA47-96DF-20E5DF7E495F}"/>
                </a:ext>
              </a:extLst>
            </p:cNvPr>
            <p:cNvCxnSpPr>
              <a:cxnSpLocks/>
              <a:stCxn id="94" idx="0"/>
              <a:endCxn id="92" idx="2"/>
            </p:cNvCxnSpPr>
            <p:nvPr/>
          </p:nvCxnSpPr>
          <p:spPr>
            <a:xfrm flipV="1">
              <a:off x="2735898" y="2871269"/>
              <a:ext cx="1285885" cy="2001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A71EFFA2-99E0-D24A-9DFE-A8D74B81F45B}"/>
                </a:ext>
              </a:extLst>
            </p:cNvPr>
            <p:cNvCxnSpPr>
              <a:cxnSpLocks/>
              <a:stCxn id="90" idx="2"/>
              <a:endCxn id="77" idx="0"/>
            </p:cNvCxnSpPr>
            <p:nvPr/>
          </p:nvCxnSpPr>
          <p:spPr>
            <a:xfrm flipH="1">
              <a:off x="1464494" y="4164935"/>
              <a:ext cx="672690" cy="2214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A73DE05D-7B8A-BC42-9BB8-030CE61CC90E}"/>
                </a:ext>
              </a:extLst>
            </p:cNvPr>
            <p:cNvCxnSpPr>
              <a:cxnSpLocks/>
              <a:stCxn id="90" idx="2"/>
              <a:endCxn id="78" idx="0"/>
            </p:cNvCxnSpPr>
            <p:nvPr/>
          </p:nvCxnSpPr>
          <p:spPr>
            <a:xfrm>
              <a:off x="2137184" y="4164935"/>
              <a:ext cx="746648" cy="22864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89740423-3B56-9343-9D10-88C58E8E8BD8}"/>
                </a:ext>
              </a:extLst>
            </p:cNvPr>
            <p:cNvCxnSpPr>
              <a:cxnSpLocks/>
              <a:stCxn id="72" idx="0"/>
              <a:endCxn id="74" idx="2"/>
            </p:cNvCxnSpPr>
            <p:nvPr/>
          </p:nvCxnSpPr>
          <p:spPr>
            <a:xfrm flipH="1" flipV="1">
              <a:off x="8254426" y="2864846"/>
              <a:ext cx="7918" cy="24448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FC97C61A-BABF-2740-922A-21BA93DD1F81}"/>
                </a:ext>
              </a:extLst>
            </p:cNvPr>
            <p:cNvCxnSpPr>
              <a:cxnSpLocks/>
              <a:stCxn id="76" idx="0"/>
              <a:endCxn id="72" idx="2"/>
            </p:cNvCxnSpPr>
            <p:nvPr/>
          </p:nvCxnSpPr>
          <p:spPr>
            <a:xfrm flipH="1" flipV="1">
              <a:off x="8262344" y="3414135"/>
              <a:ext cx="1704780" cy="2001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1092D5B7-9F4C-B44C-A2E0-1A5735990255}"/>
                </a:ext>
              </a:extLst>
            </p:cNvPr>
            <p:cNvCxnSpPr>
              <a:cxnSpLocks/>
              <a:stCxn id="93" idx="0"/>
              <a:endCxn id="76" idx="2"/>
            </p:cNvCxnSpPr>
            <p:nvPr/>
          </p:nvCxnSpPr>
          <p:spPr>
            <a:xfrm flipV="1">
              <a:off x="9963834" y="4057226"/>
              <a:ext cx="3290" cy="17671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2ADD5D3C-FE8D-334C-8AA7-819C8C13E466}"/>
                </a:ext>
              </a:extLst>
            </p:cNvPr>
            <p:cNvCxnSpPr>
              <a:cxnSpLocks/>
              <a:stCxn id="93" idx="2"/>
              <a:endCxn id="83" idx="0"/>
            </p:cNvCxnSpPr>
            <p:nvPr/>
          </p:nvCxnSpPr>
          <p:spPr>
            <a:xfrm flipH="1">
              <a:off x="9093119" y="4538741"/>
              <a:ext cx="870715" cy="2525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6B4CD431-766F-0443-9371-0DF4FA270D5C}"/>
                </a:ext>
              </a:extLst>
            </p:cNvPr>
            <p:cNvCxnSpPr>
              <a:cxnSpLocks/>
              <a:stCxn id="93" idx="2"/>
              <a:endCxn id="84" idx="0"/>
            </p:cNvCxnSpPr>
            <p:nvPr/>
          </p:nvCxnSpPr>
          <p:spPr>
            <a:xfrm>
              <a:off x="9963834" y="4538741"/>
              <a:ext cx="537657" cy="25893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58C3C066-B538-9F4A-AEB3-4208F79ABE32}"/>
                </a:ext>
              </a:extLst>
            </p:cNvPr>
            <p:cNvCxnSpPr>
              <a:cxnSpLocks/>
              <a:stCxn id="95" idx="0"/>
              <a:endCxn id="72" idx="2"/>
            </p:cNvCxnSpPr>
            <p:nvPr/>
          </p:nvCxnSpPr>
          <p:spPr>
            <a:xfrm flipV="1">
              <a:off x="7052606" y="3414135"/>
              <a:ext cx="1209738" cy="2001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2773AFCA-6365-8A40-828D-FCF622CB262B}"/>
                </a:ext>
              </a:extLst>
            </p:cNvPr>
            <p:cNvCxnSpPr>
              <a:cxnSpLocks/>
              <a:stCxn id="82" idx="0"/>
              <a:endCxn id="95" idx="2"/>
            </p:cNvCxnSpPr>
            <p:nvPr/>
          </p:nvCxnSpPr>
          <p:spPr>
            <a:xfrm flipH="1" flipV="1">
              <a:off x="7052606" y="3919114"/>
              <a:ext cx="1116698" cy="21993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C7123F9E-1902-3141-991A-76513B105FFF}"/>
                </a:ext>
              </a:extLst>
            </p:cNvPr>
            <p:cNvCxnSpPr>
              <a:cxnSpLocks/>
              <a:stCxn id="95" idx="2"/>
              <a:endCxn id="101" idx="0"/>
            </p:cNvCxnSpPr>
            <p:nvPr/>
          </p:nvCxnSpPr>
          <p:spPr>
            <a:xfrm flipH="1">
              <a:off x="6618538" y="3919114"/>
              <a:ext cx="434068" cy="30516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C374DB2F-129F-D245-9C58-31BFE26BC1B5}"/>
                </a:ext>
              </a:extLst>
            </p:cNvPr>
            <p:cNvCxnSpPr>
              <a:cxnSpLocks/>
              <a:stCxn id="101" idx="2"/>
              <a:endCxn id="85" idx="0"/>
            </p:cNvCxnSpPr>
            <p:nvPr/>
          </p:nvCxnSpPr>
          <p:spPr>
            <a:xfrm>
              <a:off x="6618538" y="4529077"/>
              <a:ext cx="737160" cy="26895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FB1C4008-EE06-194E-809A-237B0E8D0E0D}"/>
                </a:ext>
              </a:extLst>
            </p:cNvPr>
            <p:cNvCxnSpPr>
              <a:cxnSpLocks/>
              <a:stCxn id="101" idx="2"/>
              <a:endCxn id="89" idx="0"/>
            </p:cNvCxnSpPr>
            <p:nvPr/>
          </p:nvCxnSpPr>
          <p:spPr>
            <a:xfrm flipH="1">
              <a:off x="5544074" y="4529077"/>
              <a:ext cx="1074464" cy="26217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DE45E618-008D-C441-94FC-9185BA4C3A6E}"/>
                </a:ext>
              </a:extLst>
            </p:cNvPr>
            <p:cNvCxnSpPr>
              <a:cxnSpLocks/>
              <a:stCxn id="90" idx="0"/>
              <a:endCxn id="94" idx="2"/>
            </p:cNvCxnSpPr>
            <p:nvPr/>
          </p:nvCxnSpPr>
          <p:spPr>
            <a:xfrm flipV="1">
              <a:off x="2137184" y="3376248"/>
              <a:ext cx="598714" cy="48388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E96B4303-E056-0D49-8759-806F10A879E5}"/>
                </a:ext>
              </a:extLst>
            </p:cNvPr>
            <p:cNvCxnSpPr>
              <a:cxnSpLocks/>
              <a:stCxn id="79" idx="0"/>
              <a:endCxn id="94" idx="2"/>
            </p:cNvCxnSpPr>
            <p:nvPr/>
          </p:nvCxnSpPr>
          <p:spPr>
            <a:xfrm flipH="1" flipV="1">
              <a:off x="2735898" y="3376248"/>
              <a:ext cx="1089095" cy="21889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95CA1617-2E71-1E4E-97E0-A76DE6A0FC40}"/>
              </a:ext>
            </a:extLst>
          </p:cNvPr>
          <p:cNvGrpSpPr/>
          <p:nvPr/>
        </p:nvGrpSpPr>
        <p:grpSpPr>
          <a:xfrm>
            <a:off x="8090611" y="1582568"/>
            <a:ext cx="3806976" cy="2707083"/>
            <a:chOff x="1457323" y="1862138"/>
            <a:chExt cx="3806976" cy="2707083"/>
          </a:xfrm>
        </p:grpSpPr>
        <p:graphicFrame>
          <p:nvGraphicFramePr>
            <p:cNvPr id="169" name="Google Shape;83;p16">
              <a:extLst>
                <a:ext uri="{FF2B5EF4-FFF2-40B4-BE49-F238E27FC236}">
                  <a16:creationId xmlns:a16="http://schemas.microsoft.com/office/drawing/2014/main" id="{F9C70897-916B-E348-A6D8-65EE4007C6C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4621593"/>
                </p:ext>
              </p:extLst>
            </p:nvPr>
          </p:nvGraphicFramePr>
          <p:xfrm>
            <a:off x="1457323" y="3836191"/>
            <a:ext cx="1615756" cy="73303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80787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80787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24535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name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brewer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altLang="zh-C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b1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*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23600">
                  <a:tc gridSpan="2"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b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Beer</a:t>
                        </a:r>
                        <a:endParaRPr sz="1600" b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graphicFrame>
          <p:nvGraphicFramePr>
            <p:cNvPr id="170" name="Google Shape;84;p16">
              <a:extLst>
                <a:ext uri="{FF2B5EF4-FFF2-40B4-BE49-F238E27FC236}">
                  <a16:creationId xmlns:a16="http://schemas.microsoft.com/office/drawing/2014/main" id="{63D18B78-F67C-AD41-96D4-24BB82C1130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36430279"/>
                </p:ext>
              </p:extLst>
            </p:nvPr>
          </p:nvGraphicFramePr>
          <p:xfrm>
            <a:off x="1457324" y="2730132"/>
            <a:ext cx="1515454" cy="97536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757727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757727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name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 err="1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addr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altLang="zh-CN" sz="1600" i="1" dirty="0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x1</a:t>
                        </a:r>
                        <a:endParaRPr sz="1600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*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altLang="zh-CN" sz="1600" i="1" dirty="0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x2</a:t>
                        </a:r>
                        <a:endParaRPr lang="en-US" sz="1600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*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223600">
                  <a:tc gridSpan="2"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b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Bar</a:t>
                        </a:r>
                        <a:endParaRPr sz="1600" b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graphicFrame>
          <p:nvGraphicFramePr>
            <p:cNvPr id="171" name="Google Shape;85;p16">
              <a:extLst>
                <a:ext uri="{FF2B5EF4-FFF2-40B4-BE49-F238E27FC236}">
                  <a16:creationId xmlns:a16="http://schemas.microsoft.com/office/drawing/2014/main" id="{C13869E5-BE80-F142-8EBB-43CE7895F6B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79855691"/>
                </p:ext>
              </p:extLst>
            </p:nvPr>
          </p:nvGraphicFramePr>
          <p:xfrm>
            <a:off x="3348912" y="2716636"/>
            <a:ext cx="1915386" cy="97536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638462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638462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638462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2293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bar</a:t>
                        </a:r>
                        <a:endParaRPr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beer</a:t>
                        </a:r>
                        <a:endParaRPr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price</a:t>
                        </a:r>
                        <a:endParaRPr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altLang="zh-CN" sz="1600" i="1" dirty="0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x1</a:t>
                        </a:r>
                        <a:endParaRPr sz="1600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altLang="zh-CN" sz="1600" i="1" dirty="0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b1</a:t>
                        </a:r>
                        <a:endParaRPr sz="1600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altLang="zh-CN" sz="1600" i="1" dirty="0">
                            <a:solidFill>
                              <a:schemeClr val="tx1"/>
                            </a:solidFill>
                            <a:latin typeface="+mn-lt"/>
                            <a:ea typeface="Calibri"/>
                            <a:cs typeface="Calibri"/>
                            <a:sym typeface="Calibri"/>
                          </a:rPr>
                          <a:t>p1</a:t>
                        </a:r>
                        <a:endParaRPr lang="ar-AE" sz="1600" i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altLang="zh-CN" sz="1600" i="1" dirty="0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x2</a:t>
                        </a:r>
                        <a:endParaRPr lang="en-US" sz="1600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altLang="zh-CN" sz="1600" i="1" dirty="0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b1</a:t>
                        </a:r>
                        <a:endParaRPr sz="1600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altLang="zh-CN" sz="1600" i="1" dirty="0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p2</a:t>
                        </a:r>
                        <a:endParaRPr sz="1600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223600">
                  <a:tc gridSpan="3"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b="1" dirty="0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Serves</a:t>
                        </a:r>
                        <a:endParaRPr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graphicFrame>
          <p:nvGraphicFramePr>
            <p:cNvPr id="172" name="Google Shape;86;p16">
              <a:extLst>
                <a:ext uri="{FF2B5EF4-FFF2-40B4-BE49-F238E27FC236}">
                  <a16:creationId xmlns:a16="http://schemas.microsoft.com/office/drawing/2014/main" id="{6463B73F-B893-D14F-89FA-3F1A1B6F241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94927393"/>
                </p:ext>
              </p:extLst>
            </p:nvPr>
          </p:nvGraphicFramePr>
          <p:xfrm>
            <a:off x="1457326" y="1862138"/>
            <a:ext cx="1515454" cy="73152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757727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757727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name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 err="1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addr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altLang="zh-CN" sz="1600" b="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d1</a:t>
                        </a:r>
                        <a:endParaRPr sz="1600" b="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/>
                          <a:t>*</a:t>
                        </a:r>
                        <a:endParaRPr sz="1600" dirty="0"/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23600">
                  <a:tc gridSpan="2"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b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Drinker</a:t>
                        </a:r>
                        <a:endParaRPr sz="1600" b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graphicFrame>
          <p:nvGraphicFramePr>
            <p:cNvPr id="173" name="Google Shape;87;p16">
              <a:extLst>
                <a:ext uri="{FF2B5EF4-FFF2-40B4-BE49-F238E27FC236}">
                  <a16:creationId xmlns:a16="http://schemas.microsoft.com/office/drawing/2014/main" id="{A25F4CE4-08BD-0341-812C-CEDF017CE8E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60962609"/>
                </p:ext>
              </p:extLst>
            </p:nvPr>
          </p:nvGraphicFramePr>
          <p:xfrm>
            <a:off x="3348913" y="1866023"/>
            <a:ext cx="1915386" cy="73303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1018044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897342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24535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drinker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beer</a:t>
                        </a:r>
                        <a:endParaRPr sz="16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CE5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23600"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altLang="zh-CN" sz="1600" b="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d1</a:t>
                        </a:r>
                        <a:endParaRPr sz="1600" b="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altLang="zh-CN" sz="1600" i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b1</a:t>
                        </a:r>
                        <a:endParaRPr sz="1600" i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23600">
                  <a:tc gridSpan="2"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600" b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Likes</a:t>
                        </a:r>
                        <a:endParaRPr sz="1600" b="1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0" marB="0">
                      <a:lnL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Rounded Rectangle 173">
                <a:extLst>
                  <a:ext uri="{FF2B5EF4-FFF2-40B4-BE49-F238E27FC236}">
                    <a16:creationId xmlns:a16="http://schemas.microsoft.com/office/drawing/2014/main" id="{7C6E725D-8C9D-4E4E-AEB1-439EBB6B0528}"/>
                  </a:ext>
                </a:extLst>
              </p:cNvPr>
              <p:cNvSpPr/>
              <p:nvPr/>
            </p:nvSpPr>
            <p:spPr>
              <a:xfrm>
                <a:off x="4840523" y="2163514"/>
                <a:ext cx="907143" cy="44291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altLang="zh-CN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ar-AE" altLang="zh-CN" b="0" i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ar-AE" altLang="zh-CN" b="0" i="0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dirty="0">
                    <a:solidFill>
                      <a:schemeClr val="bg1"/>
                    </a:solidFill>
                  </a:rPr>
                  <a:t>,</a:t>
                </a:r>
                <a:r>
                  <a:rPr lang="zh-CN" alt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altLang="zh-CN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ar-AE" altLang="zh-CN" b="0" i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  <m:r>
                      <a:rPr lang="ar-AE" altLang="zh-CN" b="0" i="0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4" name="Rounded Rectangle 173">
                <a:extLst>
                  <a:ext uri="{FF2B5EF4-FFF2-40B4-BE49-F238E27FC236}">
                    <a16:creationId xmlns:a16="http://schemas.microsoft.com/office/drawing/2014/main" id="{7C6E725D-8C9D-4E4E-AEB1-439EBB6B05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523" y="2163514"/>
                <a:ext cx="907143" cy="442912"/>
              </a:xfrm>
              <a:prstGeom prst="roundRect">
                <a:avLst/>
              </a:prstGeom>
              <a:blipFill>
                <a:blip r:embed="rId17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C3FF2086-7445-F340-9BFF-72C19E2BA982}"/>
              </a:ext>
            </a:extLst>
          </p:cNvPr>
          <p:cNvCxnSpPr>
            <a:cxnSpLocks/>
            <a:endCxn id="174" idx="2"/>
          </p:cNvCxnSpPr>
          <p:nvPr/>
        </p:nvCxnSpPr>
        <p:spPr>
          <a:xfrm flipV="1">
            <a:off x="5294095" y="2606426"/>
            <a:ext cx="0" cy="25977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BC6B9D01-184D-CF01-F7E3-4C227E52E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" y="8030"/>
            <a:ext cx="12028261" cy="853661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Completeness:</a:t>
            </a:r>
            <a:r>
              <a:rPr lang="zh-CN" alt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Coverage</a:t>
            </a:r>
            <a:r>
              <a:rPr lang="zh-CN" alt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zh-CN" alt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C-Instances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00AD89-3208-7AA4-8925-FCC33B68AA25}"/>
              </a:ext>
            </a:extLst>
          </p:cNvPr>
          <p:cNvSpPr/>
          <p:nvPr/>
        </p:nvSpPr>
        <p:spPr>
          <a:xfrm>
            <a:off x="137462" y="1118132"/>
            <a:ext cx="5047366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Coverage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a</a:t>
            </a:r>
            <a:r>
              <a:rPr lang="zh-CN" altLang="en-US" sz="2000" dirty="0"/>
              <a:t> </a:t>
            </a:r>
            <a:r>
              <a:rPr lang="en-US" altLang="zh-CN" sz="2000" dirty="0"/>
              <a:t>c-instance</a:t>
            </a:r>
            <a:r>
              <a:rPr lang="zh-CN" altLang="en-US" sz="2000" dirty="0"/>
              <a:t> </a:t>
            </a:r>
            <a:r>
              <a:rPr lang="en-US" altLang="zh-CN" sz="2000" dirty="0"/>
              <a:t>I for</a:t>
            </a:r>
            <a:r>
              <a:rPr lang="zh-CN" altLang="en-US" sz="2000" dirty="0"/>
              <a:t> </a:t>
            </a:r>
            <a:r>
              <a:rPr lang="en-US" altLang="zh-CN" sz="2000" dirty="0"/>
              <a:t>Q:</a:t>
            </a:r>
          </a:p>
          <a:p>
            <a:r>
              <a:rPr lang="zh-CN" altLang="en-US" sz="2000" dirty="0"/>
              <a:t>  </a:t>
            </a:r>
            <a:r>
              <a:rPr lang="en-US" altLang="zh-CN" sz="2000" dirty="0"/>
              <a:t>A</a:t>
            </a:r>
            <a:r>
              <a:rPr lang="en-US" sz="2000" dirty="0"/>
              <a:t>toms (leaves) of </a:t>
            </a:r>
            <a:r>
              <a:rPr lang="en-US" altLang="zh-CN" sz="2000" dirty="0"/>
              <a:t>Q that evaluate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True by I </a:t>
            </a:r>
          </a:p>
        </p:txBody>
      </p:sp>
    </p:spTree>
    <p:extLst>
      <p:ext uri="{BB962C8B-B14F-4D97-AF65-F5344CB8AC3E}">
        <p14:creationId xmlns:p14="http://schemas.microsoft.com/office/powerpoint/2010/main" val="3632603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6EBEB-CC7B-7E47-A2C3-A3634160F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13"/>
            <a:ext cx="10515600" cy="1325563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 Definition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E718E6EB-9468-AC47-9B16-49CD13F69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9602"/>
            <a:ext cx="2743200" cy="365125"/>
          </a:xfrm>
          <a:ln>
            <a:noFill/>
          </a:ln>
        </p:spPr>
        <p:txBody>
          <a:bodyPr/>
          <a:lstStyle/>
          <a:p>
            <a:fld id="{9B2740E9-EA45-0944-8013-582A83FAAA4A}" type="slidenum">
              <a:rPr lang="en-US" smtClean="0"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BF15007-636B-1741-AD80-2B9F80CBDCC3}"/>
                  </a:ext>
                </a:extLst>
              </p:cNvPr>
              <p:cNvSpPr txBox="1"/>
              <p:nvPr/>
            </p:nvSpPr>
            <p:spPr>
              <a:xfrm>
                <a:off x="549025" y="1239799"/>
                <a:ext cx="10138605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altLang="zh-CN" sz="2400" dirty="0"/>
                  <a:t>Given a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DRC query </a:t>
                </a:r>
                <a:r>
                  <a:rPr lang="en-US" sz="2400" dirty="0"/>
                  <a:t>𝑄</a:t>
                </a:r>
                <a:r>
                  <a:rPr lang="en-US" altLang="zh-CN" sz="2400" dirty="0"/>
                  <a:t>, 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find a set of c-instances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zh-CN" sz="2400" dirty="0"/>
                  <a:t>, such that</a:t>
                </a: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every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c-ins in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/>
                  <a:t>:</a:t>
                </a:r>
              </a:p>
              <a:p>
                <a:pPr marL="1200150" lvl="2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satisfies </a:t>
                </a:r>
                <a:r>
                  <a:rPr lang="en-US" sz="2400" dirty="0"/>
                  <a:t>𝑄</a:t>
                </a:r>
                <a:r>
                  <a:rPr lang="zh-CN" altLang="en-US" sz="2400" dirty="0"/>
                  <a:t> 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(soundness)</a:t>
                </a:r>
              </a:p>
              <a:p>
                <a:pPr marL="1200150" lvl="2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minimal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for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the same </a:t>
                </a:r>
                <a:r>
                  <a:rPr lang="en-US" sz="2400" dirty="0"/>
                  <a:t>coverage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(minimality)</a:t>
                </a:r>
              </a:p>
              <a:p>
                <a:pPr marL="1200150" lvl="2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has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unique</a:t>
                </a:r>
                <a:r>
                  <a:rPr lang="zh-CN" altLang="en-US" sz="2400" dirty="0"/>
                  <a:t> </a:t>
                </a:r>
                <a:r>
                  <a:rPr lang="en-US" sz="2400" dirty="0"/>
                  <a:t>coverage</a:t>
                </a:r>
                <a:r>
                  <a:rPr lang="zh-CN" altLang="en-US" sz="2400" dirty="0"/>
                  <a:t>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(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no-redundancy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)</a:t>
                </a:r>
                <a:endParaRPr lang="en-US" sz="2400" dirty="0">
                  <a:solidFill>
                    <a:srgbClr val="FF0000"/>
                  </a:solidFill>
                </a:endParaRP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every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possible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coverage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for</a:t>
                </a:r>
                <a:r>
                  <a:rPr lang="zh-CN" altLang="en-US" sz="2400" dirty="0"/>
                  <a:t> </a:t>
                </a:r>
                <a:r>
                  <a:rPr lang="en-US" sz="2400" dirty="0"/>
                  <a:t>𝑄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can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be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given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by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</a:t>
                </a:r>
                <a:r>
                  <a:rPr lang="zh-CN" altLang="en-US" sz="2400" dirty="0"/>
                  <a:t> </a:t>
                </a:r>
                <a:r>
                  <a:rPr lang="en-US" sz="2400" dirty="0"/>
                  <a:t>c-in</a:t>
                </a:r>
                <a:r>
                  <a:rPr lang="en-US" altLang="zh-CN" sz="2400" dirty="0"/>
                  <a:t>s</a:t>
                </a:r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(completeness)</a:t>
                </a:r>
                <a:endParaRPr lang="en-US" altLang="zh-CN" sz="2400" b="1" dirty="0">
                  <a:solidFill>
                    <a:srgbClr val="FF0000"/>
                  </a:solidFill>
                </a:endParaRP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endParaRPr lang="en-US" altLang="zh-CN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BF15007-636B-1741-AD80-2B9F80CBD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25" y="1239799"/>
                <a:ext cx="10138605" cy="3139321"/>
              </a:xfrm>
              <a:prstGeom prst="rect">
                <a:avLst/>
              </a:prstGeom>
              <a:blipFill>
                <a:blip r:embed="rId3"/>
                <a:stretch>
                  <a:fillRect l="-1001" t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E8A055F-5F88-7F47-B6BE-CB3CD64C6F7D}"/>
              </a:ext>
            </a:extLst>
          </p:cNvPr>
          <p:cNvSpPr/>
          <p:nvPr/>
        </p:nvSpPr>
        <p:spPr>
          <a:xfrm>
            <a:off x="388907" y="4120879"/>
            <a:ext cx="1082491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dirty="0"/>
              <a:t>Even the existence of the solution is </a:t>
            </a:r>
            <a:r>
              <a:rPr lang="en-US" altLang="zh-CN" sz="2400" u="sng" dirty="0"/>
              <a:t>u</a:t>
            </a:r>
            <a:r>
              <a:rPr lang="en-US" sz="2400" u="sng" dirty="0"/>
              <a:t>ndecidable</a:t>
            </a:r>
            <a:r>
              <a:rPr lang="en-US" sz="2400" dirty="0"/>
              <a:t> for general DRC queries </a:t>
            </a:r>
          </a:p>
          <a:p>
            <a:pPr algn="ctr"/>
            <a:r>
              <a:rPr lang="en-US" sz="2400" dirty="0"/>
              <a:t>(from finite model satisfiability for FOL)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DECE6D-194E-3F6D-EAFC-F4203FF86EC6}"/>
              </a:ext>
            </a:extLst>
          </p:cNvPr>
          <p:cNvSpPr/>
          <p:nvPr/>
        </p:nvSpPr>
        <p:spPr>
          <a:xfrm>
            <a:off x="8341237" y="1910332"/>
            <a:ext cx="3534404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dirty="0"/>
              <a:t>Minimal</a:t>
            </a:r>
            <a:r>
              <a:rPr lang="zh-CN" altLang="en-US" sz="2400" dirty="0"/>
              <a:t> </a:t>
            </a:r>
            <a:r>
              <a:rPr lang="en-US" altLang="zh-CN" sz="2400" dirty="0"/>
              <a:t>C-Solution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38B3F0-7EF5-E556-DA16-8DA2EE55806F}"/>
              </a:ext>
            </a:extLst>
          </p:cNvPr>
          <p:cNvSpPr txBox="1"/>
          <p:nvPr/>
        </p:nvSpPr>
        <p:spPr>
          <a:xfrm>
            <a:off x="838200" y="5131098"/>
            <a:ext cx="10126234" cy="156966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Our solution: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Run a </a:t>
            </a:r>
            <a:r>
              <a:rPr lang="en-US" sz="2400" dirty="0">
                <a:solidFill>
                  <a:srgbClr val="FF0000"/>
                </a:solidFill>
              </a:rPr>
              <a:t>chase-inspired procedure </a:t>
            </a:r>
            <a:r>
              <a:rPr lang="en-US" sz="2400" dirty="0"/>
              <a:t>with a stopping condition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Enumerate homomorphisms </a:t>
            </a:r>
            <a:r>
              <a:rPr lang="en-US" sz="2400" dirty="0"/>
              <a:t>from query variables to c-instance labeled nulls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Post-process for satisfiability and redundancy</a:t>
            </a:r>
            <a:r>
              <a:rPr lang="en-US" sz="2400" dirty="0"/>
              <a:t> using solvers</a:t>
            </a:r>
          </a:p>
        </p:txBody>
      </p:sp>
    </p:spTree>
    <p:extLst>
      <p:ext uri="{BB962C8B-B14F-4D97-AF65-F5344CB8AC3E}">
        <p14:creationId xmlns:p14="http://schemas.microsoft.com/office/powerpoint/2010/main" val="2608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6EBEB-CC7B-7E47-A2C3-A3634160F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52"/>
            <a:ext cx="10515600" cy="1325563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Algorithm</a:t>
            </a:r>
            <a:r>
              <a:rPr lang="zh-CN" alt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Walkthrough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E718E6EB-9468-AC47-9B16-49CD13F69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9602"/>
            <a:ext cx="2743200" cy="365125"/>
          </a:xfrm>
          <a:ln>
            <a:noFill/>
          </a:ln>
        </p:spPr>
        <p:txBody>
          <a:bodyPr/>
          <a:lstStyle/>
          <a:p>
            <a:fld id="{9B2740E9-EA45-0944-8013-582A83FAAA4A}" type="slidenum">
              <a:rPr lang="en-US" smtClean="0"/>
              <a:t>23</a:t>
            </a:fld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01A716B-BDAA-8D46-B02D-CCF1C2875455}"/>
              </a:ext>
            </a:extLst>
          </p:cNvPr>
          <p:cNvGrpSpPr/>
          <p:nvPr/>
        </p:nvGrpSpPr>
        <p:grpSpPr>
          <a:xfrm>
            <a:off x="2774948" y="1500288"/>
            <a:ext cx="3380764" cy="2345473"/>
            <a:chOff x="1130571" y="1690688"/>
            <a:chExt cx="3380764" cy="23454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ounded Rectangle 55">
                  <a:extLst>
                    <a:ext uri="{FF2B5EF4-FFF2-40B4-BE49-F238E27FC236}">
                      <a16:creationId xmlns:a16="http://schemas.microsoft.com/office/drawing/2014/main" id="{48302BCD-B64E-4F4F-BCEA-CE2CA63E5D7E}"/>
                    </a:ext>
                  </a:extLst>
                </p:cNvPr>
                <p:cNvSpPr/>
                <p:nvPr/>
              </p:nvSpPr>
              <p:spPr>
                <a:xfrm>
                  <a:off x="1130571" y="2927718"/>
                  <a:ext cx="2077606" cy="415379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solidFill>
                        <a:schemeClr val="tx1"/>
                      </a:solidFill>
                    </a:rPr>
                    <a:t>Likes(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</a:rPr>
                    <a:t>,</a:t>
                  </a:r>
                  <a:r>
                    <a:rPr lang="zh-CN" altLang="en-US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altLang="zh-CN" dirty="0">
                      <a:solidFill>
                        <a:schemeClr val="tx1"/>
                      </a:solidFill>
                    </a:rPr>
                    <a:t>Budweiser)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ounded Rectangle 55">
                  <a:extLst>
                    <a:ext uri="{FF2B5EF4-FFF2-40B4-BE49-F238E27FC236}">
                      <a16:creationId xmlns:a16="http://schemas.microsoft.com/office/drawing/2014/main" id="{48302BCD-B64E-4F4F-BCEA-CE2CA63E5D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0571" y="2927718"/>
                  <a:ext cx="2077606" cy="415379"/>
                </a:xfrm>
                <a:prstGeom prst="roundRect">
                  <a:avLst/>
                </a:prstGeom>
                <a:blipFill>
                  <a:blip r:embed="rId3"/>
                  <a:stretch>
                    <a:fillRect r="-602" b="-147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68A36BD-7351-214A-961E-777E9B7084E4}"/>
                </a:ext>
              </a:extLst>
            </p:cNvPr>
            <p:cNvCxnSpPr>
              <a:cxnSpLocks/>
              <a:stCxn id="14" idx="2"/>
              <a:endCxn id="56" idx="0"/>
            </p:cNvCxnSpPr>
            <p:nvPr/>
          </p:nvCxnSpPr>
          <p:spPr>
            <a:xfrm flipH="1">
              <a:off x="2169374" y="2678257"/>
              <a:ext cx="1058909" cy="24946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00533C87-EC94-FA4C-A163-05DEDF977EF7}"/>
                    </a:ext>
                  </a:extLst>
                </p:cNvPr>
                <p:cNvSpPr/>
                <p:nvPr/>
              </p:nvSpPr>
              <p:spPr>
                <a:xfrm>
                  <a:off x="2694075" y="1690688"/>
                  <a:ext cx="1068417" cy="42942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00533C87-EC94-FA4C-A163-05DEDF977E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4075" y="1690688"/>
                  <a:ext cx="1068417" cy="429426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ounded Rectangle 12">
                  <a:extLst>
                    <a:ext uri="{FF2B5EF4-FFF2-40B4-BE49-F238E27FC236}">
                      <a16:creationId xmlns:a16="http://schemas.microsoft.com/office/drawing/2014/main" id="{D4BC5C2E-A160-3E47-8546-B98BE31DA918}"/>
                    </a:ext>
                  </a:extLst>
                </p:cNvPr>
                <p:cNvSpPr/>
                <p:nvPr/>
              </p:nvSpPr>
              <p:spPr>
                <a:xfrm>
                  <a:off x="3013649" y="3593249"/>
                  <a:ext cx="1497686" cy="442912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tx1"/>
                      </a:solidFill>
                    </a:rPr>
                    <a:t>¬ </a:t>
                  </a:r>
                  <a:r>
                    <a:rPr lang="en-US" altLang="zh-CN" dirty="0">
                      <a:solidFill>
                        <a:schemeClr val="tx1"/>
                      </a:solidFill>
                    </a:rPr>
                    <a:t>Likes(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</a:rPr>
                    <a:t>,</a:t>
                  </a:r>
                  <a:r>
                    <a:rPr lang="zh-CN" altLang="en-US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</a:rPr>
                    <a:t>)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ounded Rectangle 12">
                  <a:extLst>
                    <a:ext uri="{FF2B5EF4-FFF2-40B4-BE49-F238E27FC236}">
                      <a16:creationId xmlns:a16="http://schemas.microsoft.com/office/drawing/2014/main" id="{D4BC5C2E-A160-3E47-8546-B98BE31DA9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3649" y="3593249"/>
                  <a:ext cx="1497686" cy="442912"/>
                </a:xfrm>
                <a:prstGeom prst="roundRect">
                  <a:avLst/>
                </a:prstGeom>
                <a:blipFill>
                  <a:blip r:embed="rId5"/>
                  <a:stretch>
                    <a:fillRect b="-108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0C44E016-ED84-044E-B55A-3EDFB4491720}"/>
                </a:ext>
              </a:extLst>
            </p:cNvPr>
            <p:cNvSpPr/>
            <p:nvPr/>
          </p:nvSpPr>
          <p:spPr>
            <a:xfrm>
              <a:off x="3083140" y="2373457"/>
              <a:ext cx="290286" cy="304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⋁</a:t>
              </a:r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ounded Rectangle 19">
                  <a:extLst>
                    <a:ext uri="{FF2B5EF4-FFF2-40B4-BE49-F238E27FC236}">
                      <a16:creationId xmlns:a16="http://schemas.microsoft.com/office/drawing/2014/main" id="{7BCFD7CA-5490-A649-A3A5-BF38BA890104}"/>
                    </a:ext>
                  </a:extLst>
                </p:cNvPr>
                <p:cNvSpPr/>
                <p:nvPr/>
              </p:nvSpPr>
              <p:spPr>
                <a:xfrm>
                  <a:off x="3308920" y="2900185"/>
                  <a:ext cx="907143" cy="442912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2000" dirty="0">
                      <a:solidFill>
                        <a:schemeClr val="bg1"/>
                      </a:solidFill>
                    </a:rPr>
                    <a:t>∀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0" name="Rounded Rectangle 19">
                  <a:extLst>
                    <a:ext uri="{FF2B5EF4-FFF2-40B4-BE49-F238E27FC236}">
                      <a16:creationId xmlns:a16="http://schemas.microsoft.com/office/drawing/2014/main" id="{7BCFD7CA-5490-A649-A3A5-BF38BA8901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8920" y="2900185"/>
                  <a:ext cx="907143" cy="442912"/>
                </a:xfrm>
                <a:prstGeom prst="roundRect">
                  <a:avLst/>
                </a:prstGeom>
                <a:blipFill>
                  <a:blip r:embed="rId6"/>
                  <a:stretch>
                    <a:fillRect t="-2778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D1F97DE-1C2B-8C47-AC18-7A412A4A820D}"/>
                </a:ext>
              </a:extLst>
            </p:cNvPr>
            <p:cNvCxnSpPr>
              <a:cxnSpLocks/>
              <a:stCxn id="13" idx="0"/>
              <a:endCxn id="20" idx="2"/>
            </p:cNvCxnSpPr>
            <p:nvPr/>
          </p:nvCxnSpPr>
          <p:spPr>
            <a:xfrm flipV="1">
              <a:off x="3762492" y="3343097"/>
              <a:ext cx="0" cy="25015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853072-F587-8147-9EF0-6B52EB4831D7}"/>
                </a:ext>
              </a:extLst>
            </p:cNvPr>
            <p:cNvCxnSpPr>
              <a:cxnSpLocks/>
              <a:stCxn id="14" idx="0"/>
              <a:endCxn id="16" idx="2"/>
            </p:cNvCxnSpPr>
            <p:nvPr/>
          </p:nvCxnSpPr>
          <p:spPr>
            <a:xfrm flipV="1">
              <a:off x="3228283" y="2120114"/>
              <a:ext cx="1" cy="25334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BE4C573-33A3-554D-8B79-F5F0DF8E10A5}"/>
                </a:ext>
              </a:extLst>
            </p:cNvPr>
            <p:cNvCxnSpPr>
              <a:cxnSpLocks/>
              <a:stCxn id="14" idx="2"/>
              <a:endCxn id="20" idx="0"/>
            </p:cNvCxnSpPr>
            <p:nvPr/>
          </p:nvCxnSpPr>
          <p:spPr>
            <a:xfrm>
              <a:off x="3228283" y="2678257"/>
              <a:ext cx="534209" cy="22192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ular Callout 33">
            <a:extLst>
              <a:ext uri="{FF2B5EF4-FFF2-40B4-BE49-F238E27FC236}">
                <a16:creationId xmlns:a16="http://schemas.microsoft.com/office/drawing/2014/main" id="{30C66692-C818-E14C-93F2-4E2612E00A19}"/>
              </a:ext>
            </a:extLst>
          </p:cNvPr>
          <p:cNvSpPr/>
          <p:nvPr/>
        </p:nvSpPr>
        <p:spPr>
          <a:xfrm>
            <a:off x="5793931" y="1504517"/>
            <a:ext cx="2002159" cy="1149620"/>
          </a:xfrm>
          <a:prstGeom prst="wedgeRectCallout">
            <a:avLst>
              <a:gd name="adj1" fmla="val -86240"/>
              <a:gd name="adj2" fmla="val 1722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</a:t>
            </a:r>
            <a:r>
              <a:rPr lang="en-US" dirty="0"/>
              <a:t>educe dis</a:t>
            </a:r>
            <a:r>
              <a:rPr lang="en-US" altLang="zh-CN" dirty="0"/>
              <a:t>junction</a:t>
            </a:r>
            <a:r>
              <a:rPr lang="zh-CN" altLang="en-US" dirty="0"/>
              <a:t> </a:t>
            </a:r>
            <a:r>
              <a:rPr lang="en-US" dirty="0"/>
              <a:t>into conjunctive trees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EA39296-E84C-5A41-882C-6B4E85DDF05D}"/>
              </a:ext>
            </a:extLst>
          </p:cNvPr>
          <p:cNvGrpSpPr/>
          <p:nvPr/>
        </p:nvGrpSpPr>
        <p:grpSpPr>
          <a:xfrm>
            <a:off x="239357" y="4465226"/>
            <a:ext cx="3462462" cy="1912089"/>
            <a:chOff x="-184177" y="4288454"/>
            <a:chExt cx="3462462" cy="19120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ounded Rectangle 24">
                  <a:extLst>
                    <a:ext uri="{FF2B5EF4-FFF2-40B4-BE49-F238E27FC236}">
                      <a16:creationId xmlns:a16="http://schemas.microsoft.com/office/drawing/2014/main" id="{46926F34-5549-D244-8901-F756745299A5}"/>
                    </a:ext>
                  </a:extLst>
                </p:cNvPr>
                <p:cNvSpPr/>
                <p:nvPr/>
              </p:nvSpPr>
              <p:spPr>
                <a:xfrm>
                  <a:off x="-184177" y="5109261"/>
                  <a:ext cx="2077605" cy="415379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solidFill>
                        <a:schemeClr val="tx1"/>
                      </a:solidFill>
                    </a:rPr>
                    <a:t>Likes(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</a:rPr>
                    <a:t>, Budweiser)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ounded Rectangle 24">
                  <a:extLst>
                    <a:ext uri="{FF2B5EF4-FFF2-40B4-BE49-F238E27FC236}">
                      <a16:creationId xmlns:a16="http://schemas.microsoft.com/office/drawing/2014/main" id="{46926F34-5549-D244-8901-F756745299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84177" y="5109261"/>
                  <a:ext cx="2077605" cy="415379"/>
                </a:xfrm>
                <a:prstGeom prst="roundRect">
                  <a:avLst/>
                </a:prstGeom>
                <a:blipFill>
                  <a:blip r:embed="rId7"/>
                  <a:stretch>
                    <a:fillRect r="-606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07D3B7D-DFC0-C74B-94DE-3E4239C1D705}"/>
                </a:ext>
              </a:extLst>
            </p:cNvPr>
            <p:cNvCxnSpPr>
              <a:cxnSpLocks/>
              <a:stCxn id="29" idx="2"/>
              <a:endCxn id="25" idx="0"/>
            </p:cNvCxnSpPr>
            <p:nvPr/>
          </p:nvCxnSpPr>
          <p:spPr>
            <a:xfrm flipH="1">
              <a:off x="854626" y="4859800"/>
              <a:ext cx="1096803" cy="249461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ounded Rectangle 26">
                  <a:extLst>
                    <a:ext uri="{FF2B5EF4-FFF2-40B4-BE49-F238E27FC236}">
                      <a16:creationId xmlns:a16="http://schemas.microsoft.com/office/drawing/2014/main" id="{D74CF190-E51B-D041-AF4D-F39DCD23D129}"/>
                    </a:ext>
                  </a:extLst>
                </p:cNvPr>
                <p:cNvSpPr/>
                <p:nvPr/>
              </p:nvSpPr>
              <p:spPr>
                <a:xfrm>
                  <a:off x="1692990" y="5757631"/>
                  <a:ext cx="1585295" cy="442912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tx1"/>
                      </a:solidFill>
                    </a:rPr>
                    <a:t>¬ </a:t>
                  </a:r>
                  <a:r>
                    <a:rPr lang="en-US" altLang="zh-CN" dirty="0">
                      <a:solidFill>
                        <a:schemeClr val="tx1"/>
                      </a:solidFill>
                    </a:rPr>
                    <a:t>Likes(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</a:rPr>
                    <a:t>,</a:t>
                  </a:r>
                  <a:r>
                    <a:rPr lang="zh-CN" altLang="en-US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</a:rPr>
                    <a:t>)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Rounded Rectangle 26">
                  <a:extLst>
                    <a:ext uri="{FF2B5EF4-FFF2-40B4-BE49-F238E27FC236}">
                      <a16:creationId xmlns:a16="http://schemas.microsoft.com/office/drawing/2014/main" id="{D74CF190-E51B-D041-AF4D-F39DCD23D1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2990" y="5757631"/>
                  <a:ext cx="1585295" cy="442912"/>
                </a:xfrm>
                <a:prstGeom prst="roundRect">
                  <a:avLst/>
                </a:prstGeom>
                <a:blipFill>
                  <a:blip r:embed="rId8"/>
                  <a:stretch>
                    <a:fillRect b="-108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BAFC71C1-4AA5-BD45-9F42-D87F8940D8FC}"/>
                </a:ext>
              </a:extLst>
            </p:cNvPr>
            <p:cNvSpPr/>
            <p:nvPr/>
          </p:nvSpPr>
          <p:spPr>
            <a:xfrm>
              <a:off x="1806286" y="4555000"/>
              <a:ext cx="290286" cy="304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⋀</a:t>
              </a:r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ounded Rectangle 29">
                  <a:extLst>
                    <a:ext uri="{FF2B5EF4-FFF2-40B4-BE49-F238E27FC236}">
                      <a16:creationId xmlns:a16="http://schemas.microsoft.com/office/drawing/2014/main" id="{C0F637B4-D5DF-8746-85BF-E3D9CC8897B3}"/>
                    </a:ext>
                  </a:extLst>
                </p:cNvPr>
                <p:cNvSpPr/>
                <p:nvPr/>
              </p:nvSpPr>
              <p:spPr>
                <a:xfrm>
                  <a:off x="2032066" y="5081728"/>
                  <a:ext cx="907143" cy="442912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2000" dirty="0">
                      <a:solidFill>
                        <a:schemeClr val="bg1"/>
                      </a:solidFill>
                    </a:rPr>
                    <a:t>∀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0" name="Rounded Rectangle 29">
                  <a:extLst>
                    <a:ext uri="{FF2B5EF4-FFF2-40B4-BE49-F238E27FC236}">
                      <a16:creationId xmlns:a16="http://schemas.microsoft.com/office/drawing/2014/main" id="{C0F637B4-D5DF-8746-85BF-E3D9CC8897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2066" y="5081728"/>
                  <a:ext cx="907143" cy="442912"/>
                </a:xfrm>
                <a:prstGeom prst="roundRect">
                  <a:avLst/>
                </a:prstGeom>
                <a:blipFill>
                  <a:blip r:embed="rId9"/>
                  <a:stretch>
                    <a:fillRect t="-2703"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4D6E8D8-C398-D540-80B1-EC6D841EE287}"/>
                </a:ext>
              </a:extLst>
            </p:cNvPr>
            <p:cNvCxnSpPr>
              <a:cxnSpLocks/>
              <a:stCxn id="27" idx="0"/>
              <a:endCxn id="30" idx="2"/>
            </p:cNvCxnSpPr>
            <p:nvPr/>
          </p:nvCxnSpPr>
          <p:spPr>
            <a:xfrm flipV="1">
              <a:off x="2485638" y="5524640"/>
              <a:ext cx="0" cy="23299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94A4E27-D784-AD41-874B-C87CB4782967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>
              <a:off x="1951429" y="4859800"/>
              <a:ext cx="534209" cy="22192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DC0622A-FC7F-1246-98E7-2A8D66479AAF}"/>
                </a:ext>
              </a:extLst>
            </p:cNvPr>
            <p:cNvSpPr/>
            <p:nvPr/>
          </p:nvSpPr>
          <p:spPr>
            <a:xfrm>
              <a:off x="253661" y="4288454"/>
              <a:ext cx="1369221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altLang="zh-CN" sz="2000" dirty="0" err="1"/>
                <a:t>Conj</a:t>
              </a:r>
              <a:r>
                <a:rPr lang="en-US" altLang="zh-CN" sz="2000" dirty="0"/>
                <a:t>-Tree</a:t>
              </a:r>
              <a:r>
                <a:rPr lang="zh-CN" altLang="en-US" sz="2000" dirty="0"/>
                <a:t> </a:t>
              </a:r>
              <a:r>
                <a:rPr lang="en-US" altLang="zh-CN" sz="2000" dirty="0"/>
                <a:t>1</a:t>
              </a:r>
              <a:endParaRPr lang="en-US" sz="2000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7BF4CD2-5177-C342-8F71-483EA3389EB9}"/>
              </a:ext>
            </a:extLst>
          </p:cNvPr>
          <p:cNvGrpSpPr/>
          <p:nvPr/>
        </p:nvGrpSpPr>
        <p:grpSpPr>
          <a:xfrm>
            <a:off x="3818763" y="4449242"/>
            <a:ext cx="3448554" cy="1935972"/>
            <a:chOff x="2894573" y="4312602"/>
            <a:chExt cx="3448554" cy="19359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ounded Rectangle 32">
                  <a:extLst>
                    <a:ext uri="{FF2B5EF4-FFF2-40B4-BE49-F238E27FC236}">
                      <a16:creationId xmlns:a16="http://schemas.microsoft.com/office/drawing/2014/main" id="{1465173A-5EEC-7141-95BE-B744F9C9E7C7}"/>
                    </a:ext>
                  </a:extLst>
                </p:cNvPr>
                <p:cNvSpPr/>
                <p:nvPr/>
              </p:nvSpPr>
              <p:spPr>
                <a:xfrm>
                  <a:off x="2894573" y="5095933"/>
                  <a:ext cx="2077605" cy="456240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solidFill>
                        <a:schemeClr val="tx1"/>
                      </a:solidFill>
                    </a:rPr>
                    <a:t>Likes(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</a:rPr>
                    <a:t>, Budweiser)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ounded Rectangle 32">
                  <a:extLst>
                    <a:ext uri="{FF2B5EF4-FFF2-40B4-BE49-F238E27FC236}">
                      <a16:creationId xmlns:a16="http://schemas.microsoft.com/office/drawing/2014/main" id="{1465173A-5EEC-7141-95BE-B744F9C9E7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4573" y="5095933"/>
                  <a:ext cx="2077605" cy="456240"/>
                </a:xfrm>
                <a:prstGeom prst="roundRect">
                  <a:avLst/>
                </a:prstGeom>
                <a:blipFill>
                  <a:blip r:embed="rId10"/>
                  <a:stretch>
                    <a:fillRect r="-606"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DD88D98-DB5C-1D49-BB07-64610C949ABC}"/>
                </a:ext>
              </a:extLst>
            </p:cNvPr>
            <p:cNvCxnSpPr>
              <a:cxnSpLocks/>
              <a:stCxn id="37" idx="2"/>
              <a:endCxn id="33" idx="0"/>
            </p:cNvCxnSpPr>
            <p:nvPr/>
          </p:nvCxnSpPr>
          <p:spPr>
            <a:xfrm flipH="1">
              <a:off x="3933376" y="4846472"/>
              <a:ext cx="1153003" cy="249461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ounded Rectangle 35">
                  <a:extLst>
                    <a:ext uri="{FF2B5EF4-FFF2-40B4-BE49-F238E27FC236}">
                      <a16:creationId xmlns:a16="http://schemas.microsoft.com/office/drawing/2014/main" id="{51CF07E7-BF6F-9840-9625-D261A483E21B}"/>
                    </a:ext>
                  </a:extLst>
                </p:cNvPr>
                <p:cNvSpPr/>
                <p:nvPr/>
              </p:nvSpPr>
              <p:spPr>
                <a:xfrm>
                  <a:off x="4898049" y="5805662"/>
                  <a:ext cx="1445078" cy="442912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solidFill>
                        <a:schemeClr val="tx1"/>
                      </a:solidFill>
                    </a:rPr>
                    <a:t>Likes(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</a:rPr>
                    <a:t>,</a:t>
                  </a:r>
                  <a:r>
                    <a:rPr lang="zh-CN" altLang="en-US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</a:rPr>
                    <a:t>)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ounded Rectangle 35">
                  <a:extLst>
                    <a:ext uri="{FF2B5EF4-FFF2-40B4-BE49-F238E27FC236}">
                      <a16:creationId xmlns:a16="http://schemas.microsoft.com/office/drawing/2014/main" id="{51CF07E7-BF6F-9840-9625-D261A483E2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8049" y="5805662"/>
                  <a:ext cx="1445078" cy="442912"/>
                </a:xfrm>
                <a:prstGeom prst="roundRect">
                  <a:avLst/>
                </a:prstGeom>
                <a:blipFill>
                  <a:blip r:embed="rId11"/>
                  <a:stretch>
                    <a:fillRect b="-108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DB9CF2BE-FB50-EC4A-AB07-68428EB17C59}"/>
                </a:ext>
              </a:extLst>
            </p:cNvPr>
            <p:cNvSpPr/>
            <p:nvPr/>
          </p:nvSpPr>
          <p:spPr>
            <a:xfrm>
              <a:off x="4941236" y="4541672"/>
              <a:ext cx="290286" cy="304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⋀</a:t>
              </a:r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ounded Rectangle 37">
                  <a:extLst>
                    <a:ext uri="{FF2B5EF4-FFF2-40B4-BE49-F238E27FC236}">
                      <a16:creationId xmlns:a16="http://schemas.microsoft.com/office/drawing/2014/main" id="{F3924C5A-0CD9-B74B-878E-623367646C4D}"/>
                    </a:ext>
                  </a:extLst>
                </p:cNvPr>
                <p:cNvSpPr/>
                <p:nvPr/>
              </p:nvSpPr>
              <p:spPr>
                <a:xfrm>
                  <a:off x="5167016" y="5068400"/>
                  <a:ext cx="907143" cy="442912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600" dirty="0"/>
                    <a:t>∃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8" name="Rounded Rectangle 37">
                  <a:extLst>
                    <a:ext uri="{FF2B5EF4-FFF2-40B4-BE49-F238E27FC236}">
                      <a16:creationId xmlns:a16="http://schemas.microsoft.com/office/drawing/2014/main" id="{F3924C5A-0CD9-B74B-878E-623367646C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7016" y="5068400"/>
                  <a:ext cx="907143" cy="442912"/>
                </a:xfrm>
                <a:prstGeom prst="roundRect">
                  <a:avLst/>
                </a:prstGeom>
                <a:blipFill>
                  <a:blip r:embed="rId12"/>
                  <a:stretch>
                    <a:fillRect b="-54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E53E042-1D1C-9148-BF2D-4731F0D2D71B}"/>
                </a:ext>
              </a:extLst>
            </p:cNvPr>
            <p:cNvCxnSpPr>
              <a:cxnSpLocks/>
              <a:stCxn id="36" idx="0"/>
              <a:endCxn id="38" idx="2"/>
            </p:cNvCxnSpPr>
            <p:nvPr/>
          </p:nvCxnSpPr>
          <p:spPr>
            <a:xfrm flipV="1">
              <a:off x="5620588" y="5511312"/>
              <a:ext cx="0" cy="29435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4286153-00DE-6B40-BB79-7EDF4BEA291B}"/>
                </a:ext>
              </a:extLst>
            </p:cNvPr>
            <p:cNvCxnSpPr>
              <a:cxnSpLocks/>
              <a:stCxn id="37" idx="2"/>
              <a:endCxn id="38" idx="0"/>
            </p:cNvCxnSpPr>
            <p:nvPr/>
          </p:nvCxnSpPr>
          <p:spPr>
            <a:xfrm>
              <a:off x="5086379" y="4846472"/>
              <a:ext cx="534209" cy="22192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FA847F8-1952-CE47-9243-90CF74EF42EA}"/>
                </a:ext>
              </a:extLst>
            </p:cNvPr>
            <p:cNvSpPr/>
            <p:nvPr/>
          </p:nvSpPr>
          <p:spPr>
            <a:xfrm>
              <a:off x="3356749" y="4312602"/>
              <a:ext cx="1369221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altLang="zh-CN" sz="2000" dirty="0" err="1"/>
                <a:t>Conj</a:t>
              </a:r>
              <a:r>
                <a:rPr lang="en-US" altLang="zh-CN" sz="2000" dirty="0"/>
                <a:t>-Tree</a:t>
              </a:r>
              <a:r>
                <a:rPr lang="zh-CN" altLang="en-US" sz="2000" dirty="0"/>
                <a:t> </a:t>
              </a:r>
              <a:r>
                <a:rPr lang="en-US" altLang="zh-CN" sz="2000" dirty="0"/>
                <a:t>2</a:t>
              </a:r>
              <a:endParaRPr lang="en-US" sz="2000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18ABAED-D9B0-2445-AF3F-2180058254B2}"/>
              </a:ext>
            </a:extLst>
          </p:cNvPr>
          <p:cNvGrpSpPr/>
          <p:nvPr/>
        </p:nvGrpSpPr>
        <p:grpSpPr>
          <a:xfrm>
            <a:off x="7435049" y="4424481"/>
            <a:ext cx="3787433" cy="1960733"/>
            <a:chOff x="5701226" y="4301169"/>
            <a:chExt cx="3787433" cy="19607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ounded Rectangle 46">
                  <a:extLst>
                    <a:ext uri="{FF2B5EF4-FFF2-40B4-BE49-F238E27FC236}">
                      <a16:creationId xmlns:a16="http://schemas.microsoft.com/office/drawing/2014/main" id="{43ABE209-392A-8B44-9B3B-1FA255EEEBC0}"/>
                    </a:ext>
                  </a:extLst>
                </p:cNvPr>
                <p:cNvSpPr/>
                <p:nvPr/>
              </p:nvSpPr>
              <p:spPr>
                <a:xfrm>
                  <a:off x="5701226" y="5109261"/>
                  <a:ext cx="2325270" cy="442912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tx1"/>
                      </a:solidFill>
                    </a:rPr>
                    <a:t>¬ </a:t>
                  </a:r>
                  <a:r>
                    <a:rPr lang="en-US" altLang="zh-CN" dirty="0">
                      <a:solidFill>
                        <a:schemeClr val="tx1"/>
                      </a:solidFill>
                    </a:rPr>
                    <a:t>Likes(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</a:rPr>
                    <a:t>, Budweiser)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ounded Rectangle 46">
                  <a:extLst>
                    <a:ext uri="{FF2B5EF4-FFF2-40B4-BE49-F238E27FC236}">
                      <a16:creationId xmlns:a16="http://schemas.microsoft.com/office/drawing/2014/main" id="{43ABE209-392A-8B44-9B3B-1FA255EEEB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1226" y="5109261"/>
                  <a:ext cx="2325270" cy="442912"/>
                </a:xfrm>
                <a:prstGeom prst="roundRect">
                  <a:avLst/>
                </a:prstGeom>
                <a:blipFill>
                  <a:blip r:embed="rId13"/>
                  <a:stretch>
                    <a:fillRect b="-108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D085685-A643-6E4C-A7EA-24C50DF8BCB4}"/>
                </a:ext>
              </a:extLst>
            </p:cNvPr>
            <p:cNvCxnSpPr>
              <a:cxnSpLocks/>
              <a:stCxn id="50" idx="2"/>
              <a:endCxn id="47" idx="0"/>
            </p:cNvCxnSpPr>
            <p:nvPr/>
          </p:nvCxnSpPr>
          <p:spPr>
            <a:xfrm flipH="1">
              <a:off x="6863861" y="4859800"/>
              <a:ext cx="1301272" cy="249461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ounded Rectangle 48">
                  <a:extLst>
                    <a:ext uri="{FF2B5EF4-FFF2-40B4-BE49-F238E27FC236}">
                      <a16:creationId xmlns:a16="http://schemas.microsoft.com/office/drawing/2014/main" id="{F035C755-1B60-7A41-B492-D23E6551B505}"/>
                    </a:ext>
                  </a:extLst>
                </p:cNvPr>
                <p:cNvSpPr/>
                <p:nvPr/>
              </p:nvSpPr>
              <p:spPr>
                <a:xfrm>
                  <a:off x="7910024" y="5818990"/>
                  <a:ext cx="1578635" cy="442912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tx1"/>
                      </a:solidFill>
                    </a:rPr>
                    <a:t>¬ </a:t>
                  </a:r>
                  <a:r>
                    <a:rPr lang="en-US" altLang="zh-CN" dirty="0">
                      <a:solidFill>
                        <a:schemeClr val="tx1"/>
                      </a:solidFill>
                    </a:rPr>
                    <a:t>Likes(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</a:rPr>
                    <a:t>,</a:t>
                  </a:r>
                  <a:r>
                    <a:rPr lang="zh-CN" altLang="en-US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</a:rPr>
                    <a:t>)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ounded Rectangle 48">
                  <a:extLst>
                    <a:ext uri="{FF2B5EF4-FFF2-40B4-BE49-F238E27FC236}">
                      <a16:creationId xmlns:a16="http://schemas.microsoft.com/office/drawing/2014/main" id="{F035C755-1B60-7A41-B492-D23E6551B5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0024" y="5818990"/>
                  <a:ext cx="1578635" cy="442912"/>
                </a:xfrm>
                <a:prstGeom prst="roundRect">
                  <a:avLst/>
                </a:prstGeom>
                <a:blipFill>
                  <a:blip r:embed="rId14"/>
                  <a:stretch>
                    <a:fillRect b="-108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68D6D480-D535-9C40-8EDA-0AA549624E0F}"/>
                </a:ext>
              </a:extLst>
            </p:cNvPr>
            <p:cNvSpPr/>
            <p:nvPr/>
          </p:nvSpPr>
          <p:spPr>
            <a:xfrm>
              <a:off x="8019990" y="4555000"/>
              <a:ext cx="290286" cy="304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⋀</a:t>
              </a:r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ounded Rectangle 50">
                  <a:extLst>
                    <a:ext uri="{FF2B5EF4-FFF2-40B4-BE49-F238E27FC236}">
                      <a16:creationId xmlns:a16="http://schemas.microsoft.com/office/drawing/2014/main" id="{34D59F7A-2A7F-274F-B005-9A482582B756}"/>
                    </a:ext>
                  </a:extLst>
                </p:cNvPr>
                <p:cNvSpPr/>
                <p:nvPr/>
              </p:nvSpPr>
              <p:spPr>
                <a:xfrm>
                  <a:off x="8245770" y="5081728"/>
                  <a:ext cx="907143" cy="442912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2000" dirty="0">
                      <a:solidFill>
                        <a:schemeClr val="bg1"/>
                      </a:solidFill>
                    </a:rPr>
                    <a:t>∀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1" name="Rounded Rectangle 50">
                  <a:extLst>
                    <a:ext uri="{FF2B5EF4-FFF2-40B4-BE49-F238E27FC236}">
                      <a16:creationId xmlns:a16="http://schemas.microsoft.com/office/drawing/2014/main" id="{34D59F7A-2A7F-274F-B005-9A482582B7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5770" y="5081728"/>
                  <a:ext cx="907143" cy="442912"/>
                </a:xfrm>
                <a:prstGeom prst="roundRect">
                  <a:avLst/>
                </a:prstGeom>
                <a:blipFill>
                  <a:blip r:embed="rId15"/>
                  <a:stretch>
                    <a:fillRect t="-2703"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9706752-B1B9-D94C-9785-E7042D1BD3B9}"/>
                </a:ext>
              </a:extLst>
            </p:cNvPr>
            <p:cNvCxnSpPr>
              <a:cxnSpLocks/>
              <a:stCxn id="49" idx="0"/>
              <a:endCxn id="51" idx="2"/>
            </p:cNvCxnSpPr>
            <p:nvPr/>
          </p:nvCxnSpPr>
          <p:spPr>
            <a:xfrm flipV="1">
              <a:off x="8699342" y="5524640"/>
              <a:ext cx="0" cy="29435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D3CAF52-7887-5449-9AE4-2EAA32FC3B44}"/>
                </a:ext>
              </a:extLst>
            </p:cNvPr>
            <p:cNvCxnSpPr>
              <a:cxnSpLocks/>
              <a:stCxn id="50" idx="2"/>
              <a:endCxn id="51" idx="0"/>
            </p:cNvCxnSpPr>
            <p:nvPr/>
          </p:nvCxnSpPr>
          <p:spPr>
            <a:xfrm>
              <a:off x="8165133" y="4859800"/>
              <a:ext cx="534209" cy="22192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AFC5528-25E8-4644-BB60-832916993080}"/>
                </a:ext>
              </a:extLst>
            </p:cNvPr>
            <p:cNvSpPr/>
            <p:nvPr/>
          </p:nvSpPr>
          <p:spPr>
            <a:xfrm>
              <a:off x="6474025" y="4301169"/>
              <a:ext cx="1369221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altLang="zh-CN" sz="2000" dirty="0" err="1"/>
                <a:t>Conj</a:t>
              </a:r>
              <a:r>
                <a:rPr lang="en-US" altLang="zh-CN" sz="2000" dirty="0"/>
                <a:t>-Tree</a:t>
              </a:r>
              <a:r>
                <a:rPr lang="zh-CN" altLang="en-US" sz="2000" dirty="0"/>
                <a:t> </a:t>
              </a:r>
              <a:r>
                <a:rPr lang="en-US" altLang="zh-CN" sz="2000" dirty="0"/>
                <a:t>3</a:t>
              </a:r>
              <a:endParaRPr lang="en-US" sz="2000" dirty="0"/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27F7A055-275A-DA4A-9D1D-A98B6B4091DA}"/>
              </a:ext>
            </a:extLst>
          </p:cNvPr>
          <p:cNvSpPr/>
          <p:nvPr/>
        </p:nvSpPr>
        <p:spPr>
          <a:xfrm>
            <a:off x="6544777" y="916795"/>
            <a:ext cx="2165774" cy="36933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Handling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zh-CN" altLang="en-US" b="1" dirty="0">
                <a:solidFill>
                  <a:srgbClr val="C00000"/>
                </a:solidFill>
              </a:rPr>
              <a:t>⋁</a:t>
            </a:r>
            <a:r>
              <a:rPr lang="en-US" altLang="zh-CN" dirty="0">
                <a:solidFill>
                  <a:schemeClr val="tx1"/>
                </a:solidFill>
              </a:rPr>
              <a:t>,</a:t>
            </a:r>
            <a:r>
              <a:rPr lang="zh-CN" altLang="en-US" dirty="0">
                <a:solidFill>
                  <a:schemeClr val="tx1"/>
                </a:solidFill>
              </a:rPr>
              <a:t> ⋀</a:t>
            </a:r>
            <a:r>
              <a:rPr lang="en-US" altLang="zh-CN" dirty="0">
                <a:solidFill>
                  <a:schemeClr val="tx1"/>
                </a:solidFill>
              </a:rPr>
              <a:t>,</a:t>
            </a:r>
            <a:r>
              <a:rPr lang="zh-CN" altLang="en-US" dirty="0">
                <a:solidFill>
                  <a:schemeClr val="tx1"/>
                </a:solidFill>
              </a:rPr>
              <a:t> ∃</a:t>
            </a:r>
            <a:r>
              <a:rPr lang="en-US" altLang="zh-CN" dirty="0">
                <a:solidFill>
                  <a:schemeClr val="tx1"/>
                </a:solidFill>
              </a:rPr>
              <a:t>,</a:t>
            </a:r>
            <a:r>
              <a:rPr lang="zh-CN" altLang="en-US" dirty="0">
                <a:solidFill>
                  <a:schemeClr val="tx1"/>
                </a:solidFill>
              </a:rPr>
              <a:t> ∀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5889410-FB56-7245-90BC-8E3447A89091}"/>
              </a:ext>
            </a:extLst>
          </p:cNvPr>
          <p:cNvSpPr txBox="1"/>
          <p:nvPr/>
        </p:nvSpPr>
        <p:spPr>
          <a:xfrm>
            <a:off x="183084" y="1421026"/>
            <a:ext cx="3364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Query</a:t>
            </a:r>
            <a:r>
              <a:rPr lang="en-US" altLang="zh-CN" sz="2400" dirty="0"/>
              <a:t>:</a:t>
            </a:r>
            <a:r>
              <a:rPr lang="zh-CN" altLang="en-US" sz="2400" dirty="0"/>
              <a:t> </a:t>
            </a:r>
            <a:r>
              <a:rPr lang="en-US" altLang="zh-CN" sz="2400" dirty="0"/>
              <a:t>find</a:t>
            </a:r>
            <a:r>
              <a:rPr lang="en-US" sz="2400" dirty="0"/>
              <a:t> </a:t>
            </a:r>
            <a:r>
              <a:rPr lang="en-US" altLang="zh-CN" sz="2400" dirty="0"/>
              <a:t>drinkers</a:t>
            </a:r>
            <a:r>
              <a:rPr lang="zh-CN" altLang="en-US" sz="2400" dirty="0"/>
              <a:t> </a:t>
            </a:r>
            <a:r>
              <a:rPr lang="en-US" altLang="zh-CN" sz="2400" dirty="0"/>
              <a:t>who</a:t>
            </a:r>
            <a:r>
              <a:rPr lang="zh-CN" altLang="en-US" sz="2400" dirty="0"/>
              <a:t> </a:t>
            </a:r>
            <a:r>
              <a:rPr lang="en-US" altLang="zh-CN" sz="2400" dirty="0"/>
              <a:t>either</a:t>
            </a:r>
            <a:r>
              <a:rPr lang="zh-CN" altLang="en-US" sz="2400" dirty="0"/>
              <a:t> </a:t>
            </a:r>
            <a:r>
              <a:rPr lang="en-US" altLang="zh-CN" sz="2400" dirty="0"/>
              <a:t>like</a:t>
            </a:r>
            <a:r>
              <a:rPr lang="zh-CN" altLang="en-US" sz="2400" dirty="0"/>
              <a:t> </a:t>
            </a:r>
            <a:r>
              <a:rPr lang="en-US" altLang="zh-CN" sz="2400" dirty="0"/>
              <a:t>Budweiser</a:t>
            </a:r>
            <a:r>
              <a:rPr lang="zh-CN" altLang="en-US" sz="2400" dirty="0"/>
              <a:t> </a:t>
            </a:r>
            <a:r>
              <a:rPr lang="en-US" altLang="zh-CN" sz="2400" dirty="0"/>
              <a:t>OR</a:t>
            </a:r>
            <a:r>
              <a:rPr lang="zh-CN" altLang="en-US" sz="2400" dirty="0"/>
              <a:t> </a:t>
            </a:r>
            <a:r>
              <a:rPr lang="en-US" altLang="zh-CN" sz="2400" dirty="0"/>
              <a:t>do</a:t>
            </a:r>
            <a:r>
              <a:rPr lang="zh-CN" altLang="en-US" sz="2400" dirty="0"/>
              <a:t> </a:t>
            </a:r>
            <a:r>
              <a:rPr lang="en-US" altLang="zh-CN" sz="2400" dirty="0"/>
              <a:t>not</a:t>
            </a:r>
            <a:r>
              <a:rPr lang="zh-CN" altLang="en-US" sz="2400" dirty="0"/>
              <a:t> </a:t>
            </a:r>
            <a:r>
              <a:rPr lang="en-US" altLang="zh-CN" sz="2400" dirty="0"/>
              <a:t>like</a:t>
            </a:r>
            <a:r>
              <a:rPr lang="zh-CN" altLang="en-US" sz="2400" dirty="0"/>
              <a:t> </a:t>
            </a:r>
            <a:r>
              <a:rPr lang="en-US" altLang="zh-CN" sz="2400" dirty="0"/>
              <a:t>any</a:t>
            </a:r>
            <a:r>
              <a:rPr lang="zh-CN" altLang="en-US" sz="2400" dirty="0"/>
              <a:t> </a:t>
            </a:r>
            <a:r>
              <a:rPr lang="en-US" altLang="zh-CN" sz="2400" dirty="0"/>
              <a:t>beer</a:t>
            </a:r>
            <a:endParaRPr lang="en-US" sz="24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B793727-5980-474F-B3D7-99DD083F431B}"/>
              </a:ext>
            </a:extLst>
          </p:cNvPr>
          <p:cNvSpPr/>
          <p:nvPr/>
        </p:nvSpPr>
        <p:spPr>
          <a:xfrm>
            <a:off x="3718245" y="4406503"/>
            <a:ext cx="3636167" cy="207230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5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3C9CF78-D7D9-424D-AA11-D05FA6258AB0}"/>
              </a:ext>
            </a:extLst>
          </p:cNvPr>
          <p:cNvSpPr/>
          <p:nvPr/>
        </p:nvSpPr>
        <p:spPr>
          <a:xfrm>
            <a:off x="6526447" y="1566961"/>
            <a:ext cx="4168304" cy="103624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2000" dirty="0"/>
              <a:t>DOM(drinker) :</a:t>
            </a:r>
            <a:r>
              <a:rPr lang="zh-CN" altLang="en-US" sz="2000" dirty="0"/>
              <a:t> </a:t>
            </a:r>
            <a:r>
              <a:rPr lang="en-US" altLang="zh-CN" sz="2000" dirty="0"/>
              <a:t>{}</a:t>
            </a:r>
          </a:p>
          <a:p>
            <a:r>
              <a:rPr lang="en-US" altLang="zh-CN" sz="2000" dirty="0"/>
              <a:t>DOM(beer):</a:t>
            </a:r>
            <a:r>
              <a:rPr lang="zh-CN" altLang="en-US" sz="2000" dirty="0"/>
              <a:t> </a:t>
            </a:r>
            <a:r>
              <a:rPr lang="en-US" altLang="zh-CN" sz="2000" dirty="0"/>
              <a:t>{}</a:t>
            </a:r>
          </a:p>
          <a:p>
            <a:r>
              <a:rPr lang="en-US" altLang="zh-CN" sz="2000" dirty="0"/>
              <a:t>h:</a:t>
            </a:r>
            <a:r>
              <a:rPr lang="zh-CN" altLang="en-US" sz="2000" dirty="0"/>
              <a:t> </a:t>
            </a:r>
            <a:r>
              <a:rPr lang="en-US" altLang="zh-CN" sz="2000" dirty="0"/>
              <a:t>{}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96EBEB-CC7B-7E47-A2C3-A3634160F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84"/>
            <a:ext cx="10515600" cy="1325563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Algorithm</a:t>
            </a:r>
            <a:r>
              <a:rPr lang="zh-CN" alt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Walkthrough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E718E6EB-9468-AC47-9B16-49CD13F69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9602"/>
            <a:ext cx="2743200" cy="365125"/>
          </a:xfrm>
          <a:ln>
            <a:noFill/>
          </a:ln>
        </p:spPr>
        <p:txBody>
          <a:bodyPr/>
          <a:lstStyle/>
          <a:p>
            <a:fld id="{9B2740E9-EA45-0944-8013-582A83FAAA4A}" type="slidenum">
              <a:rPr lang="en-US" smtClean="0"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1465173A-5EEC-7141-95BE-B744F9C9E7C7}"/>
                  </a:ext>
                </a:extLst>
              </p:cNvPr>
              <p:cNvSpPr/>
              <p:nvPr/>
            </p:nvSpPr>
            <p:spPr>
              <a:xfrm>
                <a:off x="789717" y="2877504"/>
                <a:ext cx="2077605" cy="45624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Likes(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, Budweiser)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1465173A-5EEC-7141-95BE-B744F9C9E7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17" y="2877504"/>
                <a:ext cx="2077605" cy="456240"/>
              </a:xfrm>
              <a:prstGeom prst="roundRect">
                <a:avLst/>
              </a:prstGeom>
              <a:blipFill>
                <a:blip r:embed="rId3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DD88D98-DB5C-1D49-BB07-64610C949ABC}"/>
              </a:ext>
            </a:extLst>
          </p:cNvPr>
          <p:cNvCxnSpPr>
            <a:cxnSpLocks/>
            <a:stCxn id="37" idx="2"/>
            <a:endCxn id="33" idx="0"/>
          </p:cNvCxnSpPr>
          <p:nvPr/>
        </p:nvCxnSpPr>
        <p:spPr>
          <a:xfrm flipH="1">
            <a:off x="1828520" y="2628043"/>
            <a:ext cx="1153003" cy="24946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51CF07E7-BF6F-9840-9625-D261A483E21B}"/>
                  </a:ext>
                </a:extLst>
              </p:cNvPr>
              <p:cNvSpPr/>
              <p:nvPr/>
            </p:nvSpPr>
            <p:spPr>
              <a:xfrm>
                <a:off x="2793193" y="3587233"/>
                <a:ext cx="1445078" cy="442912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Likes(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,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)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51CF07E7-BF6F-9840-9625-D261A483E2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193" y="3587233"/>
                <a:ext cx="1445078" cy="442912"/>
              </a:xfrm>
              <a:prstGeom prst="roundRect">
                <a:avLst/>
              </a:prstGeom>
              <a:blipFill>
                <a:blip r:embed="rId4"/>
                <a:stretch>
                  <a:fillRect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DB9CF2BE-FB50-EC4A-AB07-68428EB17C59}"/>
              </a:ext>
            </a:extLst>
          </p:cNvPr>
          <p:cNvSpPr/>
          <p:nvPr/>
        </p:nvSpPr>
        <p:spPr>
          <a:xfrm>
            <a:off x="2836380" y="2323243"/>
            <a:ext cx="290286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/>
              <a:t>⋀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F3924C5A-0CD9-B74B-878E-623367646C4D}"/>
                  </a:ext>
                </a:extLst>
              </p:cNvPr>
              <p:cNvSpPr/>
              <p:nvPr/>
            </p:nvSpPr>
            <p:spPr>
              <a:xfrm>
                <a:off x="3062160" y="2849971"/>
                <a:ext cx="907143" cy="44291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dirty="0"/>
                  <a:t>∃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F3924C5A-0CD9-B74B-878E-623367646C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160" y="2849971"/>
                <a:ext cx="907143" cy="442912"/>
              </a:xfrm>
              <a:prstGeom prst="roundRect">
                <a:avLst/>
              </a:prstGeom>
              <a:blipFill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E53E042-1D1C-9148-BF2D-4731F0D2D71B}"/>
              </a:ext>
            </a:extLst>
          </p:cNvPr>
          <p:cNvCxnSpPr>
            <a:cxnSpLocks/>
            <a:stCxn id="36" idx="0"/>
            <a:endCxn id="38" idx="2"/>
          </p:cNvCxnSpPr>
          <p:nvPr/>
        </p:nvCxnSpPr>
        <p:spPr>
          <a:xfrm flipV="1">
            <a:off x="3515732" y="3292883"/>
            <a:ext cx="0" cy="2943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4286153-00DE-6B40-BB79-7EDF4BEA291B}"/>
              </a:ext>
            </a:extLst>
          </p:cNvPr>
          <p:cNvCxnSpPr>
            <a:cxnSpLocks/>
            <a:stCxn id="37" idx="2"/>
            <a:endCxn id="38" idx="0"/>
          </p:cNvCxnSpPr>
          <p:nvPr/>
        </p:nvCxnSpPr>
        <p:spPr>
          <a:xfrm>
            <a:off x="2981523" y="2628043"/>
            <a:ext cx="534209" cy="22192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6FA847F8-1952-CE47-9243-90CF74EF42EA}"/>
              </a:ext>
            </a:extLst>
          </p:cNvPr>
          <p:cNvSpPr/>
          <p:nvPr/>
        </p:nvSpPr>
        <p:spPr>
          <a:xfrm>
            <a:off x="1251893" y="2094173"/>
            <a:ext cx="1369221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CN" sz="2000" dirty="0" err="1"/>
              <a:t>Conj</a:t>
            </a:r>
            <a:r>
              <a:rPr lang="en-US" altLang="zh-CN" sz="2000" dirty="0"/>
              <a:t>-Tree</a:t>
            </a:r>
            <a:r>
              <a:rPr lang="zh-CN" altLang="en-US" sz="2000" dirty="0"/>
              <a:t> </a:t>
            </a:r>
            <a:r>
              <a:rPr lang="en-US" altLang="zh-CN" sz="2000" dirty="0"/>
              <a:t>2</a:t>
            </a:r>
            <a:endParaRPr lang="en-US" sz="20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7F7A055-275A-DA4A-9D1D-A98B6B4091DA}"/>
              </a:ext>
            </a:extLst>
          </p:cNvPr>
          <p:cNvSpPr/>
          <p:nvPr/>
        </p:nvSpPr>
        <p:spPr>
          <a:xfrm>
            <a:off x="6544777" y="916795"/>
            <a:ext cx="2165774" cy="36933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Handling</a:t>
            </a:r>
            <a:r>
              <a:rPr lang="zh-CN" altLang="en-US" dirty="0">
                <a:solidFill>
                  <a:schemeClr val="tx1"/>
                </a:solidFill>
              </a:rPr>
              <a:t> ⋁</a:t>
            </a:r>
            <a:r>
              <a:rPr lang="en-US" altLang="zh-CN" dirty="0">
                <a:solidFill>
                  <a:schemeClr val="tx1"/>
                </a:solidFill>
              </a:rPr>
              <a:t>,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zh-CN" altLang="en-US" b="1" dirty="0">
                <a:solidFill>
                  <a:srgbClr val="C00000"/>
                </a:solidFill>
              </a:rPr>
              <a:t>⋀</a:t>
            </a:r>
            <a:r>
              <a:rPr lang="en-US" altLang="zh-CN" b="1" dirty="0">
                <a:solidFill>
                  <a:srgbClr val="C00000"/>
                </a:solidFill>
              </a:rPr>
              <a:t>,</a:t>
            </a:r>
            <a:r>
              <a:rPr lang="zh-CN" altLang="en-US" b="1" dirty="0">
                <a:solidFill>
                  <a:srgbClr val="C00000"/>
                </a:solidFill>
              </a:rPr>
              <a:t> ∃</a:t>
            </a:r>
            <a:r>
              <a:rPr lang="en-US" altLang="zh-CN" dirty="0">
                <a:solidFill>
                  <a:schemeClr val="tx1"/>
                </a:solidFill>
              </a:rPr>
              <a:t>,</a:t>
            </a:r>
            <a:r>
              <a:rPr lang="zh-CN" altLang="en-US" dirty="0">
                <a:solidFill>
                  <a:schemeClr val="tx1"/>
                </a:solidFill>
              </a:rPr>
              <a:t> ∀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45" name="Can 44">
            <a:extLst>
              <a:ext uri="{FF2B5EF4-FFF2-40B4-BE49-F238E27FC236}">
                <a16:creationId xmlns:a16="http://schemas.microsoft.com/office/drawing/2014/main" id="{8CB2DCEB-50CC-364A-969F-25AED57CC114}"/>
              </a:ext>
            </a:extLst>
          </p:cNvPr>
          <p:cNvSpPr/>
          <p:nvPr/>
        </p:nvSpPr>
        <p:spPr>
          <a:xfrm>
            <a:off x="5814075" y="3559246"/>
            <a:ext cx="486145" cy="52111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∅</a:t>
            </a:r>
            <a:endParaRPr lang="en-US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A7D8A99-0619-6B46-BF26-7818505AB02E}"/>
              </a:ext>
            </a:extLst>
          </p:cNvPr>
          <p:cNvCxnSpPr>
            <a:cxnSpLocks/>
            <a:stCxn id="45" idx="4"/>
          </p:cNvCxnSpPr>
          <p:nvPr/>
        </p:nvCxnSpPr>
        <p:spPr>
          <a:xfrm>
            <a:off x="6300220" y="3819803"/>
            <a:ext cx="37825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5907C680-EAD8-EF43-BC8A-BB3A59CA74D4}"/>
              </a:ext>
            </a:extLst>
          </p:cNvPr>
          <p:cNvSpPr/>
          <p:nvPr/>
        </p:nvSpPr>
        <p:spPr>
          <a:xfrm>
            <a:off x="6678475" y="3570629"/>
            <a:ext cx="1431855" cy="4983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+:</a:t>
            </a:r>
            <a:r>
              <a:rPr lang="zh-CN" altLang="en-US" sz="1600" b="1" dirty="0">
                <a:solidFill>
                  <a:schemeClr val="bg1"/>
                </a:solidFill>
              </a:rPr>
              <a:t> </a:t>
            </a:r>
            <a:r>
              <a:rPr lang="en-US" altLang="zh-CN" sz="1600" b="1" dirty="0">
                <a:solidFill>
                  <a:schemeClr val="bg1"/>
                </a:solidFill>
              </a:rPr>
              <a:t>Likes(d1,</a:t>
            </a:r>
            <a:r>
              <a:rPr lang="zh-CN" altLang="en-US" sz="1600" b="1" dirty="0">
                <a:solidFill>
                  <a:schemeClr val="bg1"/>
                </a:solidFill>
              </a:rPr>
              <a:t> </a:t>
            </a:r>
            <a:r>
              <a:rPr lang="en-US" altLang="zh-CN" sz="1600" b="1" dirty="0">
                <a:solidFill>
                  <a:schemeClr val="bg1"/>
                </a:solidFill>
              </a:rPr>
              <a:t>Budweiser)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F630026E-44E1-EF4F-90DC-297DB8759374}"/>
              </a:ext>
            </a:extLst>
          </p:cNvPr>
          <p:cNvSpPr/>
          <p:nvPr/>
        </p:nvSpPr>
        <p:spPr>
          <a:xfrm>
            <a:off x="8488586" y="3570629"/>
            <a:ext cx="663462" cy="49834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⊤</a:t>
            </a:r>
            <a:endParaRPr lang="en-US" altLang="zh-CN" sz="1600" b="1" dirty="0">
              <a:solidFill>
                <a:schemeClr val="bg1"/>
              </a:solidFill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652E74D-F707-B54B-B728-97325277B8AF}"/>
              </a:ext>
            </a:extLst>
          </p:cNvPr>
          <p:cNvCxnSpPr>
            <a:cxnSpLocks/>
            <a:stCxn id="58" idx="3"/>
            <a:endCxn id="59" idx="1"/>
          </p:cNvCxnSpPr>
          <p:nvPr/>
        </p:nvCxnSpPr>
        <p:spPr>
          <a:xfrm>
            <a:off x="8110330" y="3819803"/>
            <a:ext cx="37825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536AB57B-FB35-9140-AF9F-BB044E7FCF70}"/>
                  </a:ext>
                </a:extLst>
              </p:cNvPr>
              <p:cNvSpPr/>
              <p:nvPr/>
            </p:nvSpPr>
            <p:spPr>
              <a:xfrm>
                <a:off x="6526447" y="1576050"/>
                <a:ext cx="4168304" cy="1036246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zh-CN" sz="2000" dirty="0"/>
                  <a:t>DOM(drinker) :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{d1}</a:t>
                </a:r>
              </a:p>
              <a:p>
                <a:r>
                  <a:rPr lang="en-US" altLang="zh-CN" sz="2000" dirty="0"/>
                  <a:t>DOM(beer):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{</a:t>
                </a:r>
                <a:r>
                  <a:rPr lang="en-US" altLang="zh-CN" sz="2000" dirty="0">
                    <a:solidFill>
                      <a:schemeClr val="bg1"/>
                    </a:solidFill>
                  </a:rPr>
                  <a:t>Budweiser</a:t>
                </a:r>
                <a:r>
                  <a:rPr lang="en-US" altLang="zh-CN" sz="2000" dirty="0"/>
                  <a:t>}</a:t>
                </a:r>
              </a:p>
              <a:p>
                <a:r>
                  <a:rPr lang="en-US" altLang="zh-CN" sz="2000" dirty="0"/>
                  <a:t>h: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{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m:rPr>
                        <m:nor/>
                      </m:rPr>
                      <a:rPr lang="en-US" sz="2000" dirty="0"/>
                      <m:t>→</m:t>
                    </m:r>
                  </m:oMath>
                </a14:m>
                <a:r>
                  <a:rPr lang="en-US" altLang="zh-CN" sz="2000" dirty="0"/>
                  <a:t>d1}</a:t>
                </a: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536AB57B-FB35-9140-AF9F-BB044E7FCF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447" y="1576050"/>
                <a:ext cx="4168304" cy="1036246"/>
              </a:xfrm>
              <a:prstGeom prst="rect">
                <a:avLst/>
              </a:prstGeom>
              <a:blipFill>
                <a:blip r:embed="rId6"/>
                <a:stretch>
                  <a:fillRect l="-1515" t="-2381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ular Callout 66">
                <a:extLst>
                  <a:ext uri="{FF2B5EF4-FFF2-40B4-BE49-F238E27FC236}">
                    <a16:creationId xmlns:a16="http://schemas.microsoft.com/office/drawing/2014/main" id="{FDF2B80F-D974-5541-B365-696731BD3C5B}"/>
                  </a:ext>
                </a:extLst>
              </p:cNvPr>
              <p:cNvSpPr/>
              <p:nvPr/>
            </p:nvSpPr>
            <p:spPr>
              <a:xfrm>
                <a:off x="3987489" y="1916318"/>
                <a:ext cx="2330825" cy="822689"/>
              </a:xfrm>
              <a:prstGeom prst="wedgeRectCallout">
                <a:avLst>
                  <a:gd name="adj1" fmla="val -46646"/>
                  <a:gd name="adj2" fmla="val 98268"/>
                </a:avLst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Enumerate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mappings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for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or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add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new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labeled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null</a:t>
                </a:r>
                <a:endParaRPr lang="en-US" dirty="0"/>
              </a:p>
            </p:txBody>
          </p:sp>
        </mc:Choice>
        <mc:Fallback xmlns="">
          <p:sp>
            <p:nvSpPr>
              <p:cNvPr id="67" name="Rectangular Callout 66">
                <a:extLst>
                  <a:ext uri="{FF2B5EF4-FFF2-40B4-BE49-F238E27FC236}">
                    <a16:creationId xmlns:a16="http://schemas.microsoft.com/office/drawing/2014/main" id="{FDF2B80F-D974-5541-B365-696731BD3C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489" y="1916318"/>
                <a:ext cx="2330825" cy="822689"/>
              </a:xfrm>
              <a:prstGeom prst="wedgeRectCallout">
                <a:avLst>
                  <a:gd name="adj1" fmla="val -46646"/>
                  <a:gd name="adj2" fmla="val 98268"/>
                </a:avLst>
              </a:prstGeom>
              <a:blipFill>
                <a:blip r:embed="rId7"/>
                <a:stretch>
                  <a:fillRect t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0BD9A266-0D6C-EA4A-A448-178275DA29EF}"/>
                  </a:ext>
                </a:extLst>
              </p:cNvPr>
              <p:cNvSpPr/>
              <p:nvPr/>
            </p:nvSpPr>
            <p:spPr>
              <a:xfrm>
                <a:off x="2447314" y="1566961"/>
                <a:ext cx="1068417" cy="42942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0BD9A266-0D6C-EA4A-A448-178275DA29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314" y="1566961"/>
                <a:ext cx="1068417" cy="429426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A058DA2-34C1-1F42-AB7B-A70847577A1A}"/>
              </a:ext>
            </a:extLst>
          </p:cNvPr>
          <p:cNvCxnSpPr>
            <a:cxnSpLocks/>
            <a:stCxn id="37" idx="0"/>
            <a:endCxn id="68" idx="2"/>
          </p:cNvCxnSpPr>
          <p:nvPr/>
        </p:nvCxnSpPr>
        <p:spPr>
          <a:xfrm flipV="1">
            <a:off x="2981523" y="1996387"/>
            <a:ext cx="0" cy="3268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72EA936-B9A2-9549-9EDC-EB933901B2FC}"/>
                  </a:ext>
                </a:extLst>
              </p:cNvPr>
              <p:cNvSpPr/>
              <p:nvPr/>
            </p:nvSpPr>
            <p:spPr>
              <a:xfrm>
                <a:off x="6528816" y="1572768"/>
                <a:ext cx="4168304" cy="1036246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zh-CN" sz="2000" dirty="0"/>
                  <a:t>DOM(drinker) :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{d1}</a:t>
                </a:r>
              </a:p>
              <a:p>
                <a:r>
                  <a:rPr lang="en-US" altLang="zh-CN" sz="2000" dirty="0"/>
                  <a:t>DOM(beer):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{</a:t>
                </a:r>
                <a:r>
                  <a:rPr lang="en-US" altLang="zh-CN" sz="2000" dirty="0">
                    <a:solidFill>
                      <a:schemeClr val="bg1"/>
                    </a:solidFill>
                  </a:rPr>
                  <a:t>Budweiser</a:t>
                </a:r>
                <a:r>
                  <a:rPr lang="en-US" altLang="zh-CN" sz="2000" dirty="0"/>
                  <a:t>}</a:t>
                </a:r>
              </a:p>
              <a:p>
                <a:r>
                  <a:rPr lang="en-US" altLang="zh-CN" sz="2000" dirty="0"/>
                  <a:t>h: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{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m:rPr>
                        <m:nor/>
                      </m:rPr>
                      <a:rPr lang="en-US" sz="2000" dirty="0"/>
                      <m:t>→</m:t>
                    </m:r>
                  </m:oMath>
                </a14:m>
                <a:r>
                  <a:rPr lang="en-US" altLang="zh-CN" sz="2000" dirty="0"/>
                  <a:t>d1,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000" dirty="0"/>
                  <a:t>→</a:t>
                </a:r>
                <a:r>
                  <a:rPr lang="en-US" altLang="zh-CN" sz="2000" dirty="0">
                    <a:solidFill>
                      <a:schemeClr val="bg1"/>
                    </a:solidFill>
                  </a:rPr>
                  <a:t> Budweiser</a:t>
                </a:r>
                <a:r>
                  <a:rPr lang="en-US" altLang="zh-CN" sz="2000" dirty="0"/>
                  <a:t>}</a:t>
                </a: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72EA936-B9A2-9549-9EDC-EB933901B2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816" y="1572768"/>
                <a:ext cx="4168304" cy="1036246"/>
              </a:xfrm>
              <a:prstGeom prst="rect">
                <a:avLst/>
              </a:prstGeom>
              <a:blipFill>
                <a:blip r:embed="rId9"/>
                <a:stretch>
                  <a:fillRect l="-1212" t="-2410" b="-7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719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7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0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3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6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36" grpId="0" animBg="1"/>
      <p:bldP spid="36" grpId="1" animBg="1"/>
      <p:bldP spid="38" grpId="0" animBg="1"/>
      <p:bldP spid="38" grpId="1" animBg="1"/>
      <p:bldP spid="45" grpId="0" animBg="1"/>
      <p:bldP spid="58" grpId="0" animBg="1"/>
      <p:bldP spid="59" grpId="0" animBg="1"/>
      <p:bldP spid="65" grpId="0" animBg="1"/>
      <p:bldP spid="67" grpId="0" animBg="1"/>
      <p:bldP spid="6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6EBEB-CC7B-7E47-A2C3-A3634160F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348"/>
            <a:ext cx="10515600" cy="1325563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Algorithm</a:t>
            </a:r>
            <a:r>
              <a:rPr lang="zh-CN" alt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Walkthrough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E718E6EB-9468-AC47-9B16-49CD13F69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9602"/>
            <a:ext cx="2743200" cy="365125"/>
          </a:xfrm>
          <a:ln>
            <a:noFill/>
          </a:ln>
        </p:spPr>
        <p:txBody>
          <a:bodyPr/>
          <a:lstStyle/>
          <a:p>
            <a:fld id="{9B2740E9-EA45-0944-8013-582A83FAAA4A}" type="slidenum">
              <a:rPr lang="en-US" smtClean="0"/>
              <a:t>25</a:t>
            </a:fld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7BF4CD2-5177-C342-8F71-483EA3389EB9}"/>
              </a:ext>
            </a:extLst>
          </p:cNvPr>
          <p:cNvGrpSpPr/>
          <p:nvPr/>
        </p:nvGrpSpPr>
        <p:grpSpPr>
          <a:xfrm>
            <a:off x="789717" y="2094173"/>
            <a:ext cx="3448554" cy="1935972"/>
            <a:chOff x="2894573" y="4312602"/>
            <a:chExt cx="3448554" cy="19359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ounded Rectangle 32">
                  <a:extLst>
                    <a:ext uri="{FF2B5EF4-FFF2-40B4-BE49-F238E27FC236}">
                      <a16:creationId xmlns:a16="http://schemas.microsoft.com/office/drawing/2014/main" id="{1465173A-5EEC-7141-95BE-B744F9C9E7C7}"/>
                    </a:ext>
                  </a:extLst>
                </p:cNvPr>
                <p:cNvSpPr/>
                <p:nvPr/>
              </p:nvSpPr>
              <p:spPr>
                <a:xfrm>
                  <a:off x="2894573" y="5095933"/>
                  <a:ext cx="2077605" cy="456240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solidFill>
                        <a:schemeClr val="tx1"/>
                      </a:solidFill>
                    </a:rPr>
                    <a:t>Likes(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</a:rPr>
                    <a:t>, Budweiser)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ounded Rectangle 32">
                  <a:extLst>
                    <a:ext uri="{FF2B5EF4-FFF2-40B4-BE49-F238E27FC236}">
                      <a16:creationId xmlns:a16="http://schemas.microsoft.com/office/drawing/2014/main" id="{1465173A-5EEC-7141-95BE-B744F9C9E7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4573" y="5095933"/>
                  <a:ext cx="2077605" cy="456240"/>
                </a:xfrm>
                <a:prstGeom prst="roundRect">
                  <a:avLst/>
                </a:prstGeom>
                <a:blipFill>
                  <a:blip r:embed="rId3"/>
                  <a:stretch>
                    <a:fillRect b="-7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DD88D98-DB5C-1D49-BB07-64610C949ABC}"/>
                </a:ext>
              </a:extLst>
            </p:cNvPr>
            <p:cNvCxnSpPr>
              <a:cxnSpLocks/>
              <a:stCxn id="37" idx="2"/>
              <a:endCxn id="33" idx="0"/>
            </p:cNvCxnSpPr>
            <p:nvPr/>
          </p:nvCxnSpPr>
          <p:spPr>
            <a:xfrm flipH="1">
              <a:off x="3933376" y="4846472"/>
              <a:ext cx="1153003" cy="249461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ounded Rectangle 35">
                  <a:extLst>
                    <a:ext uri="{FF2B5EF4-FFF2-40B4-BE49-F238E27FC236}">
                      <a16:creationId xmlns:a16="http://schemas.microsoft.com/office/drawing/2014/main" id="{51CF07E7-BF6F-9840-9625-D261A483E21B}"/>
                    </a:ext>
                  </a:extLst>
                </p:cNvPr>
                <p:cNvSpPr/>
                <p:nvPr/>
              </p:nvSpPr>
              <p:spPr>
                <a:xfrm>
                  <a:off x="4898049" y="5805662"/>
                  <a:ext cx="1445078" cy="442912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solidFill>
                        <a:schemeClr val="tx1"/>
                      </a:solidFill>
                    </a:rPr>
                    <a:t>Likes(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</a:rPr>
                    <a:t>,</a:t>
                  </a:r>
                  <a:r>
                    <a:rPr lang="zh-CN" altLang="en-US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</a:rPr>
                    <a:t>)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ounded Rectangle 35">
                  <a:extLst>
                    <a:ext uri="{FF2B5EF4-FFF2-40B4-BE49-F238E27FC236}">
                      <a16:creationId xmlns:a16="http://schemas.microsoft.com/office/drawing/2014/main" id="{51CF07E7-BF6F-9840-9625-D261A483E2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8049" y="5805662"/>
                  <a:ext cx="1445078" cy="442912"/>
                </a:xfrm>
                <a:prstGeom prst="roundRect">
                  <a:avLst/>
                </a:prstGeom>
                <a:blipFill>
                  <a:blip r:embed="rId4"/>
                  <a:stretch>
                    <a:fillRect b="-135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DB9CF2BE-FB50-EC4A-AB07-68428EB17C59}"/>
                </a:ext>
              </a:extLst>
            </p:cNvPr>
            <p:cNvSpPr/>
            <p:nvPr/>
          </p:nvSpPr>
          <p:spPr>
            <a:xfrm>
              <a:off x="4941236" y="4541672"/>
              <a:ext cx="290286" cy="304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⋀</a:t>
              </a:r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ounded Rectangle 37">
                  <a:extLst>
                    <a:ext uri="{FF2B5EF4-FFF2-40B4-BE49-F238E27FC236}">
                      <a16:creationId xmlns:a16="http://schemas.microsoft.com/office/drawing/2014/main" id="{F3924C5A-0CD9-B74B-878E-623367646C4D}"/>
                    </a:ext>
                  </a:extLst>
                </p:cNvPr>
                <p:cNvSpPr/>
                <p:nvPr/>
              </p:nvSpPr>
              <p:spPr>
                <a:xfrm>
                  <a:off x="5167016" y="5068400"/>
                  <a:ext cx="907143" cy="442912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600" dirty="0"/>
                    <a:t>∃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8" name="Rounded Rectangle 37">
                  <a:extLst>
                    <a:ext uri="{FF2B5EF4-FFF2-40B4-BE49-F238E27FC236}">
                      <a16:creationId xmlns:a16="http://schemas.microsoft.com/office/drawing/2014/main" id="{F3924C5A-0CD9-B74B-878E-623367646C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7016" y="5068400"/>
                  <a:ext cx="907143" cy="442912"/>
                </a:xfrm>
                <a:prstGeom prst="roundRect">
                  <a:avLst/>
                </a:prstGeom>
                <a:blipFill>
                  <a:blip r:embed="rId5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E53E042-1D1C-9148-BF2D-4731F0D2D71B}"/>
                </a:ext>
              </a:extLst>
            </p:cNvPr>
            <p:cNvCxnSpPr>
              <a:cxnSpLocks/>
              <a:stCxn id="36" idx="0"/>
              <a:endCxn id="38" idx="2"/>
            </p:cNvCxnSpPr>
            <p:nvPr/>
          </p:nvCxnSpPr>
          <p:spPr>
            <a:xfrm flipV="1">
              <a:off x="5620588" y="5511312"/>
              <a:ext cx="0" cy="29435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4286153-00DE-6B40-BB79-7EDF4BEA291B}"/>
                </a:ext>
              </a:extLst>
            </p:cNvPr>
            <p:cNvCxnSpPr>
              <a:cxnSpLocks/>
              <a:stCxn id="37" idx="2"/>
              <a:endCxn id="38" idx="0"/>
            </p:cNvCxnSpPr>
            <p:nvPr/>
          </p:nvCxnSpPr>
          <p:spPr>
            <a:xfrm>
              <a:off x="5086379" y="4846472"/>
              <a:ext cx="534209" cy="22192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FA847F8-1952-CE47-9243-90CF74EF42EA}"/>
                </a:ext>
              </a:extLst>
            </p:cNvPr>
            <p:cNvSpPr/>
            <p:nvPr/>
          </p:nvSpPr>
          <p:spPr>
            <a:xfrm>
              <a:off x="3356749" y="4312602"/>
              <a:ext cx="1369221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altLang="zh-CN" sz="2000" dirty="0" err="1"/>
                <a:t>Conj</a:t>
              </a:r>
              <a:r>
                <a:rPr lang="en-US" altLang="zh-CN" sz="2000" dirty="0"/>
                <a:t>-Tree</a:t>
              </a:r>
              <a:r>
                <a:rPr lang="zh-CN" altLang="en-US" sz="2000" dirty="0"/>
                <a:t> </a:t>
              </a:r>
              <a:r>
                <a:rPr lang="en-US" altLang="zh-CN" sz="2000" dirty="0"/>
                <a:t>2</a:t>
              </a:r>
              <a:endParaRPr lang="en-US" sz="2000" dirty="0"/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27F7A055-275A-DA4A-9D1D-A98B6B4091DA}"/>
              </a:ext>
            </a:extLst>
          </p:cNvPr>
          <p:cNvSpPr/>
          <p:nvPr/>
        </p:nvSpPr>
        <p:spPr>
          <a:xfrm>
            <a:off x="6544777" y="916795"/>
            <a:ext cx="2165774" cy="36933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Handling</a:t>
            </a:r>
            <a:r>
              <a:rPr lang="zh-CN" altLang="en-US" dirty="0">
                <a:solidFill>
                  <a:schemeClr val="tx1"/>
                </a:solidFill>
              </a:rPr>
              <a:t> ⋁</a:t>
            </a:r>
            <a:r>
              <a:rPr lang="en-US" altLang="zh-CN" dirty="0">
                <a:solidFill>
                  <a:schemeClr val="tx1"/>
                </a:solidFill>
              </a:rPr>
              <a:t>,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zh-CN" altLang="en-US" b="1" dirty="0">
                <a:solidFill>
                  <a:srgbClr val="C00000"/>
                </a:solidFill>
              </a:rPr>
              <a:t>⋀</a:t>
            </a:r>
            <a:r>
              <a:rPr lang="en-US" altLang="zh-CN" b="1" dirty="0">
                <a:solidFill>
                  <a:srgbClr val="C00000"/>
                </a:solidFill>
              </a:rPr>
              <a:t>,</a:t>
            </a:r>
            <a:r>
              <a:rPr lang="zh-CN" altLang="en-US" b="1" dirty="0">
                <a:solidFill>
                  <a:srgbClr val="C00000"/>
                </a:solidFill>
              </a:rPr>
              <a:t> ∃</a:t>
            </a:r>
            <a:r>
              <a:rPr lang="en-US" altLang="zh-CN" dirty="0">
                <a:solidFill>
                  <a:schemeClr val="tx1"/>
                </a:solidFill>
              </a:rPr>
              <a:t>,</a:t>
            </a:r>
            <a:r>
              <a:rPr lang="zh-CN" altLang="en-US" dirty="0">
                <a:solidFill>
                  <a:schemeClr val="tx1"/>
                </a:solidFill>
              </a:rPr>
              <a:t> ∀</a:t>
            </a:r>
            <a:endParaRPr lang="en-US" altLang="zh-CN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536AB57B-FB35-9140-AF9F-BB044E7FCF70}"/>
                  </a:ext>
                </a:extLst>
              </p:cNvPr>
              <p:cNvSpPr/>
              <p:nvPr/>
            </p:nvSpPr>
            <p:spPr>
              <a:xfrm>
                <a:off x="6528816" y="1563624"/>
                <a:ext cx="4168304" cy="1036246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zh-CN" sz="2000" dirty="0"/>
                  <a:t>DOM(drinker) :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{d1}</a:t>
                </a:r>
              </a:p>
              <a:p>
                <a:r>
                  <a:rPr lang="en-US" altLang="zh-CN" sz="2000" dirty="0"/>
                  <a:t>DOM(beer):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{</a:t>
                </a:r>
                <a:r>
                  <a:rPr lang="en-US" altLang="zh-CN" sz="2000" dirty="0">
                    <a:solidFill>
                      <a:schemeClr val="bg1"/>
                    </a:solidFill>
                  </a:rPr>
                  <a:t>Budweiser</a:t>
                </a:r>
                <a:r>
                  <a:rPr lang="en-US" altLang="zh-CN" sz="2000" dirty="0"/>
                  <a:t>}</a:t>
                </a:r>
              </a:p>
              <a:p>
                <a:r>
                  <a:rPr lang="en-US" altLang="zh-CN" sz="2000" dirty="0"/>
                  <a:t>h: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{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m:rPr>
                        <m:nor/>
                      </m:rPr>
                      <a:rPr lang="en-US" sz="2000" dirty="0"/>
                      <m:t>→</m:t>
                    </m:r>
                  </m:oMath>
                </a14:m>
                <a:r>
                  <a:rPr lang="en-US" altLang="zh-CN" sz="2000" dirty="0"/>
                  <a:t>d1,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000" dirty="0"/>
                  <a:t>→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000" dirty="0">
                    <a:solidFill>
                      <a:schemeClr val="bg1"/>
                    </a:solidFill>
                  </a:rPr>
                  <a:t>Budweiser</a:t>
                </a:r>
                <a:r>
                  <a:rPr lang="en-US" altLang="zh-CN" sz="2000" dirty="0"/>
                  <a:t>}</a:t>
                </a: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536AB57B-FB35-9140-AF9F-BB044E7FCF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816" y="1563624"/>
                <a:ext cx="4168304" cy="1036246"/>
              </a:xfrm>
              <a:prstGeom prst="rect">
                <a:avLst/>
              </a:prstGeom>
              <a:blipFill>
                <a:blip r:embed="rId6"/>
                <a:stretch>
                  <a:fillRect l="-1212" t="-2410" b="-7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72EA936-B9A2-9549-9EDC-EB933901B2FC}"/>
                  </a:ext>
                </a:extLst>
              </p:cNvPr>
              <p:cNvSpPr/>
              <p:nvPr/>
            </p:nvSpPr>
            <p:spPr>
              <a:xfrm>
                <a:off x="6528816" y="1572768"/>
                <a:ext cx="4168304" cy="1036246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zh-CN" sz="2000" dirty="0"/>
                  <a:t>DOM(drinker) :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{d1}</a:t>
                </a:r>
              </a:p>
              <a:p>
                <a:r>
                  <a:rPr lang="en-US" altLang="zh-CN" sz="2000" dirty="0"/>
                  <a:t>DOM(beer):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{</a:t>
                </a:r>
                <a:r>
                  <a:rPr lang="en-US" altLang="zh-CN" sz="2000" dirty="0">
                    <a:solidFill>
                      <a:schemeClr val="bg1"/>
                    </a:solidFill>
                  </a:rPr>
                  <a:t>Budweiser,</a:t>
                </a:r>
                <a:r>
                  <a:rPr lang="zh-CN" alt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2000" dirty="0">
                    <a:solidFill>
                      <a:schemeClr val="bg1"/>
                    </a:solidFill>
                  </a:rPr>
                  <a:t>b1</a:t>
                </a:r>
                <a:r>
                  <a:rPr lang="en-US" altLang="zh-CN" sz="2000" dirty="0"/>
                  <a:t>}</a:t>
                </a:r>
              </a:p>
              <a:p>
                <a:r>
                  <a:rPr lang="en-US" altLang="zh-CN" sz="2000" dirty="0"/>
                  <a:t>h: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{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m:rPr>
                        <m:nor/>
                      </m:rPr>
                      <a:rPr lang="en-US" sz="2000" dirty="0"/>
                      <m:t>→</m:t>
                    </m:r>
                  </m:oMath>
                </a14:m>
                <a:r>
                  <a:rPr lang="en-US" altLang="zh-CN" sz="2000" dirty="0"/>
                  <a:t>d1,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1" i="1" dirty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000" b="1" dirty="0"/>
                  <a:t>→</a:t>
                </a:r>
                <a:r>
                  <a:rPr lang="en-US" altLang="zh-CN" sz="2000" b="1" dirty="0"/>
                  <a:t>b1</a:t>
                </a:r>
                <a:r>
                  <a:rPr lang="en-US" altLang="zh-CN" sz="2000" dirty="0"/>
                  <a:t>}</a:t>
                </a: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72EA936-B9A2-9549-9EDC-EB933901B2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816" y="1572768"/>
                <a:ext cx="4168304" cy="1036246"/>
              </a:xfrm>
              <a:prstGeom prst="rect">
                <a:avLst/>
              </a:prstGeom>
              <a:blipFill>
                <a:blip r:embed="rId7"/>
                <a:stretch>
                  <a:fillRect l="-1212" t="-2410" b="-7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ular Callout 66">
                <a:extLst>
                  <a:ext uri="{FF2B5EF4-FFF2-40B4-BE49-F238E27FC236}">
                    <a16:creationId xmlns:a16="http://schemas.microsoft.com/office/drawing/2014/main" id="{FDF2B80F-D974-5541-B365-696731BD3C5B}"/>
                  </a:ext>
                </a:extLst>
              </p:cNvPr>
              <p:cNvSpPr/>
              <p:nvPr/>
            </p:nvSpPr>
            <p:spPr>
              <a:xfrm>
                <a:off x="3987489" y="1916318"/>
                <a:ext cx="2330825" cy="822689"/>
              </a:xfrm>
              <a:prstGeom prst="wedgeRectCallout">
                <a:avLst>
                  <a:gd name="adj1" fmla="val -46646"/>
                  <a:gd name="adj2" fmla="val 98268"/>
                </a:avLst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Enumerate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mappings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for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or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add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new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labeled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null</a:t>
                </a:r>
                <a:endParaRPr lang="en-US" dirty="0"/>
              </a:p>
            </p:txBody>
          </p:sp>
        </mc:Choice>
        <mc:Fallback xmlns="">
          <p:sp>
            <p:nvSpPr>
              <p:cNvPr id="67" name="Rectangular Callout 66">
                <a:extLst>
                  <a:ext uri="{FF2B5EF4-FFF2-40B4-BE49-F238E27FC236}">
                    <a16:creationId xmlns:a16="http://schemas.microsoft.com/office/drawing/2014/main" id="{FDF2B80F-D974-5541-B365-696731BD3C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489" y="1916318"/>
                <a:ext cx="2330825" cy="822689"/>
              </a:xfrm>
              <a:prstGeom prst="wedgeRectCallout">
                <a:avLst>
                  <a:gd name="adj1" fmla="val -46646"/>
                  <a:gd name="adj2" fmla="val 98268"/>
                </a:avLst>
              </a:prstGeom>
              <a:blipFill>
                <a:blip r:embed="rId8"/>
                <a:stretch>
                  <a:fillRect t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0BD9A266-0D6C-EA4A-A448-178275DA29EF}"/>
                  </a:ext>
                </a:extLst>
              </p:cNvPr>
              <p:cNvSpPr/>
              <p:nvPr/>
            </p:nvSpPr>
            <p:spPr>
              <a:xfrm>
                <a:off x="2447314" y="1566961"/>
                <a:ext cx="1068417" cy="42942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0BD9A266-0D6C-EA4A-A448-178275DA29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314" y="1566961"/>
                <a:ext cx="1068417" cy="429426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A058DA2-34C1-1F42-AB7B-A70847577A1A}"/>
              </a:ext>
            </a:extLst>
          </p:cNvPr>
          <p:cNvCxnSpPr>
            <a:cxnSpLocks/>
            <a:stCxn id="37" idx="0"/>
            <a:endCxn id="68" idx="2"/>
          </p:cNvCxnSpPr>
          <p:nvPr/>
        </p:nvCxnSpPr>
        <p:spPr>
          <a:xfrm flipV="1">
            <a:off x="2981523" y="1996387"/>
            <a:ext cx="0" cy="3268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E8BC08D1-068F-FC4E-834E-A28C2AC34C6B}"/>
              </a:ext>
            </a:extLst>
          </p:cNvPr>
          <p:cNvSpPr/>
          <p:nvPr/>
        </p:nvSpPr>
        <p:spPr>
          <a:xfrm>
            <a:off x="6678475" y="3570629"/>
            <a:ext cx="1431855" cy="4983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+:</a:t>
            </a:r>
            <a:r>
              <a:rPr lang="zh-CN" altLang="en-US" sz="1600" b="1" dirty="0">
                <a:solidFill>
                  <a:schemeClr val="bg1"/>
                </a:solidFill>
              </a:rPr>
              <a:t> </a:t>
            </a:r>
            <a:r>
              <a:rPr lang="en-US" altLang="zh-CN" sz="1600" b="1" dirty="0">
                <a:solidFill>
                  <a:schemeClr val="bg1"/>
                </a:solidFill>
              </a:rPr>
              <a:t>Likes(d1,</a:t>
            </a:r>
            <a:r>
              <a:rPr lang="zh-CN" altLang="en-US" sz="1600" b="1" dirty="0">
                <a:solidFill>
                  <a:schemeClr val="bg1"/>
                </a:solidFill>
              </a:rPr>
              <a:t> </a:t>
            </a:r>
            <a:r>
              <a:rPr lang="en-US" altLang="zh-CN" sz="1600" b="1" dirty="0">
                <a:solidFill>
                  <a:schemeClr val="bg1"/>
                </a:solidFill>
              </a:rPr>
              <a:t>Budweiser)</a:t>
            </a:r>
          </a:p>
        </p:txBody>
      </p:sp>
      <p:sp>
        <p:nvSpPr>
          <p:cNvPr id="32" name="Can 31">
            <a:extLst>
              <a:ext uri="{FF2B5EF4-FFF2-40B4-BE49-F238E27FC236}">
                <a16:creationId xmlns:a16="http://schemas.microsoft.com/office/drawing/2014/main" id="{0942DDE0-D155-064F-8E05-ED777C5FBABA}"/>
              </a:ext>
            </a:extLst>
          </p:cNvPr>
          <p:cNvSpPr/>
          <p:nvPr/>
        </p:nvSpPr>
        <p:spPr>
          <a:xfrm>
            <a:off x="5814075" y="3559246"/>
            <a:ext cx="486145" cy="52111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∅</a:t>
            </a:r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79A2E13-1F55-3048-8E30-CCEC6C984FF1}"/>
              </a:ext>
            </a:extLst>
          </p:cNvPr>
          <p:cNvCxnSpPr>
            <a:cxnSpLocks/>
            <a:stCxn id="32" idx="4"/>
            <a:endCxn id="31" idx="1"/>
          </p:cNvCxnSpPr>
          <p:nvPr/>
        </p:nvCxnSpPr>
        <p:spPr>
          <a:xfrm>
            <a:off x="6300220" y="3819803"/>
            <a:ext cx="37825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997C838-7123-1A4E-ACCE-0E8E63668DD4}"/>
              </a:ext>
            </a:extLst>
          </p:cNvPr>
          <p:cNvSpPr/>
          <p:nvPr/>
        </p:nvSpPr>
        <p:spPr>
          <a:xfrm>
            <a:off x="8488585" y="4205297"/>
            <a:ext cx="1431855" cy="4983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+:</a:t>
            </a:r>
            <a:r>
              <a:rPr lang="zh-CN" altLang="en-US" sz="1600" b="1" dirty="0">
                <a:solidFill>
                  <a:schemeClr val="bg1"/>
                </a:solidFill>
              </a:rPr>
              <a:t> </a:t>
            </a:r>
            <a:r>
              <a:rPr lang="en-US" altLang="zh-CN" sz="1600" b="1" dirty="0">
                <a:solidFill>
                  <a:schemeClr val="bg1"/>
                </a:solidFill>
              </a:rPr>
              <a:t>Likes(d1,</a:t>
            </a:r>
            <a:r>
              <a:rPr lang="zh-CN" altLang="en-US" sz="1600" b="1" dirty="0">
                <a:solidFill>
                  <a:schemeClr val="bg1"/>
                </a:solidFill>
              </a:rPr>
              <a:t> </a:t>
            </a:r>
            <a:r>
              <a:rPr lang="en-US" altLang="zh-CN" sz="1600" b="1" dirty="0">
                <a:solidFill>
                  <a:schemeClr val="bg1"/>
                </a:solidFill>
              </a:rPr>
              <a:t>b1)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3B35459-5D59-994A-98EA-1221175F0164}"/>
              </a:ext>
            </a:extLst>
          </p:cNvPr>
          <p:cNvCxnSpPr>
            <a:cxnSpLocks/>
            <a:stCxn id="31" idx="3"/>
            <a:endCxn id="40" idx="1"/>
          </p:cNvCxnSpPr>
          <p:nvPr/>
        </p:nvCxnSpPr>
        <p:spPr>
          <a:xfrm>
            <a:off x="8110330" y="3819803"/>
            <a:ext cx="378255" cy="6346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D67529D8-0AB4-504F-AC26-2256C8660DE8}"/>
              </a:ext>
            </a:extLst>
          </p:cNvPr>
          <p:cNvSpPr/>
          <p:nvPr/>
        </p:nvSpPr>
        <p:spPr>
          <a:xfrm>
            <a:off x="10298695" y="4208540"/>
            <a:ext cx="663462" cy="49834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⊤</a:t>
            </a:r>
            <a:endParaRPr lang="en-US" altLang="zh-CN" sz="1600" b="1" dirty="0">
              <a:solidFill>
                <a:schemeClr val="bg1"/>
              </a:solidFill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64B0718-DFE7-A948-AD36-E4D9CE64AE3A}"/>
              </a:ext>
            </a:extLst>
          </p:cNvPr>
          <p:cNvCxnSpPr>
            <a:cxnSpLocks/>
            <a:stCxn id="40" idx="3"/>
            <a:endCxn id="42" idx="1"/>
          </p:cNvCxnSpPr>
          <p:nvPr/>
        </p:nvCxnSpPr>
        <p:spPr>
          <a:xfrm>
            <a:off x="9920440" y="4454471"/>
            <a:ext cx="378255" cy="32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BC872A47-F249-5947-9B30-0376319E23E6}"/>
              </a:ext>
            </a:extLst>
          </p:cNvPr>
          <p:cNvSpPr/>
          <p:nvPr/>
        </p:nvSpPr>
        <p:spPr>
          <a:xfrm>
            <a:off x="8488586" y="3570629"/>
            <a:ext cx="663462" cy="49834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⊤</a:t>
            </a:r>
            <a:endParaRPr lang="en-US" altLang="zh-CN" sz="1600" b="1" dirty="0">
              <a:solidFill>
                <a:schemeClr val="bg1"/>
              </a:solidFill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E716262-AC1E-E547-95B7-D78E0ACF95F1}"/>
              </a:ext>
            </a:extLst>
          </p:cNvPr>
          <p:cNvCxnSpPr>
            <a:cxnSpLocks/>
            <a:stCxn id="31" idx="3"/>
            <a:endCxn id="47" idx="1"/>
          </p:cNvCxnSpPr>
          <p:nvPr/>
        </p:nvCxnSpPr>
        <p:spPr>
          <a:xfrm>
            <a:off x="8110330" y="3819803"/>
            <a:ext cx="37825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00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6EBEB-CC7B-7E47-A2C3-A3634160F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250"/>
            <a:ext cx="10515600" cy="1325563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Algorithm</a:t>
            </a:r>
            <a:r>
              <a:rPr lang="zh-CN" alt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Walkthrough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E718E6EB-9468-AC47-9B16-49CD13F69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9602"/>
            <a:ext cx="2743200" cy="365125"/>
          </a:xfrm>
          <a:ln>
            <a:noFill/>
          </a:ln>
        </p:spPr>
        <p:txBody>
          <a:bodyPr/>
          <a:lstStyle/>
          <a:p>
            <a:fld id="{9B2740E9-EA45-0944-8013-582A83FAAA4A}" type="slidenum">
              <a:rPr lang="en-US" smtClean="0"/>
              <a:t>26</a:t>
            </a:fld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01A716B-BDAA-8D46-B02D-CCF1C2875455}"/>
              </a:ext>
            </a:extLst>
          </p:cNvPr>
          <p:cNvGrpSpPr/>
          <p:nvPr/>
        </p:nvGrpSpPr>
        <p:grpSpPr>
          <a:xfrm>
            <a:off x="2774948" y="1500288"/>
            <a:ext cx="3380764" cy="2345473"/>
            <a:chOff x="1130571" y="1690688"/>
            <a:chExt cx="3380764" cy="23454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ounded Rectangle 55">
                  <a:extLst>
                    <a:ext uri="{FF2B5EF4-FFF2-40B4-BE49-F238E27FC236}">
                      <a16:creationId xmlns:a16="http://schemas.microsoft.com/office/drawing/2014/main" id="{48302BCD-B64E-4F4F-BCEA-CE2CA63E5D7E}"/>
                    </a:ext>
                  </a:extLst>
                </p:cNvPr>
                <p:cNvSpPr/>
                <p:nvPr/>
              </p:nvSpPr>
              <p:spPr>
                <a:xfrm>
                  <a:off x="1130571" y="2927718"/>
                  <a:ext cx="2077606" cy="415379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solidFill>
                        <a:schemeClr val="tx1"/>
                      </a:solidFill>
                    </a:rPr>
                    <a:t>Likes(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</a:rPr>
                    <a:t>,</a:t>
                  </a:r>
                  <a:r>
                    <a:rPr lang="zh-CN" altLang="en-US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altLang="zh-CN" dirty="0">
                      <a:solidFill>
                        <a:schemeClr val="tx1"/>
                      </a:solidFill>
                    </a:rPr>
                    <a:t>Budweiser)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ounded Rectangle 55">
                  <a:extLst>
                    <a:ext uri="{FF2B5EF4-FFF2-40B4-BE49-F238E27FC236}">
                      <a16:creationId xmlns:a16="http://schemas.microsoft.com/office/drawing/2014/main" id="{48302BCD-B64E-4F4F-BCEA-CE2CA63E5D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0571" y="2927718"/>
                  <a:ext cx="2077606" cy="415379"/>
                </a:xfrm>
                <a:prstGeom prst="roundRect">
                  <a:avLst/>
                </a:prstGeom>
                <a:blipFill>
                  <a:blip r:embed="rId3"/>
                  <a:stretch>
                    <a:fillRect r="-602" b="-147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68A36BD-7351-214A-961E-777E9B7084E4}"/>
                </a:ext>
              </a:extLst>
            </p:cNvPr>
            <p:cNvCxnSpPr>
              <a:cxnSpLocks/>
              <a:stCxn id="14" idx="2"/>
              <a:endCxn id="56" idx="0"/>
            </p:cNvCxnSpPr>
            <p:nvPr/>
          </p:nvCxnSpPr>
          <p:spPr>
            <a:xfrm flipH="1">
              <a:off x="2169374" y="2678257"/>
              <a:ext cx="1058909" cy="24946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00533C87-EC94-FA4C-A163-05DEDF977EF7}"/>
                    </a:ext>
                  </a:extLst>
                </p:cNvPr>
                <p:cNvSpPr/>
                <p:nvPr/>
              </p:nvSpPr>
              <p:spPr>
                <a:xfrm>
                  <a:off x="2694075" y="1690688"/>
                  <a:ext cx="1068417" cy="42942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00533C87-EC94-FA4C-A163-05DEDF977E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4075" y="1690688"/>
                  <a:ext cx="1068417" cy="429426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ounded Rectangle 12">
                  <a:extLst>
                    <a:ext uri="{FF2B5EF4-FFF2-40B4-BE49-F238E27FC236}">
                      <a16:creationId xmlns:a16="http://schemas.microsoft.com/office/drawing/2014/main" id="{D4BC5C2E-A160-3E47-8546-B98BE31DA918}"/>
                    </a:ext>
                  </a:extLst>
                </p:cNvPr>
                <p:cNvSpPr/>
                <p:nvPr/>
              </p:nvSpPr>
              <p:spPr>
                <a:xfrm>
                  <a:off x="3013649" y="3593249"/>
                  <a:ext cx="1497686" cy="442912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tx1"/>
                      </a:solidFill>
                    </a:rPr>
                    <a:t>¬ </a:t>
                  </a:r>
                  <a:r>
                    <a:rPr lang="en-US" altLang="zh-CN" dirty="0">
                      <a:solidFill>
                        <a:schemeClr val="tx1"/>
                      </a:solidFill>
                    </a:rPr>
                    <a:t>Likes(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</a:rPr>
                    <a:t>,</a:t>
                  </a:r>
                  <a:r>
                    <a:rPr lang="zh-CN" altLang="en-US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</a:rPr>
                    <a:t>)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ounded Rectangle 12">
                  <a:extLst>
                    <a:ext uri="{FF2B5EF4-FFF2-40B4-BE49-F238E27FC236}">
                      <a16:creationId xmlns:a16="http://schemas.microsoft.com/office/drawing/2014/main" id="{D4BC5C2E-A160-3E47-8546-B98BE31DA9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3649" y="3593249"/>
                  <a:ext cx="1497686" cy="442912"/>
                </a:xfrm>
                <a:prstGeom prst="roundRect">
                  <a:avLst/>
                </a:prstGeom>
                <a:blipFill>
                  <a:blip r:embed="rId5"/>
                  <a:stretch>
                    <a:fillRect b="-108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0C44E016-ED84-044E-B55A-3EDFB4491720}"/>
                </a:ext>
              </a:extLst>
            </p:cNvPr>
            <p:cNvSpPr/>
            <p:nvPr/>
          </p:nvSpPr>
          <p:spPr>
            <a:xfrm>
              <a:off x="3083140" y="2373457"/>
              <a:ext cx="290286" cy="304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⋁</a:t>
              </a:r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ounded Rectangle 19">
                  <a:extLst>
                    <a:ext uri="{FF2B5EF4-FFF2-40B4-BE49-F238E27FC236}">
                      <a16:creationId xmlns:a16="http://schemas.microsoft.com/office/drawing/2014/main" id="{7BCFD7CA-5490-A649-A3A5-BF38BA890104}"/>
                    </a:ext>
                  </a:extLst>
                </p:cNvPr>
                <p:cNvSpPr/>
                <p:nvPr/>
              </p:nvSpPr>
              <p:spPr>
                <a:xfrm>
                  <a:off x="3308920" y="2900185"/>
                  <a:ext cx="907143" cy="442912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2000" dirty="0">
                      <a:solidFill>
                        <a:schemeClr val="bg1"/>
                      </a:solidFill>
                    </a:rPr>
                    <a:t>∀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0" name="Rounded Rectangle 19">
                  <a:extLst>
                    <a:ext uri="{FF2B5EF4-FFF2-40B4-BE49-F238E27FC236}">
                      <a16:creationId xmlns:a16="http://schemas.microsoft.com/office/drawing/2014/main" id="{7BCFD7CA-5490-A649-A3A5-BF38BA8901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8920" y="2900185"/>
                  <a:ext cx="907143" cy="442912"/>
                </a:xfrm>
                <a:prstGeom prst="roundRect">
                  <a:avLst/>
                </a:prstGeom>
                <a:blipFill>
                  <a:blip r:embed="rId6"/>
                  <a:stretch>
                    <a:fillRect t="-2778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D1F97DE-1C2B-8C47-AC18-7A412A4A820D}"/>
                </a:ext>
              </a:extLst>
            </p:cNvPr>
            <p:cNvCxnSpPr>
              <a:cxnSpLocks/>
              <a:stCxn id="13" idx="0"/>
              <a:endCxn id="20" idx="2"/>
            </p:cNvCxnSpPr>
            <p:nvPr/>
          </p:nvCxnSpPr>
          <p:spPr>
            <a:xfrm flipV="1">
              <a:off x="3762492" y="3343097"/>
              <a:ext cx="0" cy="25015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853072-F587-8147-9EF0-6B52EB4831D7}"/>
                </a:ext>
              </a:extLst>
            </p:cNvPr>
            <p:cNvCxnSpPr>
              <a:cxnSpLocks/>
              <a:stCxn id="14" idx="0"/>
              <a:endCxn id="16" idx="2"/>
            </p:cNvCxnSpPr>
            <p:nvPr/>
          </p:nvCxnSpPr>
          <p:spPr>
            <a:xfrm flipV="1">
              <a:off x="3228283" y="2120114"/>
              <a:ext cx="1" cy="25334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BE4C573-33A3-554D-8B79-F5F0DF8E10A5}"/>
                </a:ext>
              </a:extLst>
            </p:cNvPr>
            <p:cNvCxnSpPr>
              <a:cxnSpLocks/>
              <a:stCxn id="14" idx="2"/>
              <a:endCxn id="20" idx="0"/>
            </p:cNvCxnSpPr>
            <p:nvPr/>
          </p:nvCxnSpPr>
          <p:spPr>
            <a:xfrm>
              <a:off x="3228283" y="2678257"/>
              <a:ext cx="534209" cy="22192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ular Callout 33">
            <a:extLst>
              <a:ext uri="{FF2B5EF4-FFF2-40B4-BE49-F238E27FC236}">
                <a16:creationId xmlns:a16="http://schemas.microsoft.com/office/drawing/2014/main" id="{30C66692-C818-E14C-93F2-4E2612E00A19}"/>
              </a:ext>
            </a:extLst>
          </p:cNvPr>
          <p:cNvSpPr/>
          <p:nvPr/>
        </p:nvSpPr>
        <p:spPr>
          <a:xfrm>
            <a:off x="5793931" y="1504517"/>
            <a:ext cx="2002159" cy="1149620"/>
          </a:xfrm>
          <a:prstGeom prst="wedgeRectCallout">
            <a:avLst>
              <a:gd name="adj1" fmla="val -86240"/>
              <a:gd name="adj2" fmla="val 1722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</a:t>
            </a:r>
            <a:r>
              <a:rPr lang="en-US" dirty="0"/>
              <a:t>educe dis</a:t>
            </a:r>
            <a:r>
              <a:rPr lang="en-US" altLang="zh-CN" dirty="0"/>
              <a:t>junction</a:t>
            </a:r>
            <a:r>
              <a:rPr lang="zh-CN" altLang="en-US" dirty="0"/>
              <a:t> </a:t>
            </a:r>
            <a:r>
              <a:rPr lang="en-US" dirty="0"/>
              <a:t>into conjunctive trees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EA39296-E84C-5A41-882C-6B4E85DDF05D}"/>
              </a:ext>
            </a:extLst>
          </p:cNvPr>
          <p:cNvGrpSpPr/>
          <p:nvPr/>
        </p:nvGrpSpPr>
        <p:grpSpPr>
          <a:xfrm>
            <a:off x="239357" y="4465226"/>
            <a:ext cx="3462462" cy="1912089"/>
            <a:chOff x="-184177" y="4288454"/>
            <a:chExt cx="3462462" cy="19120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ounded Rectangle 24">
                  <a:extLst>
                    <a:ext uri="{FF2B5EF4-FFF2-40B4-BE49-F238E27FC236}">
                      <a16:creationId xmlns:a16="http://schemas.microsoft.com/office/drawing/2014/main" id="{46926F34-5549-D244-8901-F756745299A5}"/>
                    </a:ext>
                  </a:extLst>
                </p:cNvPr>
                <p:cNvSpPr/>
                <p:nvPr/>
              </p:nvSpPr>
              <p:spPr>
                <a:xfrm>
                  <a:off x="-184177" y="5109261"/>
                  <a:ext cx="2077605" cy="415379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solidFill>
                        <a:schemeClr val="tx1"/>
                      </a:solidFill>
                    </a:rPr>
                    <a:t>Likes(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</a:rPr>
                    <a:t>, Budweiser)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ounded Rectangle 24">
                  <a:extLst>
                    <a:ext uri="{FF2B5EF4-FFF2-40B4-BE49-F238E27FC236}">
                      <a16:creationId xmlns:a16="http://schemas.microsoft.com/office/drawing/2014/main" id="{46926F34-5549-D244-8901-F756745299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84177" y="5109261"/>
                  <a:ext cx="2077605" cy="415379"/>
                </a:xfrm>
                <a:prstGeom prst="roundRect">
                  <a:avLst/>
                </a:prstGeom>
                <a:blipFill>
                  <a:blip r:embed="rId7"/>
                  <a:stretch>
                    <a:fillRect r="-606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07D3B7D-DFC0-C74B-94DE-3E4239C1D705}"/>
                </a:ext>
              </a:extLst>
            </p:cNvPr>
            <p:cNvCxnSpPr>
              <a:cxnSpLocks/>
              <a:stCxn id="29" idx="2"/>
              <a:endCxn id="25" idx="0"/>
            </p:cNvCxnSpPr>
            <p:nvPr/>
          </p:nvCxnSpPr>
          <p:spPr>
            <a:xfrm flipH="1">
              <a:off x="854626" y="4859800"/>
              <a:ext cx="1096803" cy="249461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ounded Rectangle 26">
                  <a:extLst>
                    <a:ext uri="{FF2B5EF4-FFF2-40B4-BE49-F238E27FC236}">
                      <a16:creationId xmlns:a16="http://schemas.microsoft.com/office/drawing/2014/main" id="{D74CF190-E51B-D041-AF4D-F39DCD23D129}"/>
                    </a:ext>
                  </a:extLst>
                </p:cNvPr>
                <p:cNvSpPr/>
                <p:nvPr/>
              </p:nvSpPr>
              <p:spPr>
                <a:xfrm>
                  <a:off x="1692990" y="5757631"/>
                  <a:ext cx="1585295" cy="442912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tx1"/>
                      </a:solidFill>
                    </a:rPr>
                    <a:t>¬ </a:t>
                  </a:r>
                  <a:r>
                    <a:rPr lang="en-US" altLang="zh-CN" dirty="0">
                      <a:solidFill>
                        <a:schemeClr val="tx1"/>
                      </a:solidFill>
                    </a:rPr>
                    <a:t>Likes(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</a:rPr>
                    <a:t>,</a:t>
                  </a:r>
                  <a:r>
                    <a:rPr lang="zh-CN" altLang="en-US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</a:rPr>
                    <a:t>)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Rounded Rectangle 26">
                  <a:extLst>
                    <a:ext uri="{FF2B5EF4-FFF2-40B4-BE49-F238E27FC236}">
                      <a16:creationId xmlns:a16="http://schemas.microsoft.com/office/drawing/2014/main" id="{D74CF190-E51B-D041-AF4D-F39DCD23D1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2990" y="5757631"/>
                  <a:ext cx="1585295" cy="442912"/>
                </a:xfrm>
                <a:prstGeom prst="roundRect">
                  <a:avLst/>
                </a:prstGeom>
                <a:blipFill>
                  <a:blip r:embed="rId8"/>
                  <a:stretch>
                    <a:fillRect b="-108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BAFC71C1-4AA5-BD45-9F42-D87F8940D8FC}"/>
                </a:ext>
              </a:extLst>
            </p:cNvPr>
            <p:cNvSpPr/>
            <p:nvPr/>
          </p:nvSpPr>
          <p:spPr>
            <a:xfrm>
              <a:off x="1806286" y="4555000"/>
              <a:ext cx="290286" cy="304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⋀</a:t>
              </a:r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ounded Rectangle 29">
                  <a:extLst>
                    <a:ext uri="{FF2B5EF4-FFF2-40B4-BE49-F238E27FC236}">
                      <a16:creationId xmlns:a16="http://schemas.microsoft.com/office/drawing/2014/main" id="{C0F637B4-D5DF-8746-85BF-E3D9CC8897B3}"/>
                    </a:ext>
                  </a:extLst>
                </p:cNvPr>
                <p:cNvSpPr/>
                <p:nvPr/>
              </p:nvSpPr>
              <p:spPr>
                <a:xfrm>
                  <a:off x="2032066" y="5081728"/>
                  <a:ext cx="907143" cy="442912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2000" dirty="0">
                      <a:solidFill>
                        <a:schemeClr val="bg1"/>
                      </a:solidFill>
                    </a:rPr>
                    <a:t>∀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0" name="Rounded Rectangle 29">
                  <a:extLst>
                    <a:ext uri="{FF2B5EF4-FFF2-40B4-BE49-F238E27FC236}">
                      <a16:creationId xmlns:a16="http://schemas.microsoft.com/office/drawing/2014/main" id="{C0F637B4-D5DF-8746-85BF-E3D9CC8897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2066" y="5081728"/>
                  <a:ext cx="907143" cy="442912"/>
                </a:xfrm>
                <a:prstGeom prst="roundRect">
                  <a:avLst/>
                </a:prstGeom>
                <a:blipFill>
                  <a:blip r:embed="rId9"/>
                  <a:stretch>
                    <a:fillRect t="-2703"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4D6E8D8-C398-D540-80B1-EC6D841EE287}"/>
                </a:ext>
              </a:extLst>
            </p:cNvPr>
            <p:cNvCxnSpPr>
              <a:cxnSpLocks/>
              <a:stCxn id="27" idx="0"/>
              <a:endCxn id="30" idx="2"/>
            </p:cNvCxnSpPr>
            <p:nvPr/>
          </p:nvCxnSpPr>
          <p:spPr>
            <a:xfrm flipV="1">
              <a:off x="2485638" y="5524640"/>
              <a:ext cx="0" cy="23299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94A4E27-D784-AD41-874B-C87CB4782967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>
              <a:off x="1951429" y="4859800"/>
              <a:ext cx="534209" cy="22192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DC0622A-FC7F-1246-98E7-2A8D66479AAF}"/>
                </a:ext>
              </a:extLst>
            </p:cNvPr>
            <p:cNvSpPr/>
            <p:nvPr/>
          </p:nvSpPr>
          <p:spPr>
            <a:xfrm>
              <a:off x="253661" y="4288454"/>
              <a:ext cx="1369221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altLang="zh-CN" sz="2000" dirty="0" err="1"/>
                <a:t>Conj</a:t>
              </a:r>
              <a:r>
                <a:rPr lang="en-US" altLang="zh-CN" sz="2000" dirty="0"/>
                <a:t>-Tree</a:t>
              </a:r>
              <a:r>
                <a:rPr lang="zh-CN" altLang="en-US" sz="2000" dirty="0"/>
                <a:t> </a:t>
              </a:r>
              <a:r>
                <a:rPr lang="en-US" altLang="zh-CN" sz="2000" dirty="0"/>
                <a:t>1</a:t>
              </a:r>
              <a:endParaRPr lang="en-US" sz="2000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7BF4CD2-5177-C342-8F71-483EA3389EB9}"/>
              </a:ext>
            </a:extLst>
          </p:cNvPr>
          <p:cNvGrpSpPr/>
          <p:nvPr/>
        </p:nvGrpSpPr>
        <p:grpSpPr>
          <a:xfrm>
            <a:off x="3818763" y="4449242"/>
            <a:ext cx="3448554" cy="1935972"/>
            <a:chOff x="2894573" y="4312602"/>
            <a:chExt cx="3448554" cy="19359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ounded Rectangle 32">
                  <a:extLst>
                    <a:ext uri="{FF2B5EF4-FFF2-40B4-BE49-F238E27FC236}">
                      <a16:creationId xmlns:a16="http://schemas.microsoft.com/office/drawing/2014/main" id="{1465173A-5EEC-7141-95BE-B744F9C9E7C7}"/>
                    </a:ext>
                  </a:extLst>
                </p:cNvPr>
                <p:cNvSpPr/>
                <p:nvPr/>
              </p:nvSpPr>
              <p:spPr>
                <a:xfrm>
                  <a:off x="2894573" y="5095933"/>
                  <a:ext cx="2077605" cy="456240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solidFill>
                        <a:schemeClr val="tx1"/>
                      </a:solidFill>
                    </a:rPr>
                    <a:t>Likes(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</a:rPr>
                    <a:t>, Budweiser)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ounded Rectangle 32">
                  <a:extLst>
                    <a:ext uri="{FF2B5EF4-FFF2-40B4-BE49-F238E27FC236}">
                      <a16:creationId xmlns:a16="http://schemas.microsoft.com/office/drawing/2014/main" id="{1465173A-5EEC-7141-95BE-B744F9C9E7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4573" y="5095933"/>
                  <a:ext cx="2077605" cy="456240"/>
                </a:xfrm>
                <a:prstGeom prst="roundRect">
                  <a:avLst/>
                </a:prstGeom>
                <a:blipFill>
                  <a:blip r:embed="rId10"/>
                  <a:stretch>
                    <a:fillRect r="-606"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DD88D98-DB5C-1D49-BB07-64610C949ABC}"/>
                </a:ext>
              </a:extLst>
            </p:cNvPr>
            <p:cNvCxnSpPr>
              <a:cxnSpLocks/>
              <a:stCxn id="37" idx="2"/>
              <a:endCxn id="33" idx="0"/>
            </p:cNvCxnSpPr>
            <p:nvPr/>
          </p:nvCxnSpPr>
          <p:spPr>
            <a:xfrm flipH="1">
              <a:off x="3933376" y="4846472"/>
              <a:ext cx="1153003" cy="249461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ounded Rectangle 35">
                  <a:extLst>
                    <a:ext uri="{FF2B5EF4-FFF2-40B4-BE49-F238E27FC236}">
                      <a16:creationId xmlns:a16="http://schemas.microsoft.com/office/drawing/2014/main" id="{51CF07E7-BF6F-9840-9625-D261A483E21B}"/>
                    </a:ext>
                  </a:extLst>
                </p:cNvPr>
                <p:cNvSpPr/>
                <p:nvPr/>
              </p:nvSpPr>
              <p:spPr>
                <a:xfrm>
                  <a:off x="4898049" y="5805662"/>
                  <a:ext cx="1445078" cy="442912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solidFill>
                        <a:schemeClr val="tx1"/>
                      </a:solidFill>
                    </a:rPr>
                    <a:t>Likes(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</a:rPr>
                    <a:t>,</a:t>
                  </a:r>
                  <a:r>
                    <a:rPr lang="zh-CN" altLang="en-US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</a:rPr>
                    <a:t>)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ounded Rectangle 35">
                  <a:extLst>
                    <a:ext uri="{FF2B5EF4-FFF2-40B4-BE49-F238E27FC236}">
                      <a16:creationId xmlns:a16="http://schemas.microsoft.com/office/drawing/2014/main" id="{51CF07E7-BF6F-9840-9625-D261A483E2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8049" y="5805662"/>
                  <a:ext cx="1445078" cy="442912"/>
                </a:xfrm>
                <a:prstGeom prst="roundRect">
                  <a:avLst/>
                </a:prstGeom>
                <a:blipFill>
                  <a:blip r:embed="rId11"/>
                  <a:stretch>
                    <a:fillRect b="-108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DB9CF2BE-FB50-EC4A-AB07-68428EB17C59}"/>
                </a:ext>
              </a:extLst>
            </p:cNvPr>
            <p:cNvSpPr/>
            <p:nvPr/>
          </p:nvSpPr>
          <p:spPr>
            <a:xfrm>
              <a:off x="4941236" y="4541672"/>
              <a:ext cx="290286" cy="304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⋀</a:t>
              </a:r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ounded Rectangle 37">
                  <a:extLst>
                    <a:ext uri="{FF2B5EF4-FFF2-40B4-BE49-F238E27FC236}">
                      <a16:creationId xmlns:a16="http://schemas.microsoft.com/office/drawing/2014/main" id="{F3924C5A-0CD9-B74B-878E-623367646C4D}"/>
                    </a:ext>
                  </a:extLst>
                </p:cNvPr>
                <p:cNvSpPr/>
                <p:nvPr/>
              </p:nvSpPr>
              <p:spPr>
                <a:xfrm>
                  <a:off x="5167016" y="5068400"/>
                  <a:ext cx="907143" cy="442912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600" dirty="0"/>
                    <a:t>∃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8" name="Rounded Rectangle 37">
                  <a:extLst>
                    <a:ext uri="{FF2B5EF4-FFF2-40B4-BE49-F238E27FC236}">
                      <a16:creationId xmlns:a16="http://schemas.microsoft.com/office/drawing/2014/main" id="{F3924C5A-0CD9-B74B-878E-623367646C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7016" y="5068400"/>
                  <a:ext cx="907143" cy="442912"/>
                </a:xfrm>
                <a:prstGeom prst="roundRect">
                  <a:avLst/>
                </a:prstGeom>
                <a:blipFill>
                  <a:blip r:embed="rId12"/>
                  <a:stretch>
                    <a:fillRect b="-54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E53E042-1D1C-9148-BF2D-4731F0D2D71B}"/>
                </a:ext>
              </a:extLst>
            </p:cNvPr>
            <p:cNvCxnSpPr>
              <a:cxnSpLocks/>
              <a:stCxn id="36" idx="0"/>
              <a:endCxn id="38" idx="2"/>
            </p:cNvCxnSpPr>
            <p:nvPr/>
          </p:nvCxnSpPr>
          <p:spPr>
            <a:xfrm flipV="1">
              <a:off x="5620588" y="5511312"/>
              <a:ext cx="0" cy="29435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4286153-00DE-6B40-BB79-7EDF4BEA291B}"/>
                </a:ext>
              </a:extLst>
            </p:cNvPr>
            <p:cNvCxnSpPr>
              <a:cxnSpLocks/>
              <a:stCxn id="37" idx="2"/>
              <a:endCxn id="38" idx="0"/>
            </p:cNvCxnSpPr>
            <p:nvPr/>
          </p:nvCxnSpPr>
          <p:spPr>
            <a:xfrm>
              <a:off x="5086379" y="4846472"/>
              <a:ext cx="534209" cy="22192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FA847F8-1952-CE47-9243-90CF74EF42EA}"/>
                </a:ext>
              </a:extLst>
            </p:cNvPr>
            <p:cNvSpPr/>
            <p:nvPr/>
          </p:nvSpPr>
          <p:spPr>
            <a:xfrm>
              <a:off x="3356749" y="4312602"/>
              <a:ext cx="1369221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altLang="zh-CN" sz="2000" dirty="0" err="1"/>
                <a:t>Conj</a:t>
              </a:r>
              <a:r>
                <a:rPr lang="en-US" altLang="zh-CN" sz="2000" dirty="0"/>
                <a:t>-Tree</a:t>
              </a:r>
              <a:r>
                <a:rPr lang="zh-CN" altLang="en-US" sz="2000" dirty="0"/>
                <a:t> </a:t>
              </a:r>
              <a:r>
                <a:rPr lang="en-US" altLang="zh-CN" sz="2000" dirty="0"/>
                <a:t>2</a:t>
              </a:r>
              <a:endParaRPr lang="en-US" sz="2000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18ABAED-D9B0-2445-AF3F-2180058254B2}"/>
              </a:ext>
            </a:extLst>
          </p:cNvPr>
          <p:cNvGrpSpPr/>
          <p:nvPr/>
        </p:nvGrpSpPr>
        <p:grpSpPr>
          <a:xfrm>
            <a:off x="7435049" y="4424481"/>
            <a:ext cx="3787433" cy="1960733"/>
            <a:chOff x="5701226" y="4301169"/>
            <a:chExt cx="3787433" cy="19607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ounded Rectangle 46">
                  <a:extLst>
                    <a:ext uri="{FF2B5EF4-FFF2-40B4-BE49-F238E27FC236}">
                      <a16:creationId xmlns:a16="http://schemas.microsoft.com/office/drawing/2014/main" id="{43ABE209-392A-8B44-9B3B-1FA255EEEBC0}"/>
                    </a:ext>
                  </a:extLst>
                </p:cNvPr>
                <p:cNvSpPr/>
                <p:nvPr/>
              </p:nvSpPr>
              <p:spPr>
                <a:xfrm>
                  <a:off x="5701226" y="5109261"/>
                  <a:ext cx="2325270" cy="442912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tx1"/>
                      </a:solidFill>
                    </a:rPr>
                    <a:t>¬ </a:t>
                  </a:r>
                  <a:r>
                    <a:rPr lang="en-US" altLang="zh-CN" dirty="0">
                      <a:solidFill>
                        <a:schemeClr val="tx1"/>
                      </a:solidFill>
                    </a:rPr>
                    <a:t>Likes(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</a:rPr>
                    <a:t>, Budweiser)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ounded Rectangle 46">
                  <a:extLst>
                    <a:ext uri="{FF2B5EF4-FFF2-40B4-BE49-F238E27FC236}">
                      <a16:creationId xmlns:a16="http://schemas.microsoft.com/office/drawing/2014/main" id="{43ABE209-392A-8B44-9B3B-1FA255EEEB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1226" y="5109261"/>
                  <a:ext cx="2325270" cy="442912"/>
                </a:xfrm>
                <a:prstGeom prst="roundRect">
                  <a:avLst/>
                </a:prstGeom>
                <a:blipFill>
                  <a:blip r:embed="rId13"/>
                  <a:stretch>
                    <a:fillRect b="-108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D085685-A643-6E4C-A7EA-24C50DF8BCB4}"/>
                </a:ext>
              </a:extLst>
            </p:cNvPr>
            <p:cNvCxnSpPr>
              <a:cxnSpLocks/>
              <a:stCxn id="50" idx="2"/>
              <a:endCxn id="47" idx="0"/>
            </p:cNvCxnSpPr>
            <p:nvPr/>
          </p:nvCxnSpPr>
          <p:spPr>
            <a:xfrm flipH="1">
              <a:off x="6863861" y="4859800"/>
              <a:ext cx="1301272" cy="249461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ounded Rectangle 48">
                  <a:extLst>
                    <a:ext uri="{FF2B5EF4-FFF2-40B4-BE49-F238E27FC236}">
                      <a16:creationId xmlns:a16="http://schemas.microsoft.com/office/drawing/2014/main" id="{F035C755-1B60-7A41-B492-D23E6551B505}"/>
                    </a:ext>
                  </a:extLst>
                </p:cNvPr>
                <p:cNvSpPr/>
                <p:nvPr/>
              </p:nvSpPr>
              <p:spPr>
                <a:xfrm>
                  <a:off x="7910024" y="5818990"/>
                  <a:ext cx="1578635" cy="442912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tx1"/>
                      </a:solidFill>
                    </a:rPr>
                    <a:t>¬ </a:t>
                  </a:r>
                  <a:r>
                    <a:rPr lang="en-US" altLang="zh-CN" dirty="0">
                      <a:solidFill>
                        <a:schemeClr val="tx1"/>
                      </a:solidFill>
                    </a:rPr>
                    <a:t>Likes(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</a:rPr>
                    <a:t>,</a:t>
                  </a:r>
                  <a:r>
                    <a:rPr lang="zh-CN" altLang="en-US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</a:rPr>
                    <a:t>)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ounded Rectangle 48">
                  <a:extLst>
                    <a:ext uri="{FF2B5EF4-FFF2-40B4-BE49-F238E27FC236}">
                      <a16:creationId xmlns:a16="http://schemas.microsoft.com/office/drawing/2014/main" id="{F035C755-1B60-7A41-B492-D23E6551B5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0024" y="5818990"/>
                  <a:ext cx="1578635" cy="442912"/>
                </a:xfrm>
                <a:prstGeom prst="roundRect">
                  <a:avLst/>
                </a:prstGeom>
                <a:blipFill>
                  <a:blip r:embed="rId14"/>
                  <a:stretch>
                    <a:fillRect b="-108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68D6D480-D535-9C40-8EDA-0AA549624E0F}"/>
                </a:ext>
              </a:extLst>
            </p:cNvPr>
            <p:cNvSpPr/>
            <p:nvPr/>
          </p:nvSpPr>
          <p:spPr>
            <a:xfrm>
              <a:off x="8019990" y="4555000"/>
              <a:ext cx="290286" cy="304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⋀</a:t>
              </a:r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ounded Rectangle 50">
                  <a:extLst>
                    <a:ext uri="{FF2B5EF4-FFF2-40B4-BE49-F238E27FC236}">
                      <a16:creationId xmlns:a16="http://schemas.microsoft.com/office/drawing/2014/main" id="{34D59F7A-2A7F-274F-B005-9A482582B756}"/>
                    </a:ext>
                  </a:extLst>
                </p:cNvPr>
                <p:cNvSpPr/>
                <p:nvPr/>
              </p:nvSpPr>
              <p:spPr>
                <a:xfrm>
                  <a:off x="8245770" y="5081728"/>
                  <a:ext cx="907143" cy="442912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2000" dirty="0">
                      <a:solidFill>
                        <a:schemeClr val="bg1"/>
                      </a:solidFill>
                    </a:rPr>
                    <a:t>∀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1" name="Rounded Rectangle 50">
                  <a:extLst>
                    <a:ext uri="{FF2B5EF4-FFF2-40B4-BE49-F238E27FC236}">
                      <a16:creationId xmlns:a16="http://schemas.microsoft.com/office/drawing/2014/main" id="{34D59F7A-2A7F-274F-B005-9A482582B7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5770" y="5081728"/>
                  <a:ext cx="907143" cy="442912"/>
                </a:xfrm>
                <a:prstGeom prst="roundRect">
                  <a:avLst/>
                </a:prstGeom>
                <a:blipFill>
                  <a:blip r:embed="rId15"/>
                  <a:stretch>
                    <a:fillRect t="-2703"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9706752-B1B9-D94C-9785-E7042D1BD3B9}"/>
                </a:ext>
              </a:extLst>
            </p:cNvPr>
            <p:cNvCxnSpPr>
              <a:cxnSpLocks/>
              <a:stCxn id="49" idx="0"/>
              <a:endCxn id="51" idx="2"/>
            </p:cNvCxnSpPr>
            <p:nvPr/>
          </p:nvCxnSpPr>
          <p:spPr>
            <a:xfrm flipV="1">
              <a:off x="8699342" y="5524640"/>
              <a:ext cx="0" cy="29435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D3CAF52-7887-5449-9AE4-2EAA32FC3B44}"/>
                </a:ext>
              </a:extLst>
            </p:cNvPr>
            <p:cNvCxnSpPr>
              <a:cxnSpLocks/>
              <a:stCxn id="50" idx="2"/>
              <a:endCxn id="51" idx="0"/>
            </p:cNvCxnSpPr>
            <p:nvPr/>
          </p:nvCxnSpPr>
          <p:spPr>
            <a:xfrm>
              <a:off x="8165133" y="4859800"/>
              <a:ext cx="534209" cy="22192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AFC5528-25E8-4644-BB60-832916993080}"/>
                </a:ext>
              </a:extLst>
            </p:cNvPr>
            <p:cNvSpPr/>
            <p:nvPr/>
          </p:nvSpPr>
          <p:spPr>
            <a:xfrm>
              <a:off x="6474025" y="4301169"/>
              <a:ext cx="1369221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altLang="zh-CN" sz="2000" dirty="0" err="1"/>
                <a:t>Conj</a:t>
              </a:r>
              <a:r>
                <a:rPr lang="en-US" altLang="zh-CN" sz="2000" dirty="0"/>
                <a:t>-Tree</a:t>
              </a:r>
              <a:r>
                <a:rPr lang="zh-CN" altLang="en-US" sz="2000" dirty="0"/>
                <a:t> </a:t>
              </a:r>
              <a:r>
                <a:rPr lang="en-US" altLang="zh-CN" sz="2000" dirty="0"/>
                <a:t>3</a:t>
              </a:r>
              <a:endParaRPr lang="en-US" sz="2000" dirty="0"/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27F7A055-275A-DA4A-9D1D-A98B6B4091DA}"/>
              </a:ext>
            </a:extLst>
          </p:cNvPr>
          <p:cNvSpPr/>
          <p:nvPr/>
        </p:nvSpPr>
        <p:spPr>
          <a:xfrm>
            <a:off x="6544777" y="916795"/>
            <a:ext cx="2165774" cy="36933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Handling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zh-CN" altLang="en-US" b="1" dirty="0">
                <a:solidFill>
                  <a:srgbClr val="C00000"/>
                </a:solidFill>
              </a:rPr>
              <a:t>⋁</a:t>
            </a:r>
            <a:r>
              <a:rPr lang="en-US" altLang="zh-CN" dirty="0">
                <a:solidFill>
                  <a:schemeClr val="tx1"/>
                </a:solidFill>
              </a:rPr>
              <a:t>,</a:t>
            </a:r>
            <a:r>
              <a:rPr lang="zh-CN" altLang="en-US" dirty="0">
                <a:solidFill>
                  <a:schemeClr val="tx1"/>
                </a:solidFill>
              </a:rPr>
              <a:t> ⋀</a:t>
            </a:r>
            <a:r>
              <a:rPr lang="en-US" altLang="zh-CN" dirty="0">
                <a:solidFill>
                  <a:schemeClr val="tx1"/>
                </a:solidFill>
              </a:rPr>
              <a:t>,</a:t>
            </a:r>
            <a:r>
              <a:rPr lang="zh-CN" altLang="en-US" dirty="0">
                <a:solidFill>
                  <a:schemeClr val="tx1"/>
                </a:solidFill>
              </a:rPr>
              <a:t> ∃</a:t>
            </a:r>
            <a:r>
              <a:rPr lang="en-US" altLang="zh-CN" dirty="0">
                <a:solidFill>
                  <a:schemeClr val="tx1"/>
                </a:solidFill>
              </a:rPr>
              <a:t>,</a:t>
            </a:r>
            <a:r>
              <a:rPr lang="zh-CN" altLang="en-US" dirty="0">
                <a:solidFill>
                  <a:schemeClr val="tx1"/>
                </a:solidFill>
              </a:rPr>
              <a:t> ∀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5889410-FB56-7245-90BC-8E3447A89091}"/>
              </a:ext>
            </a:extLst>
          </p:cNvPr>
          <p:cNvSpPr txBox="1"/>
          <p:nvPr/>
        </p:nvSpPr>
        <p:spPr>
          <a:xfrm>
            <a:off x="183084" y="1421026"/>
            <a:ext cx="3364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Query</a:t>
            </a:r>
            <a:r>
              <a:rPr lang="en-US" altLang="zh-CN" sz="2400" dirty="0"/>
              <a:t>:</a:t>
            </a:r>
            <a:r>
              <a:rPr lang="zh-CN" altLang="en-US" sz="2400" dirty="0"/>
              <a:t> </a:t>
            </a:r>
            <a:r>
              <a:rPr lang="en-US" altLang="zh-CN" sz="2400" dirty="0"/>
              <a:t>find</a:t>
            </a:r>
            <a:r>
              <a:rPr lang="en-US" sz="2400" dirty="0"/>
              <a:t> </a:t>
            </a:r>
            <a:r>
              <a:rPr lang="en-US" altLang="zh-CN" sz="2400" dirty="0"/>
              <a:t>drinkers</a:t>
            </a:r>
            <a:r>
              <a:rPr lang="zh-CN" altLang="en-US" sz="2400" dirty="0"/>
              <a:t> </a:t>
            </a:r>
            <a:r>
              <a:rPr lang="en-US" altLang="zh-CN" sz="2400" dirty="0"/>
              <a:t>who</a:t>
            </a:r>
            <a:r>
              <a:rPr lang="zh-CN" altLang="en-US" sz="2400" dirty="0"/>
              <a:t> </a:t>
            </a:r>
            <a:r>
              <a:rPr lang="en-US" altLang="zh-CN" sz="2400" dirty="0"/>
              <a:t>either</a:t>
            </a:r>
            <a:r>
              <a:rPr lang="zh-CN" altLang="en-US" sz="2400" dirty="0"/>
              <a:t> </a:t>
            </a:r>
            <a:r>
              <a:rPr lang="en-US" altLang="zh-CN" sz="2400" dirty="0"/>
              <a:t>like</a:t>
            </a:r>
            <a:r>
              <a:rPr lang="zh-CN" altLang="en-US" sz="2400" dirty="0"/>
              <a:t> </a:t>
            </a:r>
            <a:r>
              <a:rPr lang="en-US" altLang="zh-CN" sz="2400" dirty="0"/>
              <a:t>Budweiser</a:t>
            </a:r>
            <a:r>
              <a:rPr lang="zh-CN" altLang="en-US" sz="2400" dirty="0"/>
              <a:t> </a:t>
            </a:r>
            <a:r>
              <a:rPr lang="en-US" altLang="zh-CN" sz="2400" dirty="0"/>
              <a:t>OR</a:t>
            </a:r>
            <a:r>
              <a:rPr lang="zh-CN" altLang="en-US" sz="2400" dirty="0"/>
              <a:t> </a:t>
            </a:r>
            <a:r>
              <a:rPr lang="en-US" altLang="zh-CN" sz="2400" dirty="0"/>
              <a:t>do</a:t>
            </a:r>
            <a:r>
              <a:rPr lang="zh-CN" altLang="en-US" sz="2400" dirty="0"/>
              <a:t> </a:t>
            </a:r>
            <a:r>
              <a:rPr lang="en-US" altLang="zh-CN" sz="2400" dirty="0"/>
              <a:t>not</a:t>
            </a:r>
            <a:r>
              <a:rPr lang="zh-CN" altLang="en-US" sz="2400" dirty="0"/>
              <a:t> </a:t>
            </a:r>
            <a:r>
              <a:rPr lang="en-US" altLang="zh-CN" sz="2400" dirty="0"/>
              <a:t>like</a:t>
            </a:r>
            <a:r>
              <a:rPr lang="zh-CN" altLang="en-US" sz="2400" dirty="0"/>
              <a:t> </a:t>
            </a:r>
            <a:r>
              <a:rPr lang="en-US" altLang="zh-CN" sz="2400" dirty="0"/>
              <a:t>any</a:t>
            </a:r>
            <a:r>
              <a:rPr lang="zh-CN" altLang="en-US" sz="2400" dirty="0"/>
              <a:t> </a:t>
            </a:r>
            <a:r>
              <a:rPr lang="en-US" altLang="zh-CN" sz="2400" dirty="0"/>
              <a:t>beer</a:t>
            </a:r>
            <a:endParaRPr lang="en-US" sz="24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B6EFCF9-B8D5-394D-A443-5C4B1413544C}"/>
              </a:ext>
            </a:extLst>
          </p:cNvPr>
          <p:cNvSpPr/>
          <p:nvPr/>
        </p:nvSpPr>
        <p:spPr>
          <a:xfrm>
            <a:off x="133934" y="4400822"/>
            <a:ext cx="3636167" cy="207230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6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6EBEB-CC7B-7E47-A2C3-A3634160F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411"/>
            <a:ext cx="10515600" cy="1325563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Challenging</a:t>
            </a:r>
            <a:r>
              <a:rPr lang="zh-CN" alt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Case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E718E6EB-9468-AC47-9B16-49CD13F69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9602"/>
            <a:ext cx="2743200" cy="365125"/>
          </a:xfrm>
          <a:ln>
            <a:noFill/>
          </a:ln>
        </p:spPr>
        <p:txBody>
          <a:bodyPr/>
          <a:lstStyle/>
          <a:p>
            <a:fld id="{9B2740E9-EA45-0944-8013-582A83FAAA4A}" type="slidenum">
              <a:rPr lang="en-US" smtClean="0"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ular Callout 33">
                <a:extLst>
                  <a:ext uri="{FF2B5EF4-FFF2-40B4-BE49-F238E27FC236}">
                    <a16:creationId xmlns:a16="http://schemas.microsoft.com/office/drawing/2014/main" id="{30C66692-C818-E14C-93F2-4E2612E00A19}"/>
                  </a:ext>
                </a:extLst>
              </p:cNvPr>
              <p:cNvSpPr/>
              <p:nvPr/>
            </p:nvSpPr>
            <p:spPr>
              <a:xfrm>
                <a:off x="8898016" y="1897698"/>
                <a:ext cx="3045478" cy="1193170"/>
              </a:xfrm>
              <a:prstGeom prst="wedgeRectCallout">
                <a:avLst>
                  <a:gd name="adj1" fmla="val -63122"/>
                  <a:gd name="adj2" fmla="val -4547"/>
                </a:avLst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Different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mappings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altLang="zh-CN" dirty="0"/>
                  <a:t> may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take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different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conjunctive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trees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for</a:t>
                </a:r>
                <a:r>
                  <a:rPr lang="zh-CN" altLang="en-US" dirty="0"/>
                  <a:t> ⋁ </a:t>
                </a:r>
                <a:r>
                  <a:rPr lang="en-US" altLang="zh-CN" dirty="0"/>
                  <a:t>below</a:t>
                </a:r>
                <a:endParaRPr lang="en-US" dirty="0"/>
              </a:p>
            </p:txBody>
          </p:sp>
        </mc:Choice>
        <mc:Fallback xmlns="">
          <p:sp>
            <p:nvSpPr>
              <p:cNvPr id="34" name="Rectangular Callout 33">
                <a:extLst>
                  <a:ext uri="{FF2B5EF4-FFF2-40B4-BE49-F238E27FC236}">
                    <a16:creationId xmlns:a16="http://schemas.microsoft.com/office/drawing/2014/main" id="{30C66692-C818-E14C-93F2-4E2612E00A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8016" y="1897698"/>
                <a:ext cx="3045478" cy="1193170"/>
              </a:xfrm>
              <a:prstGeom prst="wedgeRectCallout">
                <a:avLst>
                  <a:gd name="adj1" fmla="val -63122"/>
                  <a:gd name="adj2" fmla="val -454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Rectangle 119">
            <a:extLst>
              <a:ext uri="{FF2B5EF4-FFF2-40B4-BE49-F238E27FC236}">
                <a16:creationId xmlns:a16="http://schemas.microsoft.com/office/drawing/2014/main" id="{AE0C00C6-39E3-5743-91E2-5850D586FA9E}"/>
              </a:ext>
            </a:extLst>
          </p:cNvPr>
          <p:cNvSpPr/>
          <p:nvPr/>
        </p:nvSpPr>
        <p:spPr>
          <a:xfrm>
            <a:off x="2274084" y="5306428"/>
            <a:ext cx="552206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dirty="0"/>
              <a:t>Optimizations</a:t>
            </a:r>
            <a:r>
              <a:rPr lang="zh-CN" altLang="en-US" sz="2400" dirty="0"/>
              <a:t> </a:t>
            </a:r>
            <a:r>
              <a:rPr lang="en-US" altLang="zh-CN" sz="2400" dirty="0"/>
              <a:t>reducing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search</a:t>
            </a:r>
            <a:r>
              <a:rPr lang="zh-CN" altLang="en-US" sz="2400" dirty="0"/>
              <a:t> </a:t>
            </a:r>
            <a:r>
              <a:rPr lang="en-US" altLang="zh-CN" sz="2400" dirty="0"/>
              <a:t>space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F28532-691C-D74C-94A0-6F0BDCE22BB0}"/>
              </a:ext>
            </a:extLst>
          </p:cNvPr>
          <p:cNvGrpSpPr/>
          <p:nvPr/>
        </p:nvGrpSpPr>
        <p:grpSpPr>
          <a:xfrm>
            <a:off x="6306280" y="1532606"/>
            <a:ext cx="3049340" cy="3604984"/>
            <a:chOff x="3237649" y="1500288"/>
            <a:chExt cx="3049340" cy="3604984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FA58FA75-8FCD-9340-8E3D-48593A8AD725}"/>
                </a:ext>
              </a:extLst>
            </p:cNvPr>
            <p:cNvSpPr/>
            <p:nvPr/>
          </p:nvSpPr>
          <p:spPr>
            <a:xfrm>
              <a:off x="5289843" y="3317327"/>
              <a:ext cx="907143" cy="4429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</a:rPr>
                <a:t>…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2434EFE-6CA6-4A4E-BF57-1C49D7AEA1B7}"/>
                </a:ext>
              </a:extLst>
            </p:cNvPr>
            <p:cNvCxnSpPr>
              <a:cxnSpLocks/>
              <a:stCxn id="3" idx="0"/>
              <a:endCxn id="33" idx="2"/>
            </p:cNvCxnSpPr>
            <p:nvPr/>
          </p:nvCxnSpPr>
          <p:spPr>
            <a:xfrm flipV="1">
              <a:off x="5743414" y="3760239"/>
              <a:ext cx="1" cy="3055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riangle 2">
              <a:extLst>
                <a:ext uri="{FF2B5EF4-FFF2-40B4-BE49-F238E27FC236}">
                  <a16:creationId xmlns:a16="http://schemas.microsoft.com/office/drawing/2014/main" id="{5A07FBCB-AB6A-1343-AEC6-BCCB8E05E05A}"/>
                </a:ext>
              </a:extLst>
            </p:cNvPr>
            <p:cNvSpPr/>
            <p:nvPr/>
          </p:nvSpPr>
          <p:spPr>
            <a:xfrm>
              <a:off x="5199839" y="4065750"/>
              <a:ext cx="1087150" cy="1039522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riangle 51">
              <a:extLst>
                <a:ext uri="{FF2B5EF4-FFF2-40B4-BE49-F238E27FC236}">
                  <a16:creationId xmlns:a16="http://schemas.microsoft.com/office/drawing/2014/main" id="{1A03DB72-0107-314D-A317-0522A1DB51B1}"/>
                </a:ext>
              </a:extLst>
            </p:cNvPr>
            <p:cNvSpPr/>
            <p:nvPr/>
          </p:nvSpPr>
          <p:spPr>
            <a:xfrm>
              <a:off x="3237649" y="3322489"/>
              <a:ext cx="1087150" cy="1039522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595D49A-4D42-6E4A-9439-E5FF851C1975}"/>
                </a:ext>
              </a:extLst>
            </p:cNvPr>
            <p:cNvCxnSpPr>
              <a:cxnSpLocks/>
              <a:stCxn id="77" idx="2"/>
              <a:endCxn id="52" idx="0"/>
            </p:cNvCxnSpPr>
            <p:nvPr/>
          </p:nvCxnSpPr>
          <p:spPr>
            <a:xfrm flipH="1">
              <a:off x="3781224" y="3081276"/>
              <a:ext cx="1091435" cy="24121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ounded Rectangle 74">
                  <a:extLst>
                    <a:ext uri="{FF2B5EF4-FFF2-40B4-BE49-F238E27FC236}">
                      <a16:creationId xmlns:a16="http://schemas.microsoft.com/office/drawing/2014/main" id="{A3DA70A0-9406-074F-B53A-ADF3BCAF7ACA}"/>
                    </a:ext>
                  </a:extLst>
                </p:cNvPr>
                <p:cNvSpPr/>
                <p:nvPr/>
              </p:nvSpPr>
              <p:spPr>
                <a:xfrm>
                  <a:off x="4338452" y="1500288"/>
                  <a:ext cx="1068417" cy="42942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5" name="Rounded Rectangle 74">
                  <a:extLst>
                    <a:ext uri="{FF2B5EF4-FFF2-40B4-BE49-F238E27FC236}">
                      <a16:creationId xmlns:a16="http://schemas.microsoft.com/office/drawing/2014/main" id="{A3DA70A0-9406-074F-B53A-ADF3BCAF7A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8452" y="1500288"/>
                  <a:ext cx="1068417" cy="429426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88CA6739-5105-754A-8C98-CA4C7E0D7792}"/>
                </a:ext>
              </a:extLst>
            </p:cNvPr>
            <p:cNvSpPr/>
            <p:nvPr/>
          </p:nvSpPr>
          <p:spPr>
            <a:xfrm>
              <a:off x="4727516" y="2776476"/>
              <a:ext cx="290286" cy="304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⋁</a:t>
              </a:r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ounded Rectangle 77">
                  <a:extLst>
                    <a:ext uri="{FF2B5EF4-FFF2-40B4-BE49-F238E27FC236}">
                      <a16:creationId xmlns:a16="http://schemas.microsoft.com/office/drawing/2014/main" id="{C1E735DF-5792-5845-AA46-A6311E1F25FC}"/>
                    </a:ext>
                  </a:extLst>
                </p:cNvPr>
                <p:cNvSpPr/>
                <p:nvPr/>
              </p:nvSpPr>
              <p:spPr>
                <a:xfrm>
                  <a:off x="4419088" y="2131639"/>
                  <a:ext cx="907143" cy="442912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2000" dirty="0">
                      <a:solidFill>
                        <a:schemeClr val="bg1"/>
                      </a:solidFill>
                    </a:rPr>
                    <a:t>∀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8" name="Rounded Rectangle 77">
                  <a:extLst>
                    <a:ext uri="{FF2B5EF4-FFF2-40B4-BE49-F238E27FC236}">
                      <a16:creationId xmlns:a16="http://schemas.microsoft.com/office/drawing/2014/main" id="{C1E735DF-5792-5845-AA46-A6311E1F25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9088" y="2131639"/>
                  <a:ext cx="907143" cy="442912"/>
                </a:xfrm>
                <a:prstGeom prst="roundRect">
                  <a:avLst/>
                </a:prstGeom>
                <a:blipFill>
                  <a:blip r:embed="rId5"/>
                  <a:stretch>
                    <a:fillRect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EFE7597-D836-7543-9417-48A562E52C07}"/>
                </a:ext>
              </a:extLst>
            </p:cNvPr>
            <p:cNvCxnSpPr>
              <a:cxnSpLocks/>
              <a:stCxn id="77" idx="2"/>
              <a:endCxn id="33" idx="0"/>
            </p:cNvCxnSpPr>
            <p:nvPr/>
          </p:nvCxnSpPr>
          <p:spPr>
            <a:xfrm>
              <a:off x="4872659" y="3081276"/>
              <a:ext cx="870756" cy="23605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996FC8A1-7B74-6B4A-BB38-F143D2607EDA}"/>
                </a:ext>
              </a:extLst>
            </p:cNvPr>
            <p:cNvCxnSpPr>
              <a:cxnSpLocks/>
              <a:stCxn id="78" idx="2"/>
              <a:endCxn id="77" idx="0"/>
            </p:cNvCxnSpPr>
            <p:nvPr/>
          </p:nvCxnSpPr>
          <p:spPr>
            <a:xfrm flipH="1">
              <a:off x="4872659" y="2574551"/>
              <a:ext cx="1" cy="20192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A299DA3-BD67-1A43-9D95-480BAF4B99E5}"/>
                </a:ext>
              </a:extLst>
            </p:cNvPr>
            <p:cNvCxnSpPr>
              <a:cxnSpLocks/>
              <a:stCxn id="75" idx="2"/>
              <a:endCxn id="78" idx="0"/>
            </p:cNvCxnSpPr>
            <p:nvPr/>
          </p:nvCxnSpPr>
          <p:spPr>
            <a:xfrm flipH="1">
              <a:off x="4872660" y="1929714"/>
              <a:ext cx="1" cy="20192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44FD35CD-9E9A-CB44-8159-93829B5E59F1}"/>
                  </a:ext>
                </a:extLst>
              </p:cNvPr>
              <p:cNvSpPr/>
              <p:nvPr/>
            </p:nvSpPr>
            <p:spPr>
              <a:xfrm>
                <a:off x="789717" y="2877504"/>
                <a:ext cx="2077605" cy="45624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Likes(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, Budweiser)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44FD35CD-9E9A-CB44-8159-93829B5E59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17" y="2877504"/>
                <a:ext cx="2077605" cy="456240"/>
              </a:xfrm>
              <a:prstGeom prst="round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942D20E-93B1-4948-961E-B0C618E13611}"/>
              </a:ext>
            </a:extLst>
          </p:cNvPr>
          <p:cNvCxnSpPr>
            <a:cxnSpLocks/>
            <a:stCxn id="21" idx="2"/>
            <a:endCxn id="18" idx="0"/>
          </p:cNvCxnSpPr>
          <p:nvPr/>
        </p:nvCxnSpPr>
        <p:spPr>
          <a:xfrm flipH="1">
            <a:off x="1828520" y="2628043"/>
            <a:ext cx="1153003" cy="24946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95545492-3F6A-B54A-9D0C-2EB72B9BF9C7}"/>
                  </a:ext>
                </a:extLst>
              </p:cNvPr>
              <p:cNvSpPr/>
              <p:nvPr/>
            </p:nvSpPr>
            <p:spPr>
              <a:xfrm>
                <a:off x="2721218" y="3598346"/>
                <a:ext cx="1589027" cy="442912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</a:rPr>
                  <a:t>¬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Likes(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,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)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95545492-3F6A-B54A-9D0C-2EB72B9BF9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218" y="3598346"/>
                <a:ext cx="1589027" cy="442912"/>
              </a:xfrm>
              <a:prstGeom prst="roundRect">
                <a:avLst/>
              </a:prstGeom>
              <a:blipFill>
                <a:blip r:embed="rId7"/>
                <a:stretch>
                  <a:fillRect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C6FFFE3-CE07-534B-9DC2-343776DE24E2}"/>
              </a:ext>
            </a:extLst>
          </p:cNvPr>
          <p:cNvSpPr/>
          <p:nvPr/>
        </p:nvSpPr>
        <p:spPr>
          <a:xfrm>
            <a:off x="2836380" y="2323243"/>
            <a:ext cx="290286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/>
              <a:t>⋀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DCF7C886-15C6-6A4E-90D5-D2D9B474D5F7}"/>
                  </a:ext>
                </a:extLst>
              </p:cNvPr>
              <p:cNvSpPr/>
              <p:nvPr/>
            </p:nvSpPr>
            <p:spPr>
              <a:xfrm>
                <a:off x="3062160" y="2849971"/>
                <a:ext cx="907143" cy="44291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</a:rPr>
                  <a:t>∀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DCF7C886-15C6-6A4E-90D5-D2D9B474D5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160" y="2849971"/>
                <a:ext cx="907143" cy="442912"/>
              </a:xfrm>
              <a:prstGeom prst="roundRect">
                <a:avLst/>
              </a:prstGeom>
              <a:blipFill>
                <a:blip r:embed="rId8"/>
                <a:stretch>
                  <a:fillRect t="-277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D69B1E5-25AD-5749-B065-508D5E8BD587}"/>
              </a:ext>
            </a:extLst>
          </p:cNvPr>
          <p:cNvCxnSpPr>
            <a:cxnSpLocks/>
            <a:stCxn id="20" idx="0"/>
            <a:endCxn id="22" idx="2"/>
          </p:cNvCxnSpPr>
          <p:nvPr/>
        </p:nvCxnSpPr>
        <p:spPr>
          <a:xfrm flipV="1">
            <a:off x="3515732" y="3292883"/>
            <a:ext cx="0" cy="3054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8F1BAB5-083C-C64C-B1E2-C7C70E521FCC}"/>
              </a:ext>
            </a:extLst>
          </p:cNvPr>
          <p:cNvCxnSpPr>
            <a:cxnSpLocks/>
            <a:stCxn id="21" idx="2"/>
            <a:endCxn id="22" idx="0"/>
          </p:cNvCxnSpPr>
          <p:nvPr/>
        </p:nvCxnSpPr>
        <p:spPr>
          <a:xfrm>
            <a:off x="2981523" y="2628043"/>
            <a:ext cx="534209" cy="22192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9600AE4F-017E-B143-90A3-1C824057CFB8}"/>
              </a:ext>
            </a:extLst>
          </p:cNvPr>
          <p:cNvSpPr/>
          <p:nvPr/>
        </p:nvSpPr>
        <p:spPr>
          <a:xfrm>
            <a:off x="1251893" y="2094173"/>
            <a:ext cx="1369221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CN" sz="2000" dirty="0" err="1"/>
              <a:t>Conj</a:t>
            </a:r>
            <a:r>
              <a:rPr lang="en-US" altLang="zh-CN" sz="2000" dirty="0"/>
              <a:t>-Tree</a:t>
            </a:r>
            <a:r>
              <a:rPr lang="zh-CN" altLang="en-US" sz="2000" dirty="0"/>
              <a:t> </a:t>
            </a:r>
            <a:r>
              <a:rPr lang="en-US" altLang="zh-CN" sz="2000" dirty="0"/>
              <a:t>1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ular Callout 25">
                <a:extLst>
                  <a:ext uri="{FF2B5EF4-FFF2-40B4-BE49-F238E27FC236}">
                    <a16:creationId xmlns:a16="http://schemas.microsoft.com/office/drawing/2014/main" id="{15A275C0-EA7C-D248-AE40-E540A198ADA9}"/>
                  </a:ext>
                </a:extLst>
              </p:cNvPr>
              <p:cNvSpPr/>
              <p:nvPr/>
            </p:nvSpPr>
            <p:spPr>
              <a:xfrm>
                <a:off x="4350958" y="1859526"/>
                <a:ext cx="2330825" cy="1060226"/>
              </a:xfrm>
              <a:prstGeom prst="wedgeRectCallout">
                <a:avLst>
                  <a:gd name="adj1" fmla="val -64951"/>
                  <a:gd name="adj2" fmla="val 47232"/>
                </a:avLst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Enumerate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all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possible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mappings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for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merge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all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results</a:t>
                </a:r>
                <a:endParaRPr lang="en-US" dirty="0"/>
              </a:p>
            </p:txBody>
          </p:sp>
        </mc:Choice>
        <mc:Fallback xmlns="">
          <p:sp>
            <p:nvSpPr>
              <p:cNvPr id="26" name="Rectangular Callout 25">
                <a:extLst>
                  <a:ext uri="{FF2B5EF4-FFF2-40B4-BE49-F238E27FC236}">
                    <a16:creationId xmlns:a16="http://schemas.microsoft.com/office/drawing/2014/main" id="{15A275C0-EA7C-D248-AE40-E540A198AD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958" y="1859526"/>
                <a:ext cx="2330825" cy="1060226"/>
              </a:xfrm>
              <a:prstGeom prst="wedgeRectCallout">
                <a:avLst>
                  <a:gd name="adj1" fmla="val -64951"/>
                  <a:gd name="adj2" fmla="val 47232"/>
                </a:avLst>
              </a:prstGeom>
              <a:blipFill>
                <a:blip r:embed="rId9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D6C312FA-8681-E742-84B4-3D11BB6039EF}"/>
                  </a:ext>
                </a:extLst>
              </p:cNvPr>
              <p:cNvSpPr/>
              <p:nvPr/>
            </p:nvSpPr>
            <p:spPr>
              <a:xfrm>
                <a:off x="2447314" y="1566961"/>
                <a:ext cx="1068417" cy="42942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D6C312FA-8681-E742-84B4-3D11BB6039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314" y="1566961"/>
                <a:ext cx="1068417" cy="429426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8AE89FB-80C9-7C40-BAB3-D7ACC433BA33}"/>
              </a:ext>
            </a:extLst>
          </p:cNvPr>
          <p:cNvCxnSpPr>
            <a:cxnSpLocks/>
            <a:stCxn id="21" idx="0"/>
            <a:endCxn id="27" idx="2"/>
          </p:cNvCxnSpPr>
          <p:nvPr/>
        </p:nvCxnSpPr>
        <p:spPr>
          <a:xfrm flipV="1">
            <a:off x="2981523" y="1996387"/>
            <a:ext cx="0" cy="3268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555672B1-78FE-E84C-9C4A-91192FAB6D7E}"/>
              </a:ext>
            </a:extLst>
          </p:cNvPr>
          <p:cNvSpPr/>
          <p:nvPr/>
        </p:nvSpPr>
        <p:spPr>
          <a:xfrm>
            <a:off x="6544777" y="916795"/>
            <a:ext cx="2165774" cy="36933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Handling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zh-CN" altLang="en-US" b="1" dirty="0">
                <a:solidFill>
                  <a:srgbClr val="C00000"/>
                </a:solidFill>
              </a:rPr>
              <a:t>⋁</a:t>
            </a:r>
            <a:r>
              <a:rPr lang="en-US" altLang="zh-CN" dirty="0">
                <a:solidFill>
                  <a:schemeClr val="tx1"/>
                </a:solidFill>
              </a:rPr>
              <a:t>,</a:t>
            </a:r>
            <a:r>
              <a:rPr lang="zh-CN" altLang="en-US" dirty="0">
                <a:solidFill>
                  <a:schemeClr val="tx1"/>
                </a:solidFill>
              </a:rPr>
              <a:t> ⋀</a:t>
            </a:r>
            <a:r>
              <a:rPr lang="en-US" altLang="zh-CN" dirty="0">
                <a:solidFill>
                  <a:schemeClr val="tx1"/>
                </a:solidFill>
              </a:rPr>
              <a:t>,</a:t>
            </a:r>
            <a:r>
              <a:rPr lang="zh-CN" altLang="en-US" dirty="0">
                <a:solidFill>
                  <a:schemeClr val="tx1"/>
                </a:solidFill>
              </a:rPr>
              <a:t> ∃</a:t>
            </a:r>
            <a:r>
              <a:rPr lang="en-US" altLang="zh-CN" dirty="0">
                <a:solidFill>
                  <a:schemeClr val="tx1"/>
                </a:solidFill>
              </a:rPr>
              <a:t>,</a:t>
            </a:r>
            <a:r>
              <a:rPr lang="zh-CN" altLang="en-US" b="1" dirty="0">
                <a:solidFill>
                  <a:srgbClr val="C00000"/>
                </a:solidFill>
              </a:rPr>
              <a:t> ∀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32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660FD-7267-0847-882D-A22EB437C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User</a:t>
            </a:r>
            <a:r>
              <a:rPr lang="zh-CN" altLang="en-US" sz="2800" b="1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Study</a:t>
            </a: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AD229-D894-4C40-8BC9-9A1A6A466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2088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CN" dirty="0">
                <a:ea typeface="Segoe UI Historic" panose="020B0502040204020203" pitchFamily="34" charset="0"/>
                <a:cs typeface="Segoe UI Historic" panose="020B0502040204020203" pitchFamily="34" charset="0"/>
              </a:rPr>
              <a:t>64</a:t>
            </a:r>
            <a:r>
              <a:rPr lang="zh-CN" altLang="en-US" dirty="0"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altLang="zh-CN" dirty="0">
                <a:ea typeface="Segoe UI Historic" panose="020B0502040204020203" pitchFamily="34" charset="0"/>
                <a:cs typeface="Segoe UI Historic" panose="020B0502040204020203" pitchFamily="34" charset="0"/>
              </a:rPr>
              <a:t>participants</a:t>
            </a:r>
            <a:r>
              <a:rPr lang="zh-CN" altLang="en-US" dirty="0"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altLang="zh-CN" dirty="0">
                <a:ea typeface="Segoe UI Historic" panose="020B0502040204020203" pitchFamily="34" charset="0"/>
                <a:cs typeface="Segoe UI Historic" panose="020B0502040204020203" pitchFamily="34" charset="0"/>
              </a:rPr>
              <a:t>(42</a:t>
            </a:r>
            <a:r>
              <a:rPr lang="zh-CN" altLang="en-US" dirty="0"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altLang="zh-CN" dirty="0">
                <a:ea typeface="Segoe UI Historic" panose="020B0502040204020203" pitchFamily="34" charset="0"/>
                <a:cs typeface="Segoe UI Historic" panose="020B0502040204020203" pitchFamily="34" charset="0"/>
              </a:rPr>
              <a:t>undergrads</a:t>
            </a:r>
            <a:r>
              <a:rPr lang="zh-CN" altLang="en-US" dirty="0"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altLang="zh-CN" dirty="0">
                <a:ea typeface="Segoe UI Historic" panose="020B0502040204020203" pitchFamily="34" charset="0"/>
                <a:cs typeface="Segoe UI Historic" panose="020B0502040204020203" pitchFamily="34" charset="0"/>
              </a:rPr>
              <a:t>+</a:t>
            </a:r>
            <a:r>
              <a:rPr lang="zh-CN" altLang="en-US" dirty="0"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altLang="zh-CN" dirty="0">
                <a:ea typeface="Segoe UI Historic" panose="020B0502040204020203" pitchFamily="34" charset="0"/>
                <a:cs typeface="Segoe UI Historic" panose="020B0502040204020203" pitchFamily="34" charset="0"/>
              </a:rPr>
              <a:t>22</a:t>
            </a:r>
            <a:r>
              <a:rPr lang="zh-CN" altLang="en-US" dirty="0"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altLang="zh-CN" dirty="0">
                <a:ea typeface="Segoe UI Historic" panose="020B0502040204020203" pitchFamily="34" charset="0"/>
                <a:cs typeface="Segoe UI Historic" panose="020B0502040204020203" pitchFamily="34" charset="0"/>
              </a:rPr>
              <a:t>grads)</a:t>
            </a:r>
            <a:endParaRPr lang="en-US" dirty="0"/>
          </a:p>
          <a:p>
            <a:r>
              <a:rPr lang="en-US" altLang="zh-CN" dirty="0"/>
              <a:t>Task:</a:t>
            </a:r>
            <a:r>
              <a:rPr lang="zh-CN" altLang="en-US" dirty="0"/>
              <a:t> </a:t>
            </a:r>
            <a:r>
              <a:rPr lang="en-US" altLang="zh-CN" dirty="0"/>
              <a:t>s</a:t>
            </a:r>
            <a:r>
              <a:rPr lang="en-US" dirty="0"/>
              <a:t>pot errors in </a:t>
            </a:r>
            <a:r>
              <a:rPr lang="en-US" dirty="0">
                <a:solidFill>
                  <a:srgbClr val="FF0000"/>
                </a:solidFill>
              </a:rPr>
              <a:t>two SQL queries </a:t>
            </a:r>
            <a:r>
              <a:rPr lang="en-US" dirty="0" err="1">
                <a:solidFill>
                  <a:srgbClr val="FF0000"/>
                </a:solidFill>
              </a:rPr>
              <a:t>Q</a:t>
            </a:r>
            <a:r>
              <a:rPr lang="en-US" baseline="-25000" dirty="0" err="1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Q</a:t>
            </a:r>
            <a:r>
              <a:rPr lang="en-US" baseline="-25000" dirty="0" err="1">
                <a:solidFill>
                  <a:srgbClr val="FF0000"/>
                </a:solidFill>
              </a:rPr>
              <a:t>b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(each has </a:t>
            </a:r>
            <a:r>
              <a:rPr lang="en-US" dirty="0">
                <a:solidFill>
                  <a:srgbClr val="FF0000"/>
                </a:solidFill>
              </a:rPr>
              <a:t>two errors</a:t>
            </a:r>
            <a:r>
              <a:rPr lang="en-US" altLang="zh-CN" dirty="0"/>
              <a:t>)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Treatment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group</a:t>
            </a:r>
          </a:p>
          <a:p>
            <a:pPr lvl="1"/>
            <a:r>
              <a:rPr lang="en-US" altLang="zh-CN" dirty="0"/>
              <a:t>C-instances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values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Control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group</a:t>
            </a:r>
          </a:p>
          <a:p>
            <a:pPr lvl="1"/>
            <a:r>
              <a:rPr lang="en-US" altLang="zh-CN" dirty="0"/>
              <a:t>Concrete-value-only</a:t>
            </a:r>
            <a:r>
              <a:rPr lang="zh-CN" altLang="en-US" dirty="0"/>
              <a:t> </a:t>
            </a:r>
            <a:r>
              <a:rPr lang="en-US" altLang="zh-CN" dirty="0"/>
              <a:t>instances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prior</a:t>
            </a:r>
            <a:r>
              <a:rPr lang="zh-CN" altLang="en-US" dirty="0"/>
              <a:t> </a:t>
            </a:r>
            <a:r>
              <a:rPr lang="en-US" altLang="zh-CN" dirty="0" err="1"/>
              <a:t>RATest</a:t>
            </a:r>
            <a:r>
              <a:rPr lang="zh-CN" altLang="en-US" dirty="0"/>
              <a:t> </a:t>
            </a:r>
            <a:r>
              <a:rPr lang="en-US" altLang="zh-CN" dirty="0"/>
              <a:t>tool</a:t>
            </a:r>
          </a:p>
          <a:p>
            <a:r>
              <a:rPr lang="en-US" altLang="zh-CN" dirty="0"/>
              <a:t>Users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randomly</a:t>
            </a:r>
            <a:r>
              <a:rPr lang="zh-CN" altLang="en-US" dirty="0"/>
              <a:t> </a:t>
            </a:r>
            <a:r>
              <a:rPr lang="en-US" altLang="zh-CN" dirty="0"/>
              <a:t>given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dirty="0"/>
              <a:t>(𝑄</a:t>
            </a:r>
            <a:r>
              <a:rPr lang="en-US" altLang="zh-CN" baseline="-25000" dirty="0"/>
              <a:t>a</a:t>
            </a:r>
            <a:r>
              <a:rPr lang="en-US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treatment</a:t>
            </a:r>
            <a:r>
              <a:rPr lang="en-US" dirty="0"/>
              <a:t>) + (𝑄</a:t>
            </a:r>
            <a:r>
              <a:rPr lang="en-US" altLang="zh-CN" baseline="-25000" dirty="0"/>
              <a:t>b</a:t>
            </a:r>
            <a:r>
              <a:rPr lang="en-US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control</a:t>
            </a:r>
            <a:r>
              <a:rPr lang="en-US" dirty="0"/>
              <a:t>) </a:t>
            </a:r>
          </a:p>
          <a:p>
            <a:pPr lvl="1"/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dirty="0"/>
              <a:t>(𝑄</a:t>
            </a:r>
            <a:r>
              <a:rPr lang="en-US" altLang="zh-CN" baseline="-25000" dirty="0"/>
              <a:t>a</a:t>
            </a:r>
            <a:r>
              <a:rPr lang="en-US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control</a:t>
            </a:r>
            <a:r>
              <a:rPr lang="en-US" dirty="0"/>
              <a:t>) + (𝑄</a:t>
            </a:r>
            <a:r>
              <a:rPr lang="en-US" altLang="zh-CN" baseline="-25000" dirty="0"/>
              <a:t>b</a:t>
            </a:r>
            <a:r>
              <a:rPr lang="en-US" dirty="0"/>
              <a:t>,</a:t>
            </a:r>
            <a:r>
              <a:rPr lang="en-US" altLang="zh-CN" dirty="0"/>
              <a:t> treatment</a:t>
            </a:r>
            <a:r>
              <a:rPr lang="en-US" dirty="0"/>
              <a:t>)</a:t>
            </a:r>
          </a:p>
          <a:p>
            <a:pPr>
              <a:lnSpc>
                <a:spcPct val="114000"/>
              </a:lnSpc>
            </a:pPr>
            <a:endParaRPr lang="en-US" dirty="0"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AA8C3CE-E216-1945-9F91-571365B23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2155A9-2BEA-4E1A-A809-3AB570F0F126}" type="slidenum">
              <a:rPr lang="en-US" smtClean="0"/>
              <a:pPr/>
              <a:t>28</a:t>
            </a:fld>
            <a:r>
              <a:rPr lang="zh-CN" altLang="en-US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7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92C596B9-E3F0-B36D-ED34-18F17C279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863697"/>
            <a:ext cx="5123967" cy="420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BAAD21EA-2136-5AFB-E20C-687836155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558" y="863697"/>
            <a:ext cx="5114241" cy="420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AA8C3CE-E216-1945-9F91-571365B23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2155A9-2BEA-4E1A-A809-3AB570F0F126}" type="slidenum">
              <a:rPr lang="en-US" smtClean="0"/>
              <a:pPr/>
              <a:t>29</a:t>
            </a:fld>
            <a:r>
              <a:rPr lang="zh-CN" altLang="en-US" dirty="0"/>
              <a:t> 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7BDAD8-1002-0845-B660-19446B1932CF}"/>
              </a:ext>
            </a:extLst>
          </p:cNvPr>
          <p:cNvSpPr/>
          <p:nvPr/>
        </p:nvSpPr>
        <p:spPr>
          <a:xfrm>
            <a:off x="295701" y="5531087"/>
            <a:ext cx="11600597" cy="88873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C-Instances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better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help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spotting errors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ultiple c-instances with different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coverage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dramatically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help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spotting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multiple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errors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AEF3B5-BEC6-FCF3-7160-028DA3606ABB}"/>
              </a:ext>
            </a:extLst>
          </p:cNvPr>
          <p:cNvSpPr txBox="1"/>
          <p:nvPr/>
        </p:nvSpPr>
        <p:spPr>
          <a:xfrm>
            <a:off x="2444840" y="4601639"/>
            <a:ext cx="955343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Ground</a:t>
            </a:r>
          </a:p>
          <a:p>
            <a:r>
              <a:rPr lang="en-US" sz="1600" dirty="0"/>
              <a:t>instance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D89B24-5053-171A-78F6-F39B4196A1C1}"/>
              </a:ext>
            </a:extLst>
          </p:cNvPr>
          <p:cNvSpPr txBox="1"/>
          <p:nvPr/>
        </p:nvSpPr>
        <p:spPr>
          <a:xfrm>
            <a:off x="7836476" y="4590071"/>
            <a:ext cx="955343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Ground</a:t>
            </a:r>
          </a:p>
          <a:p>
            <a:r>
              <a:rPr lang="en-US" sz="1600" dirty="0"/>
              <a:t>instance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7C7DC5-4BDE-C048-3F02-43A4FA85BC7D}"/>
              </a:ext>
            </a:extLst>
          </p:cNvPr>
          <p:cNvSpPr txBox="1"/>
          <p:nvPr/>
        </p:nvSpPr>
        <p:spPr>
          <a:xfrm>
            <a:off x="3493635" y="4603718"/>
            <a:ext cx="105555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One</a:t>
            </a:r>
          </a:p>
          <a:p>
            <a:r>
              <a:rPr lang="en-US" sz="1600" dirty="0"/>
              <a:t>C-instance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49C5E9-5091-E6DB-D25B-C5C270D8CDF2}"/>
              </a:ext>
            </a:extLst>
          </p:cNvPr>
          <p:cNvSpPr txBox="1"/>
          <p:nvPr/>
        </p:nvSpPr>
        <p:spPr>
          <a:xfrm>
            <a:off x="8845049" y="4572159"/>
            <a:ext cx="105555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One</a:t>
            </a:r>
          </a:p>
          <a:p>
            <a:r>
              <a:rPr lang="en-US" sz="1600" dirty="0"/>
              <a:t>C-instance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FF8E58-9CC6-4610-6544-AE008A9F1295}"/>
              </a:ext>
            </a:extLst>
          </p:cNvPr>
          <p:cNvSpPr txBox="1"/>
          <p:nvPr/>
        </p:nvSpPr>
        <p:spPr>
          <a:xfrm>
            <a:off x="4572454" y="4590228"/>
            <a:ext cx="119256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Two</a:t>
            </a:r>
          </a:p>
          <a:p>
            <a:r>
              <a:rPr lang="en-US" sz="1600" dirty="0"/>
              <a:t>C-instances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142629-C83C-7632-4E66-421053096B68}"/>
              </a:ext>
            </a:extLst>
          </p:cNvPr>
          <p:cNvSpPr txBox="1"/>
          <p:nvPr/>
        </p:nvSpPr>
        <p:spPr>
          <a:xfrm>
            <a:off x="9930299" y="4572159"/>
            <a:ext cx="119256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Two</a:t>
            </a:r>
          </a:p>
          <a:p>
            <a:r>
              <a:rPr lang="en-US" sz="1600" dirty="0"/>
              <a:t>C-instances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A15CE6-B5B4-8463-3EE8-12AA9A4BF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User</a:t>
            </a:r>
            <a:r>
              <a:rPr lang="zh-CN" altLang="en-US" sz="2800" b="1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Study</a:t>
            </a: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76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3D645-3877-B529-2E81-6820C128A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279"/>
            <a:ext cx="8134066" cy="794002"/>
          </a:xfrm>
        </p:spPr>
        <p:txBody>
          <a:bodyPr anchor="b">
            <a:noAutofit/>
          </a:bodyPr>
          <a:lstStyle/>
          <a:p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growth of CS and Database classes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E1262D-3979-92EB-1857-4C78CAE54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2812" y="7587"/>
            <a:ext cx="2325189" cy="13079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E3FC39-C831-32F7-45A6-AC23D8B71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01" y="1474671"/>
            <a:ext cx="4299058" cy="25961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D674-AAE0-53C9-BDC4-305787ADC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DC7D-147E-FA4D-B9D1-34583D178EF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57CB15-B1A1-F427-D7CD-43BF01B9697B}"/>
              </a:ext>
            </a:extLst>
          </p:cNvPr>
          <p:cNvSpPr txBox="1"/>
          <p:nvPr/>
        </p:nvSpPr>
        <p:spPr>
          <a:xfrm>
            <a:off x="2103787" y="5198983"/>
            <a:ext cx="9796947" cy="1023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Enrollment increase in CS and database courses everywhere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How do we provide students/TAs automated personalized help to debug queries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5AA410-7D8A-A83C-50D1-DAF896BA74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5673" y="1828284"/>
            <a:ext cx="5202328" cy="32014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EA825B-C2DB-8DE9-6229-5394E2FA7257}"/>
              </a:ext>
            </a:extLst>
          </p:cNvPr>
          <p:cNvSpPr txBox="1"/>
          <p:nvPr/>
        </p:nvSpPr>
        <p:spPr>
          <a:xfrm>
            <a:off x="9632559" y="2539680"/>
            <a:ext cx="694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New </a:t>
            </a:r>
          </a:p>
          <a:p>
            <a:r>
              <a:rPr lang="en-US" sz="800" dirty="0">
                <a:solidFill>
                  <a:srgbClr val="FF0000"/>
                </a:solidFill>
              </a:rPr>
              <a:t>prerequisite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08CF5F-A48F-944D-69E1-3C8D01F95E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8677"/>
          <a:stretch/>
        </p:blipFill>
        <p:spPr>
          <a:xfrm>
            <a:off x="0" y="4766768"/>
            <a:ext cx="1371601" cy="20912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D25A98-ACFB-31B9-A568-F837A949D153}"/>
              </a:ext>
            </a:extLst>
          </p:cNvPr>
          <p:cNvSpPr txBox="1"/>
          <p:nvPr/>
        </p:nvSpPr>
        <p:spPr>
          <a:xfrm>
            <a:off x="1523999" y="4234107"/>
            <a:ext cx="216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2022: </a:t>
            </a:r>
            <a:r>
              <a:rPr lang="en-US" dirty="0">
                <a:solidFill>
                  <a:srgbClr val="FF0000"/>
                </a:solidFill>
              </a:rPr>
              <a:t>390</a:t>
            </a:r>
            <a:r>
              <a:rPr lang="en-US" dirty="0"/>
              <a:t>, 2023: </a:t>
            </a:r>
            <a:r>
              <a:rPr lang="en-US" dirty="0">
                <a:solidFill>
                  <a:srgbClr val="FF0000"/>
                </a:solidFill>
              </a:rPr>
              <a:t>428</a:t>
            </a:r>
          </a:p>
        </p:txBody>
      </p:sp>
    </p:spTree>
    <p:extLst>
      <p:ext uri="{BB962C8B-B14F-4D97-AF65-F5344CB8AC3E}">
        <p14:creationId xmlns:p14="http://schemas.microsoft.com/office/powerpoint/2010/main" val="36982682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DD55D-B7F3-094B-AD46-F74F60029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0515600" cy="85520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Summary and open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31220-9F0E-3847-866D-0E892C6C3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080" y="1237302"/>
            <a:ext cx="11212773" cy="5320313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DB Education </a:t>
            </a:r>
            <a:r>
              <a:rPr lang="en-US" sz="2800" dirty="0"/>
              <a:t>and automated TA is an important and potentially high-impact area of research with DB theory, systems, optimization, UI, user study (IRB!) – several groups are working on this but this needs more work</a:t>
            </a:r>
            <a:endParaRPr lang="en-US" altLang="zh-CN" dirty="0"/>
          </a:p>
          <a:p>
            <a:r>
              <a:rPr lang="en-US" altLang="zh-CN" dirty="0"/>
              <a:t>Query characterization by conditional-instances</a:t>
            </a:r>
          </a:p>
          <a:p>
            <a:r>
              <a:rPr lang="en-US" altLang="zh-CN" dirty="0"/>
              <a:t>Advantages: </a:t>
            </a:r>
          </a:p>
          <a:p>
            <a:pPr lvl="1"/>
            <a:r>
              <a:rPr lang="en-US" altLang="zh-CN" sz="2800" dirty="0"/>
              <a:t>Test-instance-independent</a:t>
            </a:r>
          </a:p>
          <a:p>
            <a:pPr lvl="1"/>
            <a:r>
              <a:rPr lang="en-US" altLang="zh-CN" sz="2800" dirty="0"/>
              <a:t>Capture</a:t>
            </a:r>
            <a:r>
              <a:rPr lang="en-US" sz="2800" dirty="0"/>
              <a:t> </a:t>
            </a:r>
            <a:r>
              <a:rPr lang="en-US" altLang="zh-CN" sz="2800" dirty="0"/>
              <a:t>different</a:t>
            </a:r>
            <a:r>
              <a:rPr lang="zh-CN" altLang="en-US" sz="2800" dirty="0"/>
              <a:t> </a:t>
            </a:r>
            <a:r>
              <a:rPr lang="en-US" altLang="zh-CN" sz="2800" dirty="0"/>
              <a:t>ways</a:t>
            </a:r>
            <a:r>
              <a:rPr lang="zh-CN" altLang="en-US" sz="2800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/>
              <a:t>satisfy</a:t>
            </a:r>
            <a:r>
              <a:rPr lang="zh-CN" altLang="en-US" sz="2800" dirty="0"/>
              <a:t> </a:t>
            </a:r>
            <a:r>
              <a:rPr lang="en-US" altLang="zh-CN" sz="2800" dirty="0"/>
              <a:t>a</a:t>
            </a:r>
            <a:r>
              <a:rPr lang="zh-CN" altLang="en-US" sz="2800" dirty="0"/>
              <a:t> </a:t>
            </a:r>
            <a:r>
              <a:rPr lang="en-US" altLang="zh-CN" sz="2800" dirty="0"/>
              <a:t>query</a:t>
            </a:r>
          </a:p>
          <a:p>
            <a:pPr lvl="1"/>
            <a:r>
              <a:rPr lang="en-US" altLang="zh-CN" sz="2800" dirty="0"/>
              <a:t>Can explain the difference between two queries</a:t>
            </a:r>
          </a:p>
          <a:p>
            <a:r>
              <a:rPr lang="en-US" altLang="zh-CN" dirty="0"/>
              <a:t>Undecidable</a:t>
            </a:r>
            <a:r>
              <a:rPr lang="zh-CN" altLang="en-US" dirty="0"/>
              <a:t>－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efficient</a:t>
            </a:r>
            <a:r>
              <a:rPr lang="zh-CN" altLang="en-US" dirty="0"/>
              <a:t> </a:t>
            </a:r>
            <a:r>
              <a:rPr lang="en-US" altLang="zh-CN" dirty="0"/>
              <a:t>heuristics</a:t>
            </a:r>
            <a:r>
              <a:rPr lang="zh-CN" altLang="en-US" dirty="0"/>
              <a:t> </a:t>
            </a:r>
            <a:r>
              <a:rPr lang="en-US" altLang="zh-CN" dirty="0"/>
              <a:t>possible</a:t>
            </a:r>
            <a:endParaRPr lang="en-US" dirty="0"/>
          </a:p>
          <a:p>
            <a:r>
              <a:rPr lang="en-US" dirty="0"/>
              <a:t>User</a:t>
            </a:r>
            <a:r>
              <a:rPr lang="zh-CN" altLang="en-US" dirty="0"/>
              <a:t> </a:t>
            </a:r>
            <a:r>
              <a:rPr lang="en-US" altLang="zh-CN" dirty="0"/>
              <a:t>study:</a:t>
            </a:r>
            <a:r>
              <a:rPr lang="zh-CN" altLang="en-US" dirty="0"/>
              <a:t> </a:t>
            </a:r>
            <a:r>
              <a:rPr lang="en-US" altLang="zh-CN" dirty="0"/>
              <a:t>better</a:t>
            </a:r>
            <a:r>
              <a:rPr lang="zh-CN" altLang="en-US" dirty="0"/>
              <a:t> </a:t>
            </a:r>
            <a:r>
              <a:rPr lang="en-US" altLang="zh-CN" dirty="0"/>
              <a:t>help</a:t>
            </a:r>
            <a:r>
              <a:rPr lang="zh-CN" altLang="en-US" dirty="0"/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spot errors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Collaboration with experts in CS education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Other work: debugger/tracer for SQL, hints to fix a query </a:t>
            </a:r>
          </a:p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Open: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Conditional instances for aggregates &amp; HAVING (beyond FOL)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(decidable) forms of explanations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Explanations in natural language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/ get around LLMs!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B55738-A51A-40B1-EC37-48B8F9F76B65}"/>
              </a:ext>
            </a:extLst>
          </p:cNvPr>
          <p:cNvSpPr txBox="1"/>
          <p:nvPr/>
        </p:nvSpPr>
        <p:spPr>
          <a:xfrm>
            <a:off x="6534069" y="2591881"/>
            <a:ext cx="5152964" cy="615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HNRQ: Helping Novices learn Relational Queries</a:t>
            </a:r>
          </a:p>
          <a:p>
            <a:pPr lvl="1"/>
            <a:r>
              <a:rPr lang="en-US" sz="1400" dirty="0">
                <a:hlinkClick r:id="rId2"/>
              </a:rPr>
              <a:t>https://dukedb-hnrq.github.io/</a:t>
            </a:r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BA91D6-BA5A-604C-7FFC-B13DCE8EF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587" y="5375039"/>
            <a:ext cx="1343862" cy="1343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1925E4-44F3-3997-6C02-A440684EE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5584" y="3319087"/>
            <a:ext cx="3439868" cy="205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862F2-25AD-2C10-91C5-E73B9C0F9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074" y="2562414"/>
            <a:ext cx="10515600" cy="1325563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369367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60921-577B-D69D-4A77-5861E2324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932"/>
            <a:ext cx="4838217" cy="646331"/>
          </a:xfrm>
          <a:noFill/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Explaining wrong queries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57CDEB-39CA-17EA-96AA-ABFF5F040B81}"/>
              </a:ext>
            </a:extLst>
          </p:cNvPr>
          <p:cNvSpPr txBox="1"/>
          <p:nvPr/>
        </p:nvSpPr>
        <p:spPr>
          <a:xfrm>
            <a:off x="8900238" y="105664"/>
            <a:ext cx="1615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12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Frequents(drinker, bar)</a:t>
            </a:r>
          </a:p>
          <a:p>
            <a:pPr defTabSz="457200">
              <a:defRPr/>
            </a:pPr>
            <a:r>
              <a:rPr lang="en-US" sz="12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Likes(drinker, beer)</a:t>
            </a:r>
          </a:p>
          <a:p>
            <a:pPr defTabSz="457200">
              <a:defRPr/>
            </a:pPr>
            <a:r>
              <a:rPr lang="en-US" sz="12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Serves(bar, beer, price)</a:t>
            </a:r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9B2434FD-27C0-0150-D552-CD9A874EF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72" t="44415" r="5246" b="5771"/>
          <a:stretch/>
        </p:blipFill>
        <p:spPr bwMode="auto">
          <a:xfrm>
            <a:off x="467184" y="1147814"/>
            <a:ext cx="697055" cy="99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12">
            <a:extLst>
              <a:ext uri="{FF2B5EF4-FFF2-40B4-BE49-F238E27FC236}">
                <a16:creationId xmlns:a16="http://schemas.microsoft.com/office/drawing/2014/main" id="{4386C801-4189-0BFD-6010-FC66C08B8A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48" t="46167" r="-1" b="18076"/>
          <a:stretch/>
        </p:blipFill>
        <p:spPr>
          <a:xfrm>
            <a:off x="10933629" y="1684575"/>
            <a:ext cx="674975" cy="9968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58AC8C-4190-FB15-7BF4-DE2F44381DD8}"/>
              </a:ext>
            </a:extLst>
          </p:cNvPr>
          <p:cNvSpPr txBox="1"/>
          <p:nvPr/>
        </p:nvSpPr>
        <p:spPr>
          <a:xfrm>
            <a:off x="2619038" y="1553770"/>
            <a:ext cx="5536693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altLang="zh-CN" sz="1100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π</a:t>
            </a:r>
            <a:r>
              <a:rPr lang="en-US" altLang="zh-CN" sz="1100" baseline="-25000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beer</a:t>
            </a:r>
            <a:r>
              <a:rPr lang="en-US" sz="1100" baseline="-25000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,bar</a:t>
            </a:r>
            <a:r>
              <a:rPr lang="en-US" altLang="zh-CN" sz="1100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Serves</a:t>
            </a:r>
            <a:r>
              <a:rPr lang="en-US" altLang="zh-CN" sz="1100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– π</a:t>
            </a:r>
            <a:r>
              <a:rPr lang="en-US" altLang="zh-CN" sz="1100" baseline="-25000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beer</a:t>
            </a:r>
            <a:r>
              <a:rPr lang="en-US" sz="1100" baseline="-25000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,bar</a:t>
            </a:r>
            <a:r>
              <a:rPr lang="en-US" altLang="zh-CN" sz="1100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(Serves </a:t>
            </a:r>
            <a:r>
              <a:rPr lang="zh-CN" altLang="en-US" sz="1100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⨝</a:t>
            </a:r>
            <a:r>
              <a:rPr lang="en-US" altLang="zh-CN" sz="1100" baseline="-25000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beer=S1.beer</a:t>
            </a:r>
            <a:r>
              <a:rPr lang="zh-CN" altLang="en-US" sz="1100" baseline="-25000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altLang="zh-CN" sz="1100" baseline="-25000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AND</a:t>
            </a:r>
            <a:r>
              <a:rPr lang="zh-CN" altLang="en-US" sz="1100" baseline="-25000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altLang="zh-CN" sz="1100" baseline="-25000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price &lt; S1.price </a:t>
            </a:r>
            <a:r>
              <a:rPr lang="en-US" altLang="zh-CN" sz="1100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Serves S1)</a:t>
            </a:r>
            <a:endParaRPr lang="en-US" sz="11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5B3550-54B2-A89D-B113-D4E089022967}"/>
              </a:ext>
            </a:extLst>
          </p:cNvPr>
          <p:cNvSpPr txBox="1"/>
          <p:nvPr/>
        </p:nvSpPr>
        <p:spPr>
          <a:xfrm>
            <a:off x="6520619" y="2529040"/>
            <a:ext cx="4282560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altLang="zh-CN" sz="1100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π</a:t>
            </a:r>
            <a:r>
              <a:rPr lang="en-US" altLang="zh-CN" sz="1100" baseline="-25000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beer</a:t>
            </a:r>
            <a:r>
              <a:rPr lang="en-US" sz="1100" baseline="-25000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,bar</a:t>
            </a:r>
            <a:r>
              <a:rPr lang="en-US" altLang="zh-CN" sz="1100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(Serves </a:t>
            </a:r>
            <a:r>
              <a:rPr lang="zh-CN" altLang="en-US" sz="1100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⨝</a:t>
            </a:r>
            <a:r>
              <a:rPr lang="en-US" altLang="zh-CN" sz="1100" baseline="-25000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beer=S1.beer</a:t>
            </a:r>
            <a:r>
              <a:rPr lang="zh-CN" altLang="en-US" sz="1100" baseline="-25000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altLang="zh-CN" sz="1100" baseline="-25000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AND</a:t>
            </a:r>
            <a:r>
              <a:rPr lang="zh-CN" altLang="en-US" sz="1100" baseline="-25000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altLang="zh-CN" sz="1100" baseline="-25000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price &gt; S1.price </a:t>
            </a:r>
            <a:r>
              <a:rPr lang="en-US" altLang="zh-CN" sz="1100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Serves S1)</a:t>
            </a:r>
            <a:endParaRPr lang="en-US" sz="11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BCF9A6-32D9-F751-C0AF-D8EF05800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3455" y="6492875"/>
            <a:ext cx="2743200" cy="365125"/>
          </a:xfrm>
        </p:spPr>
        <p:txBody>
          <a:bodyPr/>
          <a:lstStyle/>
          <a:p>
            <a:pPr defTabSz="457200">
              <a:defRPr/>
            </a:pPr>
            <a:fld id="{840EDC7D-147E-FA4D-B9D1-34583D178EF5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9D4D00-18D9-D3EB-14F3-107D2662F3B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9152" y="3381458"/>
            <a:ext cx="2419065" cy="22888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38234D-E5A1-E6E1-2257-BD6A8D2986A6}"/>
              </a:ext>
            </a:extLst>
          </p:cNvPr>
          <p:cNvSpPr/>
          <p:nvPr/>
        </p:nvSpPr>
        <p:spPr>
          <a:xfrm>
            <a:off x="277827" y="2995603"/>
            <a:ext cx="6065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The queries (questions &amp; answers) can get quite complicated!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1F0C88-2C47-E41F-C1D1-A54F5D79307F}"/>
              </a:ext>
            </a:extLst>
          </p:cNvPr>
          <p:cNvSpPr txBox="1"/>
          <p:nvPr/>
        </p:nvSpPr>
        <p:spPr>
          <a:xfrm>
            <a:off x="1408605" y="5815342"/>
            <a:ext cx="4934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Broad goal: build tools to help students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debug queries (without revealing the answer)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2937EB1-D37C-27C5-4DD1-925FC37E1FB4}"/>
              </a:ext>
            </a:extLst>
          </p:cNvPr>
          <p:cNvSpPr txBox="1">
            <a:spLocks/>
          </p:cNvSpPr>
          <p:nvPr/>
        </p:nvSpPr>
        <p:spPr>
          <a:xfrm>
            <a:off x="1371601" y="1118093"/>
            <a:ext cx="9122908" cy="5099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300" dirty="0"/>
              <a:t>Q1: “For each beer, find the bars serving it at the </a:t>
            </a:r>
            <a:r>
              <a:rPr lang="en-US" sz="2300" b="1" dirty="0">
                <a:solidFill>
                  <a:srgbClr val="FF0000"/>
                </a:solidFill>
              </a:rPr>
              <a:t>highest</a:t>
            </a:r>
            <a:r>
              <a:rPr lang="en-US" sz="2300" dirty="0"/>
              <a:t> price” (non-monotone)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2AB9AD1-44B2-6816-3757-DAB1ECFEC59A}"/>
              </a:ext>
            </a:extLst>
          </p:cNvPr>
          <p:cNvSpPr txBox="1">
            <a:spLocks/>
          </p:cNvSpPr>
          <p:nvPr/>
        </p:nvSpPr>
        <p:spPr>
          <a:xfrm>
            <a:off x="1294689" y="2071315"/>
            <a:ext cx="9638940" cy="537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300" dirty="0"/>
              <a:t>Q2: “For each beer, find the bars serving it </a:t>
            </a:r>
            <a:r>
              <a:rPr lang="en-US" sz="2300" b="1" dirty="0">
                <a:solidFill>
                  <a:srgbClr val="FF0000"/>
                </a:solidFill>
              </a:rPr>
              <a:t>not at the lowest </a:t>
            </a:r>
            <a:r>
              <a:rPr lang="en-US" sz="2300" dirty="0"/>
              <a:t>price” (monotone)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8F69FF2-9427-C13C-CD5C-6DF3739E38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1694" y="2975560"/>
            <a:ext cx="4764961" cy="35824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E05487F-9CDA-27A5-7FCA-D51C93E1E7DC}"/>
              </a:ext>
            </a:extLst>
          </p:cNvPr>
          <p:cNvSpPr txBox="1"/>
          <p:nvPr/>
        </p:nvSpPr>
        <p:spPr>
          <a:xfrm>
            <a:off x="8500489" y="2910587"/>
            <a:ext cx="354308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Ack: from lecture slide by Dan Suciu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7C5D237-4F26-4E2E-FD12-C8B4033CC74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8677"/>
          <a:stretch/>
        </p:blipFill>
        <p:spPr>
          <a:xfrm>
            <a:off x="0" y="4766768"/>
            <a:ext cx="1371601" cy="209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9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A9261B-DE42-004F-B6F3-A1E45C649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743"/>
            <a:ext cx="5173884" cy="718884"/>
          </a:xfrm>
          <a:noFill/>
        </p:spPr>
        <p:txBody>
          <a:bodyPr>
            <a:normAutofit fontScale="90000"/>
          </a:bodyPr>
          <a:lstStyle/>
          <a:p>
            <a:r>
              <a:rPr lang="en-US" sz="2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Autograding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the rescue?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DA9B81-9E5E-754A-BFE3-794F222827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02980" y="1692532"/>
                <a:ext cx="3001893" cy="204131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Correct 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Wrong 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Test database instance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err="1"/>
                  <a:t>Autograder</a:t>
                </a:r>
                <a:r>
                  <a:rPr lang="en-US" sz="2000" dirty="0"/>
                  <a:t> checks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DA9B81-9E5E-754A-BFE3-794F222827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02980" y="1692532"/>
                <a:ext cx="3001893" cy="2041315"/>
              </a:xfrm>
              <a:blipFill>
                <a:blip r:embed="rId3"/>
                <a:stretch>
                  <a:fillRect l="-2101" t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8E9CA04F-671F-8D8B-8AFA-11DDB506A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455" y="1074618"/>
            <a:ext cx="3675181" cy="18600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3DCB34-62B5-52A3-314D-87960798CB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2677" y="3246602"/>
            <a:ext cx="3550940" cy="338208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F0687B5-7CBB-6798-1589-5B3ACF5396C2}"/>
              </a:ext>
            </a:extLst>
          </p:cNvPr>
          <p:cNvSpPr txBox="1"/>
          <p:nvPr/>
        </p:nvSpPr>
        <p:spPr>
          <a:xfrm>
            <a:off x="1902158" y="5165468"/>
            <a:ext cx="26039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dirty="0">
                <a:solidFill>
                  <a:srgbClr val="0070C0"/>
                </a:solidFill>
                <a:latin typeface="Calibri" panose="020F0502020204030204"/>
                <a:sym typeface="Wingdings" pitchFamily="2" charset="2"/>
              </a:rPr>
              <a:t>…Not quite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sym typeface="Wingdings" pitchFamily="2" charset="2"/>
              </a:rPr>
              <a:t> </a:t>
            </a:r>
          </a:p>
          <a:p>
            <a:pPr defTabSz="457200">
              <a:defRPr/>
            </a:pPr>
            <a:r>
              <a:rPr lang="en-US" dirty="0">
                <a:solidFill>
                  <a:srgbClr val="FF0000"/>
                </a:solidFill>
                <a:latin typeface="Calibri" panose="020F0502020204030204"/>
              </a:rPr>
              <a:t>The test instance can be </a:t>
            </a:r>
          </a:p>
          <a:p>
            <a:pPr defTabSz="457200">
              <a:defRPr/>
            </a:pPr>
            <a:r>
              <a:rPr lang="en-US" dirty="0">
                <a:solidFill>
                  <a:srgbClr val="FF0000"/>
                </a:solidFill>
                <a:latin typeface="Calibri" panose="020F0502020204030204"/>
              </a:rPr>
              <a:t>very big to explain the </a:t>
            </a:r>
          </a:p>
          <a:p>
            <a:pPr defTabSz="457200">
              <a:defRPr/>
            </a:pPr>
            <a:r>
              <a:rPr lang="en-US" dirty="0">
                <a:solidFill>
                  <a:srgbClr val="FF0000"/>
                </a:solidFill>
                <a:latin typeface="Calibri" panose="020F0502020204030204"/>
              </a:rPr>
              <a:t>error to the student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544732D-B63E-A6C5-23F1-95C3017CE9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8677"/>
          <a:stretch/>
        </p:blipFill>
        <p:spPr>
          <a:xfrm>
            <a:off x="0" y="4766768"/>
            <a:ext cx="1371601" cy="2091232"/>
          </a:xfrm>
          <a:prstGeom prst="rect">
            <a:avLst/>
          </a:prstGeom>
        </p:spPr>
      </p:pic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8833A41-9683-C539-CC2B-CBB387A94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840EDC7D-147E-FA4D-B9D1-34583D178EF5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8FBF2F-5FC2-C5C7-D6D0-BE8991BD2778}"/>
              </a:ext>
            </a:extLst>
          </p:cNvPr>
          <p:cNvGrpSpPr/>
          <p:nvPr/>
        </p:nvGrpSpPr>
        <p:grpSpPr>
          <a:xfrm>
            <a:off x="221351" y="1163023"/>
            <a:ext cx="1371600" cy="1371600"/>
            <a:chOff x="7719494" y="1742104"/>
            <a:chExt cx="1828800" cy="1828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2985CFA-2E68-CFCA-33CC-A97A43BF54C2}"/>
                </a:ext>
              </a:extLst>
            </p:cNvPr>
            <p:cNvSpPr/>
            <p:nvPr/>
          </p:nvSpPr>
          <p:spPr>
            <a:xfrm>
              <a:off x="7719494" y="1742104"/>
              <a:ext cx="1828800" cy="18288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en-US" sz="21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11882EC-CBC3-B53E-A360-98FDCA5F1BC8}"/>
                    </a:ext>
                  </a:extLst>
                </p:cNvPr>
                <p:cNvSpPr/>
                <p:nvPr/>
              </p:nvSpPr>
              <p:spPr>
                <a:xfrm>
                  <a:off x="7998881" y="1843189"/>
                  <a:ext cx="1274537" cy="553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defTabSz="45720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oMath>
                    </m:oMathPara>
                  </a14:m>
                  <a:endParaRPr lang="en-US" sz="21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2F6728F6-3AF9-3942-9969-F41B8368FE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8881" y="1843189"/>
                  <a:ext cx="1274537" cy="553997"/>
                </a:xfrm>
                <a:prstGeom prst="rect">
                  <a:avLst/>
                </a:prstGeom>
                <a:blipFill>
                  <a:blip r:embed="rId7"/>
                  <a:stretch>
                    <a:fillRect l="-1316" b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n 17">
                <a:extLst>
                  <a:ext uri="{FF2B5EF4-FFF2-40B4-BE49-F238E27FC236}">
                    <a16:creationId xmlns:a16="http://schemas.microsoft.com/office/drawing/2014/main" id="{F9D86A78-A74C-EE7F-25EE-1E387E5FEAD6}"/>
                  </a:ext>
                </a:extLst>
              </p:cNvPr>
              <p:cNvSpPr/>
              <p:nvPr/>
            </p:nvSpPr>
            <p:spPr>
              <a:xfrm>
                <a:off x="520349" y="2620249"/>
                <a:ext cx="1834978" cy="1769393"/>
              </a:xfrm>
              <a:prstGeom prst="can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1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8" name="Can 17">
                <a:extLst>
                  <a:ext uri="{FF2B5EF4-FFF2-40B4-BE49-F238E27FC236}">
                    <a16:creationId xmlns:a16="http://schemas.microsoft.com/office/drawing/2014/main" id="{F9D86A78-A74C-EE7F-25EE-1E387E5FEA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49" y="2620249"/>
                <a:ext cx="1834978" cy="1769393"/>
              </a:xfrm>
              <a:prstGeom prst="can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A817845-C9D8-507C-A4F7-6C705EAEF191}"/>
              </a:ext>
            </a:extLst>
          </p:cNvPr>
          <p:cNvCxnSpPr>
            <a:cxnSpLocks/>
          </p:cNvCxnSpPr>
          <p:nvPr/>
        </p:nvCxnSpPr>
        <p:spPr>
          <a:xfrm flipH="1" flipV="1">
            <a:off x="1068002" y="2533722"/>
            <a:ext cx="369837" cy="323538"/>
          </a:xfrm>
          <a:prstGeom prst="straightConnector1">
            <a:avLst/>
          </a:prstGeom>
          <a:ln w="635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67BE339-4C6E-2C85-9705-05E10C54CF0D}"/>
              </a:ext>
            </a:extLst>
          </p:cNvPr>
          <p:cNvCxnSpPr>
            <a:cxnSpLocks/>
          </p:cNvCxnSpPr>
          <p:nvPr/>
        </p:nvCxnSpPr>
        <p:spPr>
          <a:xfrm flipV="1">
            <a:off x="1437838" y="2533722"/>
            <a:ext cx="309959" cy="323540"/>
          </a:xfrm>
          <a:prstGeom prst="straightConnector1">
            <a:avLst/>
          </a:prstGeom>
          <a:ln w="635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24125B2-E056-AE75-F467-FC53031A49F6}"/>
              </a:ext>
            </a:extLst>
          </p:cNvPr>
          <p:cNvGrpSpPr/>
          <p:nvPr/>
        </p:nvGrpSpPr>
        <p:grpSpPr>
          <a:xfrm>
            <a:off x="1216358" y="1162122"/>
            <a:ext cx="1371600" cy="1371600"/>
            <a:chOff x="9046170" y="1740903"/>
            <a:chExt cx="1828800" cy="1828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2853568-69FE-C491-071E-39CD7AEAA031}"/>
                </a:ext>
              </a:extLst>
            </p:cNvPr>
            <p:cNvSpPr/>
            <p:nvPr/>
          </p:nvSpPr>
          <p:spPr>
            <a:xfrm>
              <a:off x="9046170" y="1740903"/>
              <a:ext cx="1828800" cy="1828800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en-US" sz="21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04B359E6-561D-345A-12A3-3A50FCFFC8E6}"/>
                    </a:ext>
                  </a:extLst>
                </p:cNvPr>
                <p:cNvSpPr/>
                <p:nvPr/>
              </p:nvSpPr>
              <p:spPr>
                <a:xfrm>
                  <a:off x="9377713" y="1843190"/>
                  <a:ext cx="1282831" cy="553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defTabSz="45720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oMath>
                    </m:oMathPara>
                  </a14:m>
                  <a:endParaRPr lang="en-US" sz="21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F893F22-029D-904C-B42E-36DCDAB5A3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77713" y="1843190"/>
                  <a:ext cx="1282831" cy="553997"/>
                </a:xfrm>
                <a:prstGeom prst="rect">
                  <a:avLst/>
                </a:prstGeom>
                <a:blipFill>
                  <a:blip r:embed="rId9"/>
                  <a:stretch>
                    <a:fillRect l="-2632" b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7034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DA9B81-9E5E-754A-BFE3-794F222827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35281" y="1258682"/>
                <a:ext cx="1895766" cy="204131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600" dirty="0"/>
                  <a:t>Correct 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600" dirty="0"/>
              </a:p>
              <a:p>
                <a:pPr marL="0" indent="0">
                  <a:buNone/>
                </a:pPr>
                <a:r>
                  <a:rPr lang="en-US" sz="1600" dirty="0"/>
                  <a:t>Wrong 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600" dirty="0"/>
              </a:p>
              <a:p>
                <a:pPr marL="0" indent="0">
                  <a:buNone/>
                </a:pPr>
                <a:r>
                  <a:rPr lang="en-US" sz="1600" dirty="0"/>
                  <a:t>Test database instance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1600" dirty="0"/>
              </a:p>
              <a:p>
                <a:pPr marL="0" indent="0">
                  <a:buNone/>
                </a:pPr>
                <a:r>
                  <a:rPr lang="en-US" sz="1600" dirty="0" err="1"/>
                  <a:t>Autograder</a:t>
                </a:r>
                <a:r>
                  <a:rPr lang="en-US" sz="1600" dirty="0"/>
                  <a:t> checks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1600" i="1" dirty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DA9B81-9E5E-754A-BFE3-794F222827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35281" y="1258682"/>
                <a:ext cx="1895766" cy="2041315"/>
              </a:xfrm>
              <a:blipFill>
                <a:blip r:embed="rId3"/>
                <a:stretch>
                  <a:fillRect l="-2000" t="-1852" r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D5A71E1-39DD-614A-9897-30E8EF59D283}"/>
              </a:ext>
            </a:extLst>
          </p:cNvPr>
          <p:cNvGrpSpPr/>
          <p:nvPr/>
        </p:nvGrpSpPr>
        <p:grpSpPr>
          <a:xfrm>
            <a:off x="221351" y="1163023"/>
            <a:ext cx="1371600" cy="1371600"/>
            <a:chOff x="7719494" y="1742104"/>
            <a:chExt cx="1828800" cy="18288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8A4D095-C169-1747-83A1-3DE6AF25A88A}"/>
                </a:ext>
              </a:extLst>
            </p:cNvPr>
            <p:cNvSpPr/>
            <p:nvPr/>
          </p:nvSpPr>
          <p:spPr>
            <a:xfrm>
              <a:off x="7719494" y="1742104"/>
              <a:ext cx="1828800" cy="18288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en-US" sz="21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2F6728F6-3AF9-3942-9969-F41B8368FEFB}"/>
                    </a:ext>
                  </a:extLst>
                </p:cNvPr>
                <p:cNvSpPr/>
                <p:nvPr/>
              </p:nvSpPr>
              <p:spPr>
                <a:xfrm>
                  <a:off x="7998881" y="1843189"/>
                  <a:ext cx="1274537" cy="553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defTabSz="45720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oMath>
                    </m:oMathPara>
                  </a14:m>
                  <a:endParaRPr lang="en-US" sz="21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2F6728F6-3AF9-3942-9969-F41B8368FE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8881" y="1843189"/>
                  <a:ext cx="1274537" cy="553997"/>
                </a:xfrm>
                <a:prstGeom prst="rect">
                  <a:avLst/>
                </a:prstGeom>
                <a:blipFill>
                  <a:blip r:embed="rId4"/>
                  <a:stretch>
                    <a:fillRect l="-1316" b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n 9">
                <a:extLst>
                  <a:ext uri="{FF2B5EF4-FFF2-40B4-BE49-F238E27FC236}">
                    <a16:creationId xmlns:a16="http://schemas.microsoft.com/office/drawing/2014/main" id="{3C8CA65E-E6DF-724F-82B3-0179D050C2CD}"/>
                  </a:ext>
                </a:extLst>
              </p:cNvPr>
              <p:cNvSpPr/>
              <p:nvPr/>
            </p:nvSpPr>
            <p:spPr>
              <a:xfrm>
                <a:off x="520349" y="2620249"/>
                <a:ext cx="1834978" cy="1769393"/>
              </a:xfrm>
              <a:prstGeom prst="can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1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0" name="Can 9">
                <a:extLst>
                  <a:ext uri="{FF2B5EF4-FFF2-40B4-BE49-F238E27FC236}">
                    <a16:creationId xmlns:a16="http://schemas.microsoft.com/office/drawing/2014/main" id="{3C8CA65E-E6DF-724F-82B3-0179D050C2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49" y="2620249"/>
                <a:ext cx="1834978" cy="1769393"/>
              </a:xfrm>
              <a:prstGeom prst="can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775907D-B099-5247-B02E-A96B3331D3BD}"/>
              </a:ext>
            </a:extLst>
          </p:cNvPr>
          <p:cNvCxnSpPr>
            <a:cxnSpLocks/>
          </p:cNvCxnSpPr>
          <p:nvPr/>
        </p:nvCxnSpPr>
        <p:spPr>
          <a:xfrm flipH="1" flipV="1">
            <a:off x="1068002" y="2533722"/>
            <a:ext cx="369837" cy="323538"/>
          </a:xfrm>
          <a:prstGeom prst="straightConnector1">
            <a:avLst/>
          </a:prstGeom>
          <a:ln w="635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FAD3927-3A60-3947-9D58-7273E220BAEC}"/>
              </a:ext>
            </a:extLst>
          </p:cNvPr>
          <p:cNvCxnSpPr>
            <a:cxnSpLocks/>
          </p:cNvCxnSpPr>
          <p:nvPr/>
        </p:nvCxnSpPr>
        <p:spPr>
          <a:xfrm flipV="1">
            <a:off x="1437838" y="2533722"/>
            <a:ext cx="309959" cy="323540"/>
          </a:xfrm>
          <a:prstGeom prst="straightConnector1">
            <a:avLst/>
          </a:prstGeom>
          <a:ln w="635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44946B-AF55-A045-A4B5-C12FBCEC7755}"/>
              </a:ext>
            </a:extLst>
          </p:cNvPr>
          <p:cNvGrpSpPr/>
          <p:nvPr/>
        </p:nvGrpSpPr>
        <p:grpSpPr>
          <a:xfrm>
            <a:off x="1216358" y="1162122"/>
            <a:ext cx="1371600" cy="1371600"/>
            <a:chOff x="9046170" y="1740903"/>
            <a:chExt cx="1828800" cy="18288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63B0889-E082-8F40-B6AC-610CF511A59B}"/>
                </a:ext>
              </a:extLst>
            </p:cNvPr>
            <p:cNvSpPr/>
            <p:nvPr/>
          </p:nvSpPr>
          <p:spPr>
            <a:xfrm>
              <a:off x="9046170" y="1740903"/>
              <a:ext cx="1828800" cy="1828800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en-US" sz="21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F893F22-029D-904C-B42E-36DCDAB5A3D1}"/>
                    </a:ext>
                  </a:extLst>
                </p:cNvPr>
                <p:cNvSpPr/>
                <p:nvPr/>
              </p:nvSpPr>
              <p:spPr>
                <a:xfrm>
                  <a:off x="9377713" y="1843190"/>
                  <a:ext cx="1282831" cy="553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defTabSz="45720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oMath>
                    </m:oMathPara>
                  </a14:m>
                  <a:endParaRPr lang="en-US" sz="21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F893F22-029D-904C-B42E-36DCDAB5A3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77713" y="1843190"/>
                  <a:ext cx="1282831" cy="553997"/>
                </a:xfrm>
                <a:prstGeom prst="rect">
                  <a:avLst/>
                </a:prstGeom>
                <a:blipFill>
                  <a:blip r:embed="rId6"/>
                  <a:stretch>
                    <a:fillRect l="-2632" b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8833A41-9683-C539-CC2B-CBB387A94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840EDC7D-147E-FA4D-B9D1-34583D178EF5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1F3F8DDC-EF2A-1FB4-42FF-151C3E9E7248}"/>
              </a:ext>
            </a:extLst>
          </p:cNvPr>
          <p:cNvSpPr txBox="1">
            <a:spLocks/>
          </p:cNvSpPr>
          <p:nvPr/>
        </p:nvSpPr>
        <p:spPr>
          <a:xfrm>
            <a:off x="-21675" y="0"/>
            <a:ext cx="12018057" cy="6607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 work: explaining wrong queries with small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n 17">
                <a:extLst>
                  <a:ext uri="{FF2B5EF4-FFF2-40B4-BE49-F238E27FC236}">
                    <a16:creationId xmlns:a16="http://schemas.microsoft.com/office/drawing/2014/main" id="{5334BEE7-6022-A7D8-B646-F4028DC1B3D9}"/>
                  </a:ext>
                </a:extLst>
              </p:cNvPr>
              <p:cNvSpPr/>
              <p:nvPr/>
            </p:nvSpPr>
            <p:spPr>
              <a:xfrm>
                <a:off x="1159978" y="2857260"/>
                <a:ext cx="585329" cy="556304"/>
              </a:xfrm>
              <a:prstGeom prst="can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>
                  <a:defRPr/>
                </a:pPr>
                <a14:m>
                  <m:oMath xmlns:m="http://schemas.openxmlformats.org/officeDocument/2006/math"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Calibri" panose="020F0502020204030204"/>
                  </a:rPr>
                  <a:t>’</a:t>
                </a:r>
              </a:p>
            </p:txBody>
          </p:sp>
        </mc:Choice>
        <mc:Fallback xmlns="">
          <p:sp>
            <p:nvSpPr>
              <p:cNvPr id="18" name="Can 17">
                <a:extLst>
                  <a:ext uri="{FF2B5EF4-FFF2-40B4-BE49-F238E27FC236}">
                    <a16:creationId xmlns:a16="http://schemas.microsoft.com/office/drawing/2014/main" id="{5334BEE7-6022-A7D8-B646-F4028DC1B3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978" y="2857260"/>
                <a:ext cx="585329" cy="556304"/>
              </a:xfrm>
              <a:prstGeom prst="can">
                <a:avLst/>
              </a:prstGeom>
              <a:blipFill>
                <a:blip r:embed="rId7"/>
                <a:stretch>
                  <a:fillRect b="-1304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8C34E0B-CAB7-E7A5-3530-51CA2A9C508D}"/>
              </a:ext>
            </a:extLst>
          </p:cNvPr>
          <p:cNvGrpSpPr/>
          <p:nvPr/>
        </p:nvGrpSpPr>
        <p:grpSpPr>
          <a:xfrm>
            <a:off x="852941" y="1972165"/>
            <a:ext cx="740011" cy="596442"/>
            <a:chOff x="7641621" y="1742104"/>
            <a:chExt cx="1989054" cy="18288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3BAD789-7987-3629-8E42-28FCD4D54D1E}"/>
                </a:ext>
              </a:extLst>
            </p:cNvPr>
            <p:cNvSpPr/>
            <p:nvPr/>
          </p:nvSpPr>
          <p:spPr>
            <a:xfrm>
              <a:off x="7719494" y="1742104"/>
              <a:ext cx="1828800" cy="18288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en-US" sz="21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1B8EC81B-F636-C0CB-638D-277A237E2EF0}"/>
                    </a:ext>
                  </a:extLst>
                </p:cNvPr>
                <p:cNvSpPr/>
                <p:nvPr/>
              </p:nvSpPr>
              <p:spPr>
                <a:xfrm>
                  <a:off x="7641621" y="2212107"/>
                  <a:ext cx="1989054" cy="9437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defTabSz="45720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oMath>
                    </m:oMathPara>
                  </a14:m>
                  <a:endParaRPr lang="en-US" sz="14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1B8EC81B-F636-C0CB-638D-277A237E2E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1621" y="2212107"/>
                  <a:ext cx="1989054" cy="943700"/>
                </a:xfrm>
                <a:prstGeom prst="rect">
                  <a:avLst/>
                </a:prstGeom>
                <a:blipFill>
                  <a:blip r:embed="rId8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A578E69-BDDE-9E70-544A-00F44C3F79DD}"/>
              </a:ext>
            </a:extLst>
          </p:cNvPr>
          <p:cNvGrpSpPr/>
          <p:nvPr/>
        </p:nvGrpSpPr>
        <p:grpSpPr>
          <a:xfrm>
            <a:off x="1336318" y="1973464"/>
            <a:ext cx="748682" cy="596442"/>
            <a:chOff x="9046170" y="1740903"/>
            <a:chExt cx="2012360" cy="18288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5B8FC7B-F48F-13D1-8C16-33F7D1130CB5}"/>
                </a:ext>
              </a:extLst>
            </p:cNvPr>
            <p:cNvSpPr/>
            <p:nvPr/>
          </p:nvSpPr>
          <p:spPr>
            <a:xfrm>
              <a:off x="9046170" y="1740903"/>
              <a:ext cx="1828800" cy="1828800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en-US" sz="21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C12991D7-3F43-6B25-DAA8-E2427AEB3AC6}"/>
                    </a:ext>
                  </a:extLst>
                </p:cNvPr>
                <p:cNvSpPr/>
                <p:nvPr/>
              </p:nvSpPr>
              <p:spPr>
                <a:xfrm>
                  <a:off x="9058276" y="2084711"/>
                  <a:ext cx="2000254" cy="9437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defTabSz="45720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oMath>
                    </m:oMathPara>
                  </a14:m>
                  <a:endParaRPr lang="en-US" sz="14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C12991D7-3F43-6B25-DAA8-E2427AEB3A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8276" y="2084711"/>
                  <a:ext cx="2000254" cy="943700"/>
                </a:xfrm>
                <a:prstGeom prst="rect">
                  <a:avLst/>
                </a:prstGeom>
                <a:blipFill>
                  <a:blip r:embed="rId9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066A193-1B80-CB53-E6DA-2CDE819118D5}"/>
                  </a:ext>
                </a:extLst>
              </p:cNvPr>
              <p:cNvSpPr txBox="1"/>
              <p:nvPr/>
            </p:nvSpPr>
            <p:spPr>
              <a:xfrm>
                <a:off x="2460064" y="3228766"/>
                <a:ext cx="299408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Find smallest </a:t>
                </a:r>
                <a:r>
                  <a:rPr lang="en-US" dirty="0">
                    <a:solidFill>
                      <a:srgbClr val="0070C0"/>
                    </a:solidFill>
                    <a:latin typeface="Calibri" panose="020F0502020204030204"/>
                  </a:rPr>
                  <a:t>D’⊆𝐷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Such that still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m:rPr>
                        <m:nor/>
                      </m:rPr>
                      <a:rPr lang="en-US" dirty="0">
                        <a:solidFill>
                          <a:srgbClr val="0070C0"/>
                        </a:solidFill>
                      </a:rPr>
                      <m:t>≠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066A193-1B80-CB53-E6DA-2CDE81911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064" y="3228766"/>
                <a:ext cx="2994089" cy="646331"/>
              </a:xfrm>
              <a:prstGeom prst="rect">
                <a:avLst/>
              </a:prstGeom>
              <a:blipFill>
                <a:blip r:embed="rId10"/>
                <a:stretch>
                  <a:fillRect l="-1688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BCF9C5D1-E0A6-A263-9100-1FA14D0E7F80}"/>
              </a:ext>
            </a:extLst>
          </p:cNvPr>
          <p:cNvSpPr txBox="1"/>
          <p:nvPr/>
        </p:nvSpPr>
        <p:spPr>
          <a:xfrm>
            <a:off x="8904" y="6488668"/>
            <a:ext cx="433221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[Miao-</a:t>
            </a:r>
            <a:r>
              <a:rPr lang="en-US" dirty="0">
                <a:solidFill>
                  <a:srgbClr val="FF0000"/>
                </a:solidFill>
                <a:latin typeface="Calibri" panose="020F0502020204030204"/>
              </a:rPr>
              <a:t>Roy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-Yang, SIGMOD’19 paper &amp; demo]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B6A70F5-3C03-0D7D-0D27-F1768B3FE8E4}"/>
              </a:ext>
            </a:extLst>
          </p:cNvPr>
          <p:cNvSpPr txBox="1"/>
          <p:nvPr/>
        </p:nvSpPr>
        <p:spPr>
          <a:xfrm>
            <a:off x="3843542" y="784443"/>
            <a:ext cx="66778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tIns="45720" bIns="45720" rtlCol="0">
            <a:spAutoFit/>
          </a:bodyPr>
          <a:lstStyle/>
          <a:p>
            <a:pPr algn="ctr" defTabSz="457200">
              <a:defRPr/>
            </a:pPr>
            <a:r>
              <a:rPr lang="en-US" altLang="zh-CN" sz="20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e.g., Distinguish </a:t>
            </a:r>
            <a:r>
              <a:rPr lang="en-US" altLang="zh-CN" sz="2000" dirty="0">
                <a:solidFill>
                  <a:srgbClr val="FF0000"/>
                </a:solidFill>
                <a:latin typeface="Calibri" panose="020F0502020204030204"/>
                <a:ea typeface="等线" panose="02010600030101010101" pitchFamily="2" charset="-122"/>
              </a:rPr>
              <a:t>Q1: Return highest</a:t>
            </a:r>
            <a:r>
              <a:rPr lang="en-US" altLang="zh-CN" sz="20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 vs. </a:t>
            </a:r>
            <a:r>
              <a:rPr lang="en-US" altLang="zh-CN" sz="2000" dirty="0">
                <a:solidFill>
                  <a:srgbClr val="FF0000"/>
                </a:solidFill>
                <a:latin typeface="Calibri" panose="020F0502020204030204"/>
                <a:ea typeface="等线" panose="02010600030101010101" pitchFamily="2" charset="-122"/>
              </a:rPr>
              <a:t>Q2: Return non-lowest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FE9B1A-8FF1-AF44-5B71-AFD3EE12838E}"/>
              </a:ext>
            </a:extLst>
          </p:cNvPr>
          <p:cNvSpPr txBox="1"/>
          <p:nvPr/>
        </p:nvSpPr>
        <p:spPr>
          <a:xfrm>
            <a:off x="6731212" y="1323402"/>
            <a:ext cx="2610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Poly-time if Q2 monotone</a:t>
            </a:r>
          </a:p>
          <a:p>
            <a:r>
              <a:rPr lang="en-US" dirty="0"/>
              <a:t>NP-hard in general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02C32CD-99EA-D3EE-FE75-A3D932CC7FB5}"/>
                  </a:ext>
                </a:extLst>
              </p:cNvPr>
              <p:cNvSpPr/>
              <p:nvPr/>
            </p:nvSpPr>
            <p:spPr>
              <a:xfrm>
                <a:off x="5966863" y="2318521"/>
                <a:ext cx="5343224" cy="1402948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zh-CN" b="1" dirty="0">
                    <a:solidFill>
                      <a:srgbClr val="FF0000"/>
                    </a:solidFill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Boolean</a:t>
                </a:r>
                <a:r>
                  <a:rPr lang="zh-CN" altLang="en-US" b="1" dirty="0">
                    <a:solidFill>
                      <a:srgbClr val="FF0000"/>
                    </a:solidFill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</a:t>
                </a:r>
                <a:r>
                  <a:rPr lang="en-US" altLang="zh-CN" b="1" dirty="0">
                    <a:solidFill>
                      <a:srgbClr val="FF0000"/>
                    </a:solidFill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how-provenance</a:t>
                </a:r>
                <a:r>
                  <a:rPr lang="zh-CN" altLang="en-US" dirty="0">
                    <a:solidFill>
                      <a:srgbClr val="FF0000"/>
                    </a:solidFill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</a:t>
                </a:r>
                <a:r>
                  <a:rPr lang="en-US" altLang="zh-CN" dirty="0"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captures how to get a tuple in the difference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𝑄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𝑄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dirty="0">
                  <a:solidFill>
                    <a:srgbClr val="FF0000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lvl="1">
                  <a:spcBef>
                    <a:spcPts val="450"/>
                  </a:spcBef>
                </a:pPr>
                <a:r>
                  <a:rPr lang="en-US" altLang="zh-CN" sz="1500" dirty="0">
                    <a:latin typeface="Courier" pitchFamily="2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(s1·(r1+r2+r3))·</a:t>
                </a:r>
              </a:p>
              <a:p>
                <a:pPr lvl="2"/>
                <a:r>
                  <a:rPr lang="en-US" altLang="zh-CN" sz="1500" dirty="0">
                    <a:latin typeface="Courier" pitchFamily="2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¬[(s1·(r1+r2+r3))·</a:t>
                </a:r>
              </a:p>
              <a:p>
                <a:pPr lvl="2"/>
                <a:r>
                  <a:rPr lang="zh-CN" altLang="en-US" sz="1500" dirty="0">
                    <a:latin typeface="Courier" pitchFamily="2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 </a:t>
                </a:r>
                <a:r>
                  <a:rPr lang="en-US" altLang="zh-CN" sz="1500" dirty="0">
                    <a:latin typeface="Courier" pitchFamily="2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¬(s1·r1·r2+s1·r1·r3+s1·r2·r3)]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02C32CD-99EA-D3EE-FE75-A3D932CC7F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863" y="2318521"/>
                <a:ext cx="5343224" cy="1402948"/>
              </a:xfrm>
              <a:prstGeom prst="rect">
                <a:avLst/>
              </a:prstGeom>
              <a:blipFill>
                <a:blip r:embed="rId11"/>
                <a:stretch>
                  <a:fillRect l="-948" t="-1802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95758964-6017-C5C8-54A3-3A13A1C2F70C}"/>
              </a:ext>
            </a:extLst>
          </p:cNvPr>
          <p:cNvSpPr/>
          <p:nvPr/>
        </p:nvSpPr>
        <p:spPr>
          <a:xfrm>
            <a:off x="6474186" y="2961503"/>
            <a:ext cx="1804579" cy="244919"/>
          </a:xfrm>
          <a:prstGeom prst="rect">
            <a:avLst/>
          </a:prstGeom>
          <a:noFill/>
          <a:ln w="222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E52CCA-7E11-0BD0-EA85-6946B0340242}"/>
              </a:ext>
            </a:extLst>
          </p:cNvPr>
          <p:cNvSpPr/>
          <p:nvPr/>
        </p:nvSpPr>
        <p:spPr>
          <a:xfrm>
            <a:off x="7197135" y="3206422"/>
            <a:ext cx="3324227" cy="414284"/>
          </a:xfrm>
          <a:prstGeom prst="rect">
            <a:avLst/>
          </a:prstGeom>
          <a:noFill/>
          <a:ln w="222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3C4F792-354B-BD7A-45FE-4747D0812970}"/>
                  </a:ext>
                </a:extLst>
              </p:cNvPr>
              <p:cNvSpPr/>
              <p:nvPr/>
            </p:nvSpPr>
            <p:spPr>
              <a:xfrm>
                <a:off x="10635498" y="3206422"/>
                <a:ext cx="542969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350" dirty="0">
                    <a:solidFill>
                      <a:srgbClr val="00B050"/>
                    </a:solidFill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35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sSubPr>
                      <m:e>
                        <m:r>
                          <a:rPr lang="en-US" altLang="zh-CN" sz="135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𝑄</m:t>
                        </m:r>
                      </m:e>
                      <m:sub>
                        <m:r>
                          <a:rPr lang="en-US" altLang="zh-CN" sz="135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35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3C4F792-354B-BD7A-45FE-4747D08129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5498" y="3206422"/>
                <a:ext cx="542969" cy="300082"/>
              </a:xfrm>
              <a:prstGeom prst="rect">
                <a:avLst/>
              </a:prstGeom>
              <a:blipFill>
                <a:blip r:embed="rId12"/>
                <a:stretch>
                  <a:fillRect l="-227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316F526-83A4-91D8-B5B4-949B8F07A66A}"/>
                  </a:ext>
                </a:extLst>
              </p:cNvPr>
              <p:cNvSpPr/>
              <p:nvPr/>
            </p:nvSpPr>
            <p:spPr>
              <a:xfrm>
                <a:off x="8366048" y="2894521"/>
                <a:ext cx="547009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350" dirty="0">
                    <a:solidFill>
                      <a:srgbClr val="C00000"/>
                    </a:solidFill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35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sSubPr>
                      <m:e>
                        <m:r>
                          <a:rPr lang="en-US" altLang="zh-CN" sz="135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𝑄</m:t>
                        </m:r>
                      </m:e>
                      <m:sub>
                        <m:r>
                          <a:rPr lang="en-US" altLang="zh-CN" sz="135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35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316F526-83A4-91D8-B5B4-949B8F07A6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048" y="2894521"/>
                <a:ext cx="547009" cy="300082"/>
              </a:xfrm>
              <a:prstGeom prst="rect">
                <a:avLst/>
              </a:prstGeom>
              <a:blipFill>
                <a:blip r:embed="rId13"/>
                <a:stretch>
                  <a:fillRect l="-2273" t="-4167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90E80639-AE59-8636-48AB-E8A00F13A9E5}"/>
              </a:ext>
            </a:extLst>
          </p:cNvPr>
          <p:cNvSpPr txBox="1"/>
          <p:nvPr/>
        </p:nvSpPr>
        <p:spPr>
          <a:xfrm>
            <a:off x="6309247" y="3774846"/>
            <a:ext cx="4658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 min no. of vars to 1 to satisfy the expression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DF4B5B-5ABD-67C0-1BB2-419FA8E8432D}"/>
              </a:ext>
            </a:extLst>
          </p:cNvPr>
          <p:cNvSpPr txBox="1"/>
          <p:nvPr/>
        </p:nvSpPr>
        <p:spPr>
          <a:xfrm>
            <a:off x="6281372" y="4604614"/>
            <a:ext cx="42661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SMT-solvers</a:t>
            </a:r>
          </a:p>
          <a:p>
            <a:r>
              <a:rPr lang="en-US" dirty="0"/>
              <a:t>Multiple optimizations</a:t>
            </a:r>
          </a:p>
          <a:p>
            <a:r>
              <a:rPr lang="en-US" dirty="0"/>
              <a:t>Extension to aggregates and HAVING clause</a:t>
            </a:r>
          </a:p>
        </p:txBody>
      </p:sp>
    </p:spTree>
    <p:extLst>
      <p:ext uri="{BB962C8B-B14F-4D97-AF65-F5344CB8AC3E}">
        <p14:creationId xmlns:p14="http://schemas.microsoft.com/office/powerpoint/2010/main" val="224491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34" grpId="0"/>
      <p:bldP spid="2" grpId="0"/>
      <p:bldP spid="4" grpId="1" animBg="1"/>
      <p:bldP spid="5" grpId="0" animBg="1"/>
      <p:bldP spid="6" grpId="0" animBg="1"/>
      <p:bldP spid="17" grpId="0"/>
      <p:bldP spid="19" grpId="0"/>
      <p:bldP spid="20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E718E6EB-9468-AC47-9B16-49CD13F69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9602"/>
            <a:ext cx="2743200" cy="365125"/>
          </a:xfrm>
          <a:ln>
            <a:noFill/>
          </a:ln>
        </p:spPr>
        <p:txBody>
          <a:bodyPr/>
          <a:lstStyle/>
          <a:p>
            <a:fld id="{9B2740E9-EA45-0944-8013-582A83FAAA4A}" type="slidenum">
              <a:rPr lang="en-US" smtClean="0"/>
              <a:t>7</a:t>
            </a:fld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17B43C-535E-A646-B9B9-9B7856B78B47}"/>
              </a:ext>
            </a:extLst>
          </p:cNvPr>
          <p:cNvSpPr txBox="1"/>
          <p:nvPr/>
        </p:nvSpPr>
        <p:spPr>
          <a:xfrm>
            <a:off x="8425519" y="5361638"/>
            <a:ext cx="344238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endParaRPr lang="en-US" sz="24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EB32FD0-4CCC-814D-8A01-0255C052A646}"/>
              </a:ext>
            </a:extLst>
          </p:cNvPr>
          <p:cNvSpPr txBox="1">
            <a:spLocks/>
          </p:cNvSpPr>
          <p:nvPr/>
        </p:nvSpPr>
        <p:spPr>
          <a:xfrm>
            <a:off x="838200" y="4213700"/>
            <a:ext cx="10515600" cy="2129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50A4EF-E6D3-DF44-9F5B-D051CF59D566}"/>
              </a:ext>
            </a:extLst>
          </p:cNvPr>
          <p:cNvSpPr/>
          <p:nvPr/>
        </p:nvSpPr>
        <p:spPr>
          <a:xfrm>
            <a:off x="2400300" y="6316864"/>
            <a:ext cx="739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/>
              <a:t>Check</a:t>
            </a:r>
            <a:r>
              <a:rPr lang="zh-CN" altLang="en-US" sz="2000" dirty="0"/>
              <a:t> </a:t>
            </a:r>
            <a:r>
              <a:rPr lang="en-US" altLang="zh-CN" sz="2000" dirty="0"/>
              <a:t>out</a:t>
            </a:r>
            <a:r>
              <a:rPr lang="zh-CN" altLang="en-US" sz="2000" dirty="0"/>
              <a:t> </a:t>
            </a:r>
            <a:r>
              <a:rPr lang="en-US" altLang="zh-CN" sz="2000" dirty="0"/>
              <a:t>at:</a:t>
            </a:r>
            <a:r>
              <a:rPr lang="zh-CN" altLang="en-US" sz="2000" dirty="0"/>
              <a:t> </a:t>
            </a:r>
            <a:r>
              <a:rPr lang="en-US" sz="2000" dirty="0"/>
              <a:t>https://</a:t>
            </a:r>
            <a:r>
              <a:rPr lang="en-US" sz="2000" dirty="0" err="1"/>
              <a:t>dukedb-hnrq.github.io</a:t>
            </a:r>
            <a:r>
              <a:rPr lang="en-US" sz="2000" dirty="0"/>
              <a:t>/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3BEBC80-1AAE-6F44-AABD-570FE0E0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34" y="21041"/>
            <a:ext cx="11669200" cy="849917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RATest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Explai</a:t>
            </a: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ning</a:t>
            </a:r>
            <a:r>
              <a:rPr lang="zh-CN" alt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Queries</a:t>
            </a:r>
            <a:r>
              <a:rPr lang="zh-CN" alt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Using</a:t>
            </a:r>
            <a:r>
              <a:rPr lang="zh-CN" alt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Small</a:t>
            </a:r>
            <a:r>
              <a:rPr lang="zh-CN" alt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Instances</a:t>
            </a:r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0559BD-C3FD-F04B-97FC-E11E123F1B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135"/>
          <a:stretch/>
        </p:blipFill>
        <p:spPr>
          <a:xfrm>
            <a:off x="0" y="1186650"/>
            <a:ext cx="3409406" cy="33870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A7291A-0D95-64DA-D191-342F4FFE98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45"/>
          <a:stretch/>
        </p:blipFill>
        <p:spPr>
          <a:xfrm>
            <a:off x="7126074" y="1230122"/>
            <a:ext cx="4965492" cy="32558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11B6E3-0E3B-2AB8-FFD6-B408241766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816"/>
          <a:stretch/>
        </p:blipFill>
        <p:spPr>
          <a:xfrm>
            <a:off x="3380986" y="1208423"/>
            <a:ext cx="3745088" cy="33870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8CE3807-45DF-50CA-A38E-6789D4469B89}"/>
              </a:ext>
            </a:extLst>
          </p:cNvPr>
          <p:cNvSpPr/>
          <p:nvPr/>
        </p:nvSpPr>
        <p:spPr>
          <a:xfrm>
            <a:off x="11539979" y="3167730"/>
            <a:ext cx="338620" cy="53680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F9B9E4-6854-0182-58B4-5837008FA175}"/>
              </a:ext>
            </a:extLst>
          </p:cNvPr>
          <p:cNvSpPr txBox="1"/>
          <p:nvPr/>
        </p:nvSpPr>
        <p:spPr>
          <a:xfrm>
            <a:off x="9372563" y="4670532"/>
            <a:ext cx="23066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Three distinct values</a:t>
            </a:r>
          </a:p>
          <a:p>
            <a:r>
              <a:rPr lang="en-US" dirty="0"/>
              <a:t>3.25, 2.5, 2.75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D802DB83-2A52-CFD8-88CB-F432A2F83E68}"/>
              </a:ext>
            </a:extLst>
          </p:cNvPr>
          <p:cNvSpPr/>
          <p:nvPr/>
        </p:nvSpPr>
        <p:spPr>
          <a:xfrm rot="13137897" flipH="1">
            <a:off x="11102732" y="3576562"/>
            <a:ext cx="346357" cy="114200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9BDC88-183A-11E1-AD53-A4DEBD5AA77B}"/>
              </a:ext>
            </a:extLst>
          </p:cNvPr>
          <p:cNvSpPr txBox="1"/>
          <p:nvPr/>
        </p:nvSpPr>
        <p:spPr>
          <a:xfrm>
            <a:off x="1680218" y="4889297"/>
            <a:ext cx="6231193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RATest</a:t>
            </a:r>
            <a:r>
              <a:rPr lang="en-US" sz="2400" dirty="0"/>
              <a:t> tool has been used by </a:t>
            </a:r>
            <a:r>
              <a:rPr lang="en-US" sz="2400" dirty="0">
                <a:solidFill>
                  <a:srgbClr val="FF0000"/>
                </a:solidFill>
              </a:rPr>
              <a:t>&gt; 1600 students </a:t>
            </a:r>
            <a:r>
              <a:rPr lang="en-US" sz="2400" dirty="0"/>
              <a:t>in </a:t>
            </a:r>
          </a:p>
          <a:p>
            <a:r>
              <a:rPr lang="en-US" sz="2400" dirty="0"/>
              <a:t>database classes at Duke since Fall 2018 </a:t>
            </a:r>
          </a:p>
          <a:p>
            <a:r>
              <a:rPr lang="en-US" sz="2400" dirty="0"/>
              <a:t>for debugging homework questions in RA!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23587C-7663-6186-D63D-0EE3DD108DAB}"/>
              </a:ext>
            </a:extLst>
          </p:cNvPr>
          <p:cNvSpPr txBox="1"/>
          <p:nvPr/>
        </p:nvSpPr>
        <p:spPr>
          <a:xfrm>
            <a:off x="3843542" y="784443"/>
            <a:ext cx="66778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tIns="45720" bIns="45720" rtlCol="0">
            <a:spAutoFit/>
          </a:bodyPr>
          <a:lstStyle/>
          <a:p>
            <a:pPr algn="ctr" defTabSz="457200">
              <a:defRPr/>
            </a:pPr>
            <a:r>
              <a:rPr lang="en-US" altLang="zh-CN" sz="20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e.g., Distinguish </a:t>
            </a:r>
            <a:r>
              <a:rPr lang="en-US" altLang="zh-CN" sz="2000" dirty="0">
                <a:solidFill>
                  <a:srgbClr val="FF0000"/>
                </a:solidFill>
                <a:latin typeface="Calibri" panose="020F0502020204030204"/>
                <a:ea typeface="等线" panose="02010600030101010101" pitchFamily="2" charset="-122"/>
              </a:rPr>
              <a:t>Q1: Return highest</a:t>
            </a:r>
            <a:r>
              <a:rPr lang="en-US" altLang="zh-CN" sz="20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 vs. </a:t>
            </a:r>
            <a:r>
              <a:rPr lang="en-US" altLang="zh-CN" sz="2000" dirty="0">
                <a:solidFill>
                  <a:srgbClr val="FF0000"/>
                </a:solidFill>
                <a:latin typeface="Calibri" panose="020F0502020204030204"/>
                <a:ea typeface="等线" panose="02010600030101010101" pitchFamily="2" charset="-122"/>
              </a:rPr>
              <a:t>Q2: Return non-lowest</a:t>
            </a:r>
          </a:p>
        </p:txBody>
      </p:sp>
    </p:spTree>
    <p:extLst>
      <p:ext uri="{BB962C8B-B14F-4D97-AF65-F5344CB8AC3E}">
        <p14:creationId xmlns:p14="http://schemas.microsoft.com/office/powerpoint/2010/main" val="359217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0724-8FD0-2040-BDB6-F834CADF9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535"/>
            <a:ext cx="6511202" cy="598900"/>
          </a:xfrm>
          <a:noFill/>
        </p:spPr>
        <p:txBody>
          <a:bodyPr>
            <a:normAutofit fontScale="90000"/>
          </a:bodyPr>
          <a:lstStyle/>
          <a:p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User study and student feedback</a:t>
            </a: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42E33E-E6BE-5E46-9DD9-7FBE6E0E51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5550"/>
            <a:ext cx="3432905" cy="3072450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1A54FC2-ABF7-4B46-B291-2331EB843F20}"/>
              </a:ext>
            </a:extLst>
          </p:cNvPr>
          <p:cNvSpPr txBox="1">
            <a:spLocks/>
          </p:cNvSpPr>
          <p:nvPr/>
        </p:nvSpPr>
        <p:spPr>
          <a:xfrm>
            <a:off x="360776" y="847619"/>
            <a:ext cx="5430424" cy="22710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1600" dirty="0">
                <a:solidFill>
                  <a:srgbClr val="FF0000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Detailed study in undergrad DB class in Fall 2017</a:t>
            </a:r>
          </a:p>
          <a:p>
            <a:pPr>
              <a:lnSpc>
                <a:spcPct val="114000"/>
              </a:lnSpc>
            </a:pPr>
            <a:r>
              <a:rPr lang="en-US" sz="16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Made </a:t>
            </a:r>
            <a:r>
              <a:rPr lang="en-US" sz="1600" dirty="0" err="1">
                <a:ea typeface="Segoe UI Historic" panose="020B0502040204020203" pitchFamily="34" charset="0"/>
                <a:cs typeface="Segoe UI Historic" panose="020B0502040204020203" pitchFamily="34" charset="0"/>
              </a:rPr>
              <a:t>RATest</a:t>
            </a:r>
            <a:r>
              <a:rPr lang="en-US" sz="16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 available for 50% questions, pairing questions with equal difficulty </a:t>
            </a:r>
          </a:p>
          <a:p>
            <a:pPr>
              <a:lnSpc>
                <a:spcPct val="114000"/>
              </a:lnSpc>
            </a:pPr>
            <a:r>
              <a:rPr lang="en-US" sz="1600" dirty="0">
                <a:solidFill>
                  <a:srgbClr val="FF0000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134 valid responses</a:t>
            </a:r>
          </a:p>
          <a:p>
            <a:pPr>
              <a:lnSpc>
                <a:spcPct val="114000"/>
              </a:lnSpc>
            </a:pPr>
            <a:r>
              <a:rPr lang="en-US" sz="16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69.4% </a:t>
            </a:r>
            <a:r>
              <a:rPr lang="en-US" altLang="zh-CN" sz="16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are</a:t>
            </a:r>
            <a:r>
              <a:rPr lang="zh-CN" altLang="en-US" sz="16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altLang="zh-CN" sz="16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positive</a:t>
            </a:r>
            <a:r>
              <a:rPr lang="zh-CN" altLang="en-US" sz="16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altLang="zh-CN" sz="16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on</a:t>
            </a:r>
            <a:r>
              <a:rPr lang="zh-CN" altLang="en-US" sz="16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altLang="zh-CN" sz="16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the</a:t>
            </a:r>
            <a:r>
              <a:rPr lang="zh-CN" altLang="en-US" sz="16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altLang="zh-CN" sz="16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usefulness</a:t>
            </a:r>
          </a:p>
          <a:p>
            <a:pPr>
              <a:lnSpc>
                <a:spcPct val="114000"/>
              </a:lnSpc>
            </a:pPr>
            <a:r>
              <a:rPr lang="en-US" altLang="zh-CN" sz="16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92.5%</a:t>
            </a:r>
            <a:r>
              <a:rPr lang="zh-CN" altLang="en-US" sz="16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altLang="zh-CN" sz="16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would</a:t>
            </a:r>
            <a:r>
              <a:rPr lang="zh-CN" altLang="en-US" sz="16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altLang="zh-CN" sz="16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like</a:t>
            </a:r>
            <a:r>
              <a:rPr lang="zh-CN" altLang="en-US" sz="16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altLang="zh-CN" sz="16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to</a:t>
            </a:r>
            <a:r>
              <a:rPr lang="zh-CN" altLang="en-US" sz="16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altLang="zh-CN" sz="16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use</a:t>
            </a:r>
            <a:r>
              <a:rPr lang="zh-CN" altLang="en-US" sz="16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altLang="zh-CN" sz="16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similar</a:t>
            </a:r>
            <a:r>
              <a:rPr lang="zh-CN" altLang="en-US" sz="16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altLang="zh-CN" sz="16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tools</a:t>
            </a:r>
          </a:p>
          <a:p>
            <a:pPr>
              <a:lnSpc>
                <a:spcPct val="114000"/>
              </a:lnSpc>
            </a:pPr>
            <a:r>
              <a:rPr lang="en-US" altLang="zh-CN" sz="16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Helped more on harder queries</a:t>
            </a:r>
          </a:p>
          <a:p>
            <a:pPr>
              <a:lnSpc>
                <a:spcPct val="114000"/>
              </a:lnSpc>
            </a:pPr>
            <a:r>
              <a:rPr lang="en-US" altLang="zh-CN" sz="1600" dirty="0">
                <a:solidFill>
                  <a:srgbClr val="FF0000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In consultation with IRB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D7F9E-657D-C04D-A9EB-D80BBB67E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35203" y="6446631"/>
            <a:ext cx="2216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2155A9-2BEA-4E1A-A809-3AB570F0F126}" type="slidenum">
              <a:rPr lang="en-US" smtClean="0"/>
              <a:pPr/>
              <a:t>8</a:t>
            </a:fld>
            <a:r>
              <a:rPr lang="zh-CN" altLang="en-US"/>
              <a:t>  </a:t>
            </a:r>
            <a:endParaRPr lang="en-US" dirty="0"/>
          </a:p>
        </p:txBody>
      </p:sp>
      <p:sp>
        <p:nvSpPr>
          <p:cNvPr id="4" name="Speech Bubble: Rectangle with Corners Rounded 4">
            <a:extLst>
              <a:ext uri="{FF2B5EF4-FFF2-40B4-BE49-F238E27FC236}">
                <a16:creationId xmlns:a16="http://schemas.microsoft.com/office/drawing/2014/main" id="{4E402642-1270-F05E-D7B3-1FC86BC76754}"/>
              </a:ext>
            </a:extLst>
          </p:cNvPr>
          <p:cNvSpPr/>
          <p:nvPr/>
        </p:nvSpPr>
        <p:spPr>
          <a:xfrm>
            <a:off x="5787150" y="614435"/>
            <a:ext cx="4623764" cy="756476"/>
          </a:xfrm>
          <a:prstGeom prst="wedgeRoundRectCallout">
            <a:avLst>
              <a:gd name="adj1" fmla="val -49189"/>
              <a:gd name="adj2" fmla="val 7022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altLang="zh-CN" sz="1400" i="1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“</a:t>
            </a:r>
            <a:r>
              <a:rPr lang="en-US" sz="1400" i="1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It was incredibly useful debugging edge cases in the</a:t>
            </a:r>
            <a:r>
              <a:rPr lang="zh-CN" altLang="en-US" sz="1400" i="1" dirty="0">
                <a:solidFill>
                  <a:prstClr val="black"/>
                </a:solidFill>
                <a:ea typeface="等线" panose="02010600030101010101" pitchFamily="2" charset="-122"/>
                <a:cs typeface="Segoe UI Historic" panose="020B0502040204020203" pitchFamily="34" charset="0"/>
              </a:rPr>
              <a:t> </a:t>
            </a:r>
            <a:r>
              <a:rPr lang="en-US" sz="1400" i="1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larger dataset not provided in our sample dataset with</a:t>
            </a:r>
            <a:r>
              <a:rPr lang="zh-CN" altLang="en-US" sz="1400" i="1" dirty="0">
                <a:solidFill>
                  <a:prstClr val="black"/>
                </a:solidFill>
                <a:ea typeface="等线" panose="02010600030101010101" pitchFamily="2" charset="-122"/>
                <a:cs typeface="Segoe UI Historic" panose="020B0502040204020203" pitchFamily="34" charset="0"/>
              </a:rPr>
              <a:t> </a:t>
            </a:r>
            <a:r>
              <a:rPr lang="en-US" sz="1400" i="1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behavior not explicitly described in the problem set.”</a:t>
            </a:r>
          </a:p>
        </p:txBody>
      </p:sp>
      <p:sp>
        <p:nvSpPr>
          <p:cNvPr id="9" name="Speech Bubble: Rectangle with Corners Rounded 11">
            <a:extLst>
              <a:ext uri="{FF2B5EF4-FFF2-40B4-BE49-F238E27FC236}">
                <a16:creationId xmlns:a16="http://schemas.microsoft.com/office/drawing/2014/main" id="{4F5349C1-8158-D423-DCA9-3D9EC35D2349}"/>
              </a:ext>
            </a:extLst>
          </p:cNvPr>
          <p:cNvSpPr/>
          <p:nvPr/>
        </p:nvSpPr>
        <p:spPr>
          <a:xfrm>
            <a:off x="5765673" y="3532529"/>
            <a:ext cx="4446969" cy="451250"/>
          </a:xfrm>
          <a:prstGeom prst="wedgeRoundRectCallout">
            <a:avLst>
              <a:gd name="adj1" fmla="val -38648"/>
              <a:gd name="adj2" fmla="val 9430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>
              <a:lnSpc>
                <a:spcPct val="114000"/>
              </a:lnSpc>
              <a:defRPr/>
            </a:pPr>
            <a:r>
              <a:rPr lang="en-US" altLang="zh-CN" sz="1400" i="1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“</a:t>
            </a:r>
            <a:r>
              <a:rPr lang="en-US" sz="1400" i="1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I liked how it gave us a concise example showing what</a:t>
            </a:r>
            <a:r>
              <a:rPr lang="zh-CN" altLang="en-US" sz="1400" i="1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400" i="1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we did wrong.”</a:t>
            </a:r>
          </a:p>
        </p:txBody>
      </p:sp>
      <p:sp>
        <p:nvSpPr>
          <p:cNvPr id="12" name="Speech Bubble: Rectangle with Corners Rounded 4">
            <a:extLst>
              <a:ext uri="{FF2B5EF4-FFF2-40B4-BE49-F238E27FC236}">
                <a16:creationId xmlns:a16="http://schemas.microsoft.com/office/drawing/2014/main" id="{D1C685E4-14A0-F000-2212-E053554F0340}"/>
              </a:ext>
            </a:extLst>
          </p:cNvPr>
          <p:cNvSpPr/>
          <p:nvPr/>
        </p:nvSpPr>
        <p:spPr>
          <a:xfrm>
            <a:off x="8373924" y="4152427"/>
            <a:ext cx="3327258" cy="587766"/>
          </a:xfrm>
          <a:prstGeom prst="wedgeRoundRectCallout">
            <a:avLst>
              <a:gd name="adj1" fmla="val 59443"/>
              <a:gd name="adj2" fmla="val 5351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altLang="zh-CN" sz="1400" i="1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“… </a:t>
            </a:r>
            <a:r>
              <a:rPr lang="en-US" sz="1400" i="1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it could have been way more helpful if it had more instances in the database..”</a:t>
            </a:r>
          </a:p>
        </p:txBody>
      </p:sp>
      <p:sp>
        <p:nvSpPr>
          <p:cNvPr id="17" name="Speech Bubble: Rectangle with Corners Rounded 11">
            <a:extLst>
              <a:ext uri="{FF2B5EF4-FFF2-40B4-BE49-F238E27FC236}">
                <a16:creationId xmlns:a16="http://schemas.microsoft.com/office/drawing/2014/main" id="{610FDE34-7FFE-5514-8A7D-CFE21B502E18}"/>
              </a:ext>
            </a:extLst>
          </p:cNvPr>
          <p:cNvSpPr/>
          <p:nvPr/>
        </p:nvSpPr>
        <p:spPr>
          <a:xfrm>
            <a:off x="7377168" y="1594797"/>
            <a:ext cx="4623764" cy="474740"/>
          </a:xfrm>
          <a:prstGeom prst="wedgeRoundRectCallout">
            <a:avLst>
              <a:gd name="adj1" fmla="val 42975"/>
              <a:gd name="adj2" fmla="val 7700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>
              <a:lnSpc>
                <a:spcPct val="114000"/>
              </a:lnSpc>
              <a:defRPr/>
            </a:pPr>
            <a:r>
              <a:rPr lang="en-US" altLang="zh-CN" sz="1400" i="1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“</a:t>
            </a:r>
            <a:r>
              <a:rPr lang="en-US" sz="1400" i="1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I wish I had used </a:t>
            </a:r>
            <a:r>
              <a:rPr lang="en-US" sz="1400" i="1" dirty="0" err="1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RATest</a:t>
            </a:r>
            <a:r>
              <a:rPr lang="en-US" sz="1400" i="1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 more. … I love the idea and the implementation of the idea. It is a great project!”</a:t>
            </a:r>
          </a:p>
        </p:txBody>
      </p:sp>
      <p:sp>
        <p:nvSpPr>
          <p:cNvPr id="19" name="Speech Bubble: Rectangle with Corners Rounded 4">
            <a:extLst>
              <a:ext uri="{FF2B5EF4-FFF2-40B4-BE49-F238E27FC236}">
                <a16:creationId xmlns:a16="http://schemas.microsoft.com/office/drawing/2014/main" id="{774488C0-8099-F0F7-FCB4-9BD291D7A344}"/>
              </a:ext>
            </a:extLst>
          </p:cNvPr>
          <p:cNvSpPr/>
          <p:nvPr/>
        </p:nvSpPr>
        <p:spPr>
          <a:xfrm>
            <a:off x="6382384" y="4759683"/>
            <a:ext cx="3760290" cy="587766"/>
          </a:xfrm>
          <a:prstGeom prst="wedgeRoundRectCallout">
            <a:avLst>
              <a:gd name="adj1" fmla="val -54934"/>
              <a:gd name="adj2" fmla="val 9152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altLang="zh-CN" sz="1400" i="1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“Add like a little more context around the information in the database.“</a:t>
            </a:r>
            <a:endParaRPr lang="en-US" sz="1400" i="1" dirty="0">
              <a:solidFill>
                <a:prstClr val="black"/>
              </a:solidFill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28" name="Speech Bubble: Rectangle with Corners Rounded 11">
            <a:extLst>
              <a:ext uri="{FF2B5EF4-FFF2-40B4-BE49-F238E27FC236}">
                <a16:creationId xmlns:a16="http://schemas.microsoft.com/office/drawing/2014/main" id="{12B073BD-1D15-701A-8EC5-3D5ED22FCB57}"/>
              </a:ext>
            </a:extLst>
          </p:cNvPr>
          <p:cNvSpPr/>
          <p:nvPr/>
        </p:nvSpPr>
        <p:spPr>
          <a:xfrm>
            <a:off x="5787150" y="2267349"/>
            <a:ext cx="4609764" cy="395563"/>
          </a:xfrm>
          <a:prstGeom prst="wedgeRoundRectCallout">
            <a:avLst>
              <a:gd name="adj1" fmla="val -43088"/>
              <a:gd name="adj2" fmla="val 8735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>
              <a:lnSpc>
                <a:spcPct val="114000"/>
              </a:lnSpc>
              <a:defRPr/>
            </a:pPr>
            <a:r>
              <a:rPr lang="en-US" altLang="zh-CN" sz="1400" i="1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“</a:t>
            </a:r>
            <a:r>
              <a:rPr lang="en-US" sz="1400" i="1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It was very helpful, and I wish it covered all of the queries!”</a:t>
            </a:r>
          </a:p>
        </p:txBody>
      </p:sp>
      <p:sp>
        <p:nvSpPr>
          <p:cNvPr id="29" name="Speech Bubble: Rectangle with Corners Rounded 11">
            <a:extLst>
              <a:ext uri="{FF2B5EF4-FFF2-40B4-BE49-F238E27FC236}">
                <a16:creationId xmlns:a16="http://schemas.microsoft.com/office/drawing/2014/main" id="{07BCD005-3324-6C65-ACE7-E07F4D9AE9B5}"/>
              </a:ext>
            </a:extLst>
          </p:cNvPr>
          <p:cNvSpPr/>
          <p:nvPr/>
        </p:nvSpPr>
        <p:spPr>
          <a:xfrm>
            <a:off x="7207461" y="2753826"/>
            <a:ext cx="4623763" cy="587766"/>
          </a:xfrm>
          <a:prstGeom prst="wedgeRoundRectCallout">
            <a:avLst>
              <a:gd name="adj1" fmla="val 49069"/>
              <a:gd name="adj2" fmla="val 6232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>
              <a:lnSpc>
                <a:spcPct val="114000"/>
              </a:lnSpc>
              <a:defRPr/>
            </a:pPr>
            <a:r>
              <a:rPr lang="en-US" altLang="zh-CN" sz="1400" i="1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“</a:t>
            </a:r>
            <a:r>
              <a:rPr lang="en-US" sz="1400" i="1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Overall, very helpful and would like to see similar testers for future assignments”</a:t>
            </a:r>
          </a:p>
        </p:txBody>
      </p:sp>
      <p:pic>
        <p:nvPicPr>
          <p:cNvPr id="30" name="Graphic 29" descr="User">
            <a:extLst>
              <a:ext uri="{FF2B5EF4-FFF2-40B4-BE49-F238E27FC236}">
                <a16:creationId xmlns:a16="http://schemas.microsoft.com/office/drawing/2014/main" id="{1BE98994-F94A-2CCC-939F-69EE6BB176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26898" y="4320196"/>
            <a:ext cx="419728" cy="419728"/>
          </a:xfrm>
          <a:prstGeom prst="rect">
            <a:avLst/>
          </a:prstGeom>
        </p:spPr>
      </p:pic>
      <p:pic>
        <p:nvPicPr>
          <p:cNvPr id="31" name="Graphic 30" descr="User">
            <a:extLst>
              <a:ext uri="{FF2B5EF4-FFF2-40B4-BE49-F238E27FC236}">
                <a16:creationId xmlns:a16="http://schemas.microsoft.com/office/drawing/2014/main" id="{B553A74F-A7BF-0794-75F1-7F88290BDC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9208" y="4026876"/>
            <a:ext cx="419728" cy="419728"/>
          </a:xfrm>
          <a:prstGeom prst="rect">
            <a:avLst/>
          </a:prstGeom>
        </p:spPr>
      </p:pic>
      <p:pic>
        <p:nvPicPr>
          <p:cNvPr id="32" name="Graphic 31" descr="User">
            <a:extLst>
              <a:ext uri="{FF2B5EF4-FFF2-40B4-BE49-F238E27FC236}">
                <a16:creationId xmlns:a16="http://schemas.microsoft.com/office/drawing/2014/main" id="{AA9D6C30-9F19-E5CB-B6A9-F5C78175F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18663" y="5111911"/>
            <a:ext cx="419728" cy="419728"/>
          </a:xfrm>
          <a:prstGeom prst="rect">
            <a:avLst/>
          </a:prstGeom>
        </p:spPr>
      </p:pic>
      <p:pic>
        <p:nvPicPr>
          <p:cNvPr id="33" name="Graphic 32" descr="User">
            <a:extLst>
              <a:ext uri="{FF2B5EF4-FFF2-40B4-BE49-F238E27FC236}">
                <a16:creationId xmlns:a16="http://schemas.microsoft.com/office/drawing/2014/main" id="{377C27AE-F0CB-194A-D1AE-71C3B98989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96337" y="3213314"/>
            <a:ext cx="419728" cy="41972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176F8F8-53B1-4F90-9942-F6001D4EF930}"/>
              </a:ext>
            </a:extLst>
          </p:cNvPr>
          <p:cNvSpPr txBox="1"/>
          <p:nvPr/>
        </p:nvSpPr>
        <p:spPr>
          <a:xfrm>
            <a:off x="3764101" y="5452826"/>
            <a:ext cx="6632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Can we specify the source of error using an abstraction instead of a concrete/ground instance?</a:t>
            </a:r>
          </a:p>
        </p:txBody>
      </p:sp>
      <p:pic>
        <p:nvPicPr>
          <p:cNvPr id="35" name="Graphic 34" descr="User">
            <a:extLst>
              <a:ext uri="{FF2B5EF4-FFF2-40B4-BE49-F238E27FC236}">
                <a16:creationId xmlns:a16="http://schemas.microsoft.com/office/drawing/2014/main" id="{43E67C20-C20C-6F21-34ED-8F61307A4E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67549" y="1266565"/>
            <a:ext cx="419728" cy="419728"/>
          </a:xfrm>
          <a:prstGeom prst="rect">
            <a:avLst/>
          </a:prstGeom>
        </p:spPr>
      </p:pic>
      <p:pic>
        <p:nvPicPr>
          <p:cNvPr id="36" name="Graphic 35" descr="User">
            <a:extLst>
              <a:ext uri="{FF2B5EF4-FFF2-40B4-BE49-F238E27FC236}">
                <a16:creationId xmlns:a16="http://schemas.microsoft.com/office/drawing/2014/main" id="{4CDCABE0-10F3-9170-688B-C215FB5453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85657" y="1976197"/>
            <a:ext cx="419728" cy="419728"/>
          </a:xfrm>
          <a:prstGeom prst="rect">
            <a:avLst/>
          </a:prstGeom>
        </p:spPr>
      </p:pic>
      <p:pic>
        <p:nvPicPr>
          <p:cNvPr id="37" name="Graphic 36" descr="User">
            <a:extLst>
              <a:ext uri="{FF2B5EF4-FFF2-40B4-BE49-F238E27FC236}">
                <a16:creationId xmlns:a16="http://schemas.microsoft.com/office/drawing/2014/main" id="{2F6362A3-B62A-EA1F-19B7-DBF25055C7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65673" y="2688498"/>
            <a:ext cx="419728" cy="41972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59A005F-811F-F185-E0C6-935CBE86F081}"/>
              </a:ext>
            </a:extLst>
          </p:cNvPr>
          <p:cNvSpPr txBox="1"/>
          <p:nvPr/>
        </p:nvSpPr>
        <p:spPr>
          <a:xfrm>
            <a:off x="4441355" y="6411403"/>
            <a:ext cx="527830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[Gilad-Miao-</a:t>
            </a:r>
            <a:r>
              <a:rPr lang="en-US" dirty="0">
                <a:solidFill>
                  <a:srgbClr val="FF0000"/>
                </a:solidFill>
                <a:latin typeface="Calibri" panose="020F0502020204030204"/>
              </a:rPr>
              <a:t>Roy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-Yang, SIGMOD’22, SIGMOD’23 demo]</a:t>
            </a:r>
          </a:p>
        </p:txBody>
      </p:sp>
    </p:spTree>
    <p:extLst>
      <p:ext uri="{BB962C8B-B14F-4D97-AF65-F5344CB8AC3E}">
        <p14:creationId xmlns:p14="http://schemas.microsoft.com/office/powerpoint/2010/main" val="45944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 animBg="1"/>
      <p:bldP spid="17" grpId="0" animBg="1"/>
      <p:bldP spid="19" grpId="0" animBg="1"/>
      <p:bldP spid="28" grpId="0" animBg="1"/>
      <p:bldP spid="29" grpId="0" animBg="1"/>
      <p:bldP spid="34" grpId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629CF76-4E67-D14A-AD3B-2844BADFF50D}"/>
              </a:ext>
            </a:extLst>
          </p:cNvPr>
          <p:cNvSpPr txBox="1">
            <a:spLocks/>
          </p:cNvSpPr>
          <p:nvPr/>
        </p:nvSpPr>
        <p:spPr>
          <a:xfrm>
            <a:off x="433830" y="1197866"/>
            <a:ext cx="5070764" cy="27931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/>
              <a:t>Correct</a:t>
            </a:r>
            <a:r>
              <a:rPr lang="zh-CN" altLang="en-US" sz="2000" dirty="0"/>
              <a:t> </a:t>
            </a:r>
            <a:r>
              <a:rPr lang="en-US" altLang="zh-CN" sz="2000" dirty="0"/>
              <a:t>query</a:t>
            </a:r>
            <a:r>
              <a:rPr lang="zh-CN" altLang="en-US" sz="2000" dirty="0"/>
              <a:t> </a:t>
            </a:r>
            <a:r>
              <a:rPr lang="en-US" altLang="zh-CN" sz="2000" dirty="0"/>
              <a:t>Q</a:t>
            </a:r>
            <a:r>
              <a:rPr lang="en-US" altLang="zh-CN" sz="2000" baseline="-25000" dirty="0"/>
              <a:t>1</a:t>
            </a:r>
            <a:r>
              <a:rPr lang="en-US" altLang="zh-CN" sz="2000" dirty="0"/>
              <a:t>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SELECT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S1.beer, S1.bar 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FROM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Likes L, Serves S1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WHERE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L.drinker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LIKE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'Eve␣%'</a:t>
            </a:r>
          </a:p>
          <a:p>
            <a:pPr marL="0" indent="0">
              <a:buNone/>
            </a:pP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</a:t>
            </a: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AND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L.beer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S1.beer </a:t>
            </a: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AND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altLang="zh-CN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NOT</a:t>
            </a:r>
            <a:r>
              <a:rPr lang="zh-CN" alt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altLang="zh-CN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EXISTS</a:t>
            </a:r>
            <a:r>
              <a:rPr lang="zh-CN" alt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altLang="zh-CN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</a:p>
          <a:p>
            <a:pPr marL="0" indent="0">
              <a:buNone/>
            </a:pPr>
            <a:r>
              <a:rPr lang="zh-CN" alt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</a:t>
            </a: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SELECT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zh-CN" alt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* </a:t>
            </a: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FROM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Serves S2 </a:t>
            </a:r>
          </a:p>
          <a:p>
            <a:pPr marL="0" indent="0">
              <a:buNone/>
            </a:pPr>
            <a:r>
              <a:rPr lang="zh-CN" alt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</a:t>
            </a: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WHERE </a:t>
            </a:r>
            <a:r>
              <a:rPr lang="en-US" altLang="zh-CN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S1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.beer = S2.beer</a:t>
            </a:r>
            <a:r>
              <a:rPr lang="zh-CN" alt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endParaRPr lang="en-US" altLang="zh-CN" sz="16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zh-CN" alt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</a:t>
            </a: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AND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S1.price </a:t>
            </a:r>
            <a:r>
              <a:rPr lang="en-US" altLang="zh-CN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</a:t>
            </a:r>
            <a:r>
              <a:rPr lang="zh-CN" alt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S2.price</a:t>
            </a:r>
            <a:r>
              <a:rPr lang="en-US" altLang="zh-CN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</a:t>
            </a:r>
            <a:endParaRPr lang="en-US" altLang="zh-CN" sz="1600" u="sng" dirty="0"/>
          </a:p>
          <a:p>
            <a:pPr lvl="1"/>
            <a:endParaRPr lang="en-US" sz="1600" u="sng" dirty="0"/>
          </a:p>
          <a:p>
            <a:pPr lvl="1"/>
            <a:endParaRPr lang="en-US" sz="1600" u="sng" dirty="0"/>
          </a:p>
          <a:p>
            <a:pPr marL="457200" lvl="1" indent="0">
              <a:buNone/>
            </a:pPr>
            <a:endParaRPr lang="en-US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FC3B5E-01EA-7046-BB83-820DE02E55A2}"/>
              </a:ext>
            </a:extLst>
          </p:cNvPr>
          <p:cNvSpPr/>
          <p:nvPr/>
        </p:nvSpPr>
        <p:spPr>
          <a:xfrm>
            <a:off x="3048000" y="29211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72" name="Slide Number Placeholder 14">
            <a:extLst>
              <a:ext uri="{FF2B5EF4-FFF2-40B4-BE49-F238E27FC236}">
                <a16:creationId xmlns:a16="http://schemas.microsoft.com/office/drawing/2014/main" id="{54AD2C18-3692-8F4C-BF89-CD863F7D98A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mtClean="0"/>
              <a:pPr/>
              <a:t>9</a:t>
            </a:fld>
            <a:endParaRPr lang="en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DF90241-D806-2B41-AE00-6FE436C574FB}"/>
              </a:ext>
            </a:extLst>
          </p:cNvPr>
          <p:cNvSpPr txBox="1"/>
          <p:nvPr/>
        </p:nvSpPr>
        <p:spPr>
          <a:xfrm>
            <a:off x="5932385" y="6441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Question</a:t>
            </a:r>
            <a:r>
              <a:rPr lang="en-US" altLang="zh-CN" sz="2400" dirty="0"/>
              <a:t>:</a:t>
            </a:r>
            <a:r>
              <a:rPr lang="zh-CN" altLang="en-US" sz="2400" dirty="0"/>
              <a:t> </a:t>
            </a:r>
            <a:r>
              <a:rPr lang="en-US" sz="2400" dirty="0"/>
              <a:t>for each beer liked by </a:t>
            </a:r>
            <a:r>
              <a:rPr lang="en-US" altLang="zh-CN" sz="2400" dirty="0"/>
              <a:t>drinker</a:t>
            </a:r>
            <a:r>
              <a:rPr lang="zh-CN" altLang="en-US" sz="2400" dirty="0"/>
              <a:t> </a:t>
            </a:r>
            <a:r>
              <a:rPr lang="en-US" altLang="zh-CN" sz="2400" dirty="0"/>
              <a:t>whose</a:t>
            </a:r>
            <a:r>
              <a:rPr lang="zh-CN" altLang="en-US" sz="2400" dirty="0"/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first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name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is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Eve</a:t>
            </a:r>
            <a:r>
              <a:rPr lang="en-US" sz="2400" dirty="0"/>
              <a:t>, find</a:t>
            </a:r>
            <a:r>
              <a:rPr lang="zh-CN" altLang="en-US" sz="2400" dirty="0"/>
              <a:t> </a:t>
            </a:r>
            <a:r>
              <a:rPr lang="en-US" sz="2400" dirty="0"/>
              <a:t>the bars </a:t>
            </a:r>
            <a:r>
              <a:rPr lang="en-US" altLang="zh-CN" sz="2400" dirty="0"/>
              <a:t>serving</a:t>
            </a:r>
            <a:r>
              <a:rPr lang="zh-CN" altLang="en-US" sz="2400" dirty="0"/>
              <a:t> </a:t>
            </a:r>
            <a:r>
              <a:rPr lang="en-US" sz="2400" dirty="0"/>
              <a:t>th</a:t>
            </a:r>
            <a:r>
              <a:rPr lang="en-US" altLang="zh-CN" sz="2400" dirty="0"/>
              <a:t>e</a:t>
            </a:r>
            <a:r>
              <a:rPr lang="en-US" sz="2400" dirty="0"/>
              <a:t> beer at the </a:t>
            </a:r>
            <a:r>
              <a:rPr lang="en-US" sz="2400" dirty="0">
                <a:solidFill>
                  <a:srgbClr val="FF0000"/>
                </a:solidFill>
              </a:rPr>
              <a:t>highest price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CC1660E-42C3-F848-923A-BF282ABB5E3A}"/>
              </a:ext>
            </a:extLst>
          </p:cNvPr>
          <p:cNvSpPr/>
          <p:nvPr/>
        </p:nvSpPr>
        <p:spPr>
          <a:xfrm>
            <a:off x="8049337" y="1908019"/>
            <a:ext cx="2189325" cy="3462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Ground</a:t>
            </a:r>
            <a:r>
              <a:rPr lang="zh-CN" altLang="en-US" dirty="0"/>
              <a:t> </a:t>
            </a:r>
            <a:r>
              <a:rPr lang="en-US" altLang="zh-CN" dirty="0"/>
              <a:t>Instance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en-US" altLang="zh-CN" baseline="-25000" dirty="0"/>
              <a:t>0</a:t>
            </a:r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405FA48-27A2-BB48-A911-17E270102C69}"/>
              </a:ext>
            </a:extLst>
          </p:cNvPr>
          <p:cNvSpPr txBox="1">
            <a:spLocks/>
          </p:cNvSpPr>
          <p:nvPr/>
        </p:nvSpPr>
        <p:spPr>
          <a:xfrm>
            <a:off x="11183" y="-3751"/>
            <a:ext cx="10524889" cy="60309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Toward conditional instance for debugging queries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EA72685-190B-6145-9B3C-3EDEA7E0CFF7}"/>
              </a:ext>
            </a:extLst>
          </p:cNvPr>
          <p:cNvSpPr txBox="1">
            <a:spLocks/>
          </p:cNvSpPr>
          <p:nvPr/>
        </p:nvSpPr>
        <p:spPr>
          <a:xfrm>
            <a:off x="433831" y="4166025"/>
            <a:ext cx="5070763" cy="247342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214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/>
              <a:t>Wrong</a:t>
            </a:r>
            <a:r>
              <a:rPr lang="zh-CN" altLang="en-US" sz="2000" dirty="0"/>
              <a:t> </a:t>
            </a:r>
            <a:r>
              <a:rPr lang="en-US" altLang="zh-CN" sz="2000" dirty="0"/>
              <a:t>query</a:t>
            </a:r>
            <a:r>
              <a:rPr lang="zh-CN" altLang="en-US" sz="2000" dirty="0"/>
              <a:t> </a:t>
            </a:r>
            <a:r>
              <a:rPr lang="en-US" altLang="zh-CN" sz="2000" dirty="0"/>
              <a:t>Q</a:t>
            </a:r>
            <a:r>
              <a:rPr lang="en-US" altLang="zh-CN" sz="2000" baseline="-25000" dirty="0"/>
              <a:t>2</a:t>
            </a:r>
            <a:r>
              <a:rPr lang="en-US" altLang="zh-CN" sz="2000" dirty="0"/>
              <a:t>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SELECT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S1.beer, S1.bar 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FROM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Likes L, Serves S1, </a:t>
            </a:r>
            <a:r>
              <a:rPr lang="en-US" sz="1600" u="sng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Serves S2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WHERE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L.drinker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LIKE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'Eve%'</a:t>
            </a:r>
          </a:p>
          <a:p>
            <a:pPr marL="0" indent="0">
              <a:buNone/>
            </a:pP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</a:t>
            </a: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AND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L.beer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S1.beer </a:t>
            </a:r>
          </a:p>
          <a:p>
            <a:pPr marL="0" indent="0">
              <a:buNone/>
            </a:pPr>
            <a:r>
              <a:rPr lang="zh-CN" alt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AND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altLang="zh-CN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S1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.beer = S2.beer</a:t>
            </a:r>
          </a:p>
          <a:p>
            <a:pPr marL="0" indent="0">
              <a:buNone/>
            </a:pP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</a:t>
            </a: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AND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600" u="sng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S1.price &gt; S2.price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65E179-AB35-9348-AFD7-F1CB4B40DFE3}"/>
              </a:ext>
            </a:extLst>
          </p:cNvPr>
          <p:cNvSpPr txBox="1"/>
          <p:nvPr/>
        </p:nvSpPr>
        <p:spPr>
          <a:xfrm>
            <a:off x="406968" y="1419417"/>
            <a:ext cx="5070765" cy="13234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tIns="45720" bIns="45720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Q2 returns the bar serving the beer at the price</a:t>
            </a:r>
            <a:r>
              <a:rPr lang="zh-CN" altLang="en-US" sz="2000" dirty="0">
                <a:solidFill>
                  <a:schemeClr val="bg1"/>
                </a:solidFill>
              </a:rPr>
              <a:t> </a:t>
            </a:r>
            <a:r>
              <a:rPr lang="en-US" altLang="zh-CN" sz="2000" dirty="0">
                <a:solidFill>
                  <a:schemeClr val="bg1"/>
                </a:solidFill>
              </a:rPr>
              <a:t>in</a:t>
            </a:r>
            <a:r>
              <a:rPr lang="zh-CN" altLang="en-US" sz="2000" dirty="0">
                <a:solidFill>
                  <a:schemeClr val="bg1"/>
                </a:solidFill>
              </a:rPr>
              <a:t> </a:t>
            </a:r>
            <a:r>
              <a:rPr lang="en-US" altLang="zh-CN" sz="2000" dirty="0">
                <a:solidFill>
                  <a:schemeClr val="bg1"/>
                </a:solidFill>
              </a:rPr>
              <a:t>the</a:t>
            </a:r>
            <a:r>
              <a:rPr lang="zh-CN" altLang="en-US" sz="2000" dirty="0">
                <a:solidFill>
                  <a:schemeClr val="bg1"/>
                </a:solidFill>
              </a:rPr>
              <a:t> </a:t>
            </a:r>
            <a:r>
              <a:rPr lang="en-US" altLang="zh-CN" sz="2000" dirty="0">
                <a:solidFill>
                  <a:schemeClr val="bg1"/>
                </a:solidFill>
              </a:rPr>
              <a:t>middle 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if there are three bars with different prices</a:t>
            </a:r>
            <a:r>
              <a:rPr lang="zh-CN" altLang="en-US" sz="2000" dirty="0">
                <a:solidFill>
                  <a:schemeClr val="bg1"/>
                </a:solidFill>
              </a:rPr>
              <a:t> </a:t>
            </a:r>
            <a:endParaRPr lang="en-US" altLang="zh-CN" sz="2000" dirty="0">
              <a:solidFill>
                <a:schemeClr val="bg1"/>
              </a:solidFill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(</a:t>
            </a:r>
            <a:r>
              <a:rPr lang="en-US" sz="2000" dirty="0">
                <a:solidFill>
                  <a:schemeClr val="bg1"/>
                </a:solidFill>
              </a:rPr>
              <a:t>p1 &lt; p2  &lt; p3)</a:t>
            </a:r>
            <a:endParaRPr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25" name="Frame 24">
            <a:extLst>
              <a:ext uri="{FF2B5EF4-FFF2-40B4-BE49-F238E27FC236}">
                <a16:creationId xmlns:a16="http://schemas.microsoft.com/office/drawing/2014/main" id="{A247A529-EBD4-7A42-9654-C8A041CB2D32}"/>
              </a:ext>
            </a:extLst>
          </p:cNvPr>
          <p:cNvSpPr/>
          <p:nvPr/>
        </p:nvSpPr>
        <p:spPr>
          <a:xfrm>
            <a:off x="11353800" y="3567500"/>
            <a:ext cx="540374" cy="1383750"/>
          </a:xfrm>
          <a:prstGeom prst="frame">
            <a:avLst>
              <a:gd name="adj1" fmla="val 901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63B68F-3EDB-3798-C2AB-F2DFCFCEE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467" y="2517828"/>
            <a:ext cx="5765800" cy="2806700"/>
          </a:xfrm>
          <a:prstGeom prst="rect">
            <a:avLst/>
          </a:prstGeom>
        </p:spPr>
      </p:pic>
      <p:graphicFrame>
        <p:nvGraphicFramePr>
          <p:cNvPr id="3" name="Google Shape;86;p16">
            <a:extLst>
              <a:ext uri="{FF2B5EF4-FFF2-40B4-BE49-F238E27FC236}">
                <a16:creationId xmlns:a16="http://schemas.microsoft.com/office/drawing/2014/main" id="{00449223-8E22-71D1-5910-375993B1D5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8560335"/>
              </p:ext>
            </p:extLst>
          </p:nvPr>
        </p:nvGraphicFramePr>
        <p:xfrm>
          <a:off x="9337033" y="5184877"/>
          <a:ext cx="2743200" cy="11148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5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83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beer</a:t>
                      </a:r>
                      <a:endParaRPr lang="en-US"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bar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738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i="1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American Pale Ale</a:t>
                      </a:r>
                      <a:endParaRPr lang="en-US" sz="1400" i="1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i="1" dirty="0" err="1"/>
                        <a:t>Tadim</a:t>
                      </a:r>
                      <a:endParaRPr sz="1400" i="1" dirty="0"/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3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American Pale Ale</a:t>
                      </a:r>
                      <a:endParaRPr lang="en-US" sz="1400" b="1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6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i="1" dirty="0" err="1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Restaurante</a:t>
                      </a:r>
                      <a:r>
                        <a:rPr lang="en-US" sz="1400" i="1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Raffaele</a:t>
                      </a:r>
                      <a:endParaRPr sz="1400" b="0" i="1" dirty="0"/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600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543519"/>
                  </a:ext>
                </a:extLst>
              </a:tr>
              <a:tr h="17116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1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Result of Q</a:t>
                      </a:r>
                      <a:r>
                        <a:rPr lang="en-US" altLang="zh-CN" sz="1600" b="1" baseline="-250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lang="en-US" sz="1600" b="1" baseline="-2500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Google Shape;86;p16">
            <a:extLst>
              <a:ext uri="{FF2B5EF4-FFF2-40B4-BE49-F238E27FC236}">
                <a16:creationId xmlns:a16="http://schemas.microsoft.com/office/drawing/2014/main" id="{35C004AC-F231-9314-42D8-F6BB5E7C5751}"/>
              </a:ext>
            </a:extLst>
          </p:cNvPr>
          <p:cNvGraphicFramePr/>
          <p:nvPr/>
        </p:nvGraphicFramePr>
        <p:xfrm>
          <a:off x="6098477" y="5400534"/>
          <a:ext cx="3048000" cy="6983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28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3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beer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bar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i="1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American Pale Ale</a:t>
                      </a:r>
                      <a:endParaRPr lang="en-US" sz="1400" i="1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i="1" dirty="0" err="1"/>
                        <a:t>Tadim</a:t>
                      </a:r>
                      <a:endParaRPr sz="1400" i="1" dirty="0"/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6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1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Result of Q</a:t>
                      </a:r>
                      <a:r>
                        <a:rPr lang="en-US" altLang="zh-CN" sz="1600" b="1" baseline="-250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lang="en-US" sz="1600" b="1" baseline="-2500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47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32426</TotalTime>
  <Words>3630</Words>
  <Application>Microsoft Macintosh PowerPoint</Application>
  <PresentationFormat>Widescreen</PresentationFormat>
  <Paragraphs>866</Paragraphs>
  <Slides>31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Courier</vt:lpstr>
      <vt:lpstr>Menlo</vt:lpstr>
      <vt:lpstr>Verdana</vt:lpstr>
      <vt:lpstr>Office Theme</vt:lpstr>
      <vt:lpstr>Understanding Queries by Conditional Instances</vt:lpstr>
      <vt:lpstr>This talk…</vt:lpstr>
      <vt:lpstr>The growth of CS and Database classes</vt:lpstr>
      <vt:lpstr>Explaining wrong queries</vt:lpstr>
      <vt:lpstr>Autograding to the rescue?</vt:lpstr>
      <vt:lpstr>PowerPoint Presentation</vt:lpstr>
      <vt:lpstr>RATest: Explaining Queries Using Small Instances</vt:lpstr>
      <vt:lpstr>User study and student feedback</vt:lpstr>
      <vt:lpstr>PowerPoint Presentation</vt:lpstr>
      <vt:lpstr>PowerPoint Presentation</vt:lpstr>
      <vt:lpstr>PowerPoint Presentation</vt:lpstr>
      <vt:lpstr>Explaining errors by (a set of) conditional instances</vt:lpstr>
      <vt:lpstr>Domain Relational Calculus (DRC) as query trees</vt:lpstr>
      <vt:lpstr>Domain Relational Calculus (DRC) as query trees</vt:lpstr>
      <vt:lpstr>Query characterization by conditional instances</vt:lpstr>
      <vt:lpstr>What is a good characterization for Q?</vt:lpstr>
      <vt:lpstr>Soundness: Check if the C-Instance satisfies a Query </vt:lpstr>
      <vt:lpstr>Soundness: Check if the C-Instance satisfies a Query </vt:lpstr>
      <vt:lpstr>Completeness: Coverage of C-Instances</vt:lpstr>
      <vt:lpstr>Completeness: Coverage of C-Instances</vt:lpstr>
      <vt:lpstr>Completeness: Coverage of C-Instances</vt:lpstr>
      <vt:lpstr>Problem Definition</vt:lpstr>
      <vt:lpstr>Algorithm Walkthrough</vt:lpstr>
      <vt:lpstr>Algorithm Walkthrough</vt:lpstr>
      <vt:lpstr>Algorithm Walkthrough</vt:lpstr>
      <vt:lpstr>Algorithm Walkthrough</vt:lpstr>
      <vt:lpstr>Challenging Case</vt:lpstr>
      <vt:lpstr>User Study</vt:lpstr>
      <vt:lpstr>User Study</vt:lpstr>
      <vt:lpstr>Summary and open problems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Queries by Conditional Instances</dc:title>
  <dc:creator>Miao Zhengjie</dc:creator>
  <cp:lastModifiedBy>Sudeepa Roy</cp:lastModifiedBy>
  <cp:revision>727</cp:revision>
  <dcterms:created xsi:type="dcterms:W3CDTF">2022-05-10T04:21:41Z</dcterms:created>
  <dcterms:modified xsi:type="dcterms:W3CDTF">2023-11-20T15:11:51Z</dcterms:modified>
</cp:coreProperties>
</file>