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1874" r:id="rId2"/>
    <p:sldId id="1876" r:id="rId3"/>
    <p:sldId id="1793" r:id="rId4"/>
    <p:sldId id="1153" r:id="rId5"/>
    <p:sldId id="1154" r:id="rId6"/>
    <p:sldId id="1853" r:id="rId7"/>
    <p:sldId id="936" r:id="rId8"/>
    <p:sldId id="937" r:id="rId9"/>
    <p:sldId id="1156" r:id="rId10"/>
    <p:sldId id="1162" r:id="rId11"/>
    <p:sldId id="1157" r:id="rId12"/>
    <p:sldId id="1159" r:id="rId13"/>
    <p:sldId id="1158" r:id="rId14"/>
    <p:sldId id="1160" r:id="rId15"/>
    <p:sldId id="1163" r:id="rId16"/>
    <p:sldId id="1161" r:id="rId17"/>
    <p:sldId id="1164" r:id="rId18"/>
    <p:sldId id="1788" r:id="rId19"/>
    <p:sldId id="933" r:id="rId20"/>
    <p:sldId id="1165" r:id="rId21"/>
    <p:sldId id="935" r:id="rId22"/>
    <p:sldId id="1166" r:id="rId23"/>
    <p:sldId id="1167" r:id="rId24"/>
    <p:sldId id="951" r:id="rId25"/>
    <p:sldId id="1851" r:id="rId26"/>
    <p:sldId id="1852" r:id="rId27"/>
    <p:sldId id="1862" r:id="rId28"/>
    <p:sldId id="1863" r:id="rId29"/>
    <p:sldId id="1838" r:id="rId30"/>
    <p:sldId id="1839" r:id="rId31"/>
    <p:sldId id="1840" r:id="rId32"/>
    <p:sldId id="1855" r:id="rId33"/>
    <p:sldId id="1857" r:id="rId34"/>
    <p:sldId id="1859" r:id="rId35"/>
    <p:sldId id="1860" r:id="rId36"/>
    <p:sldId id="1861" r:id="rId37"/>
    <p:sldId id="1864" r:id="rId38"/>
    <p:sldId id="1818" r:id="rId39"/>
    <p:sldId id="1865" r:id="rId40"/>
    <p:sldId id="1866" r:id="rId41"/>
    <p:sldId id="1819" r:id="rId42"/>
    <p:sldId id="1821" r:id="rId43"/>
    <p:sldId id="1822" r:id="rId44"/>
    <p:sldId id="1795" r:id="rId45"/>
    <p:sldId id="1875" r:id="rId46"/>
    <p:sldId id="1831" r:id="rId47"/>
    <p:sldId id="1798" r:id="rId48"/>
    <p:sldId id="1803" r:id="rId49"/>
    <p:sldId id="1801" r:id="rId50"/>
    <p:sldId id="1800" r:id="rId51"/>
    <p:sldId id="1823" r:id="rId52"/>
    <p:sldId id="1802" r:id="rId53"/>
    <p:sldId id="1867" r:id="rId54"/>
    <p:sldId id="1829" r:id="rId55"/>
    <p:sldId id="1843" r:id="rId56"/>
    <p:sldId id="1844" r:id="rId57"/>
    <p:sldId id="1850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56247A"/>
    <a:srgbClr val="FFC5C5"/>
    <a:srgbClr val="FF0000"/>
    <a:srgbClr val="DA0000"/>
    <a:srgbClr val="EE1802"/>
    <a:srgbClr val="FF8585"/>
    <a:srgbClr val="A1DA54"/>
    <a:srgbClr val="D41602"/>
    <a:srgbClr val="E5C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83" autoAdjust="0"/>
    <p:restoredTop sz="87090" autoAdjust="0"/>
  </p:normalViewPr>
  <p:slideViewPr>
    <p:cSldViewPr>
      <p:cViewPr varScale="1">
        <p:scale>
          <a:sx n="105" d="100"/>
          <a:sy n="105" d="100"/>
        </p:scale>
        <p:origin x="23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552FB-925B-4EE5-91BD-44D7BA50A70E}" type="datetimeFigureOut">
              <a:rPr lang="en-US" smtClean="0"/>
              <a:t>10/29/23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553BA-1AA6-48F2-A840-6F9A25925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6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Rudimentary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553BA-1AA6-48F2-A840-6F9A259252E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3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</p:grpSp>
      </p:grpSp>
      <p:sp>
        <p:nvSpPr>
          <p:cNvPr id="1669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69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10/29/23</a:t>
            </a:fld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7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10/29/23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6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85800"/>
            <a:ext cx="22098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64770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10/29/23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04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10/29/23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48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685800"/>
            <a:ext cx="88392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10/29/23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67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20574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20574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90600" y="40767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0767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10/29/23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11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10/29/23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09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20574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40767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10/29/23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5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10/29/23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3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10/29/23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7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10/29/23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10/29/23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8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10/29/23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7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10/29/23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9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10/29/23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10/29/23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8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Times New Roman" charset="0"/>
                <a:cs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 Black" pitchFamily="1" charset="0"/>
              </a:defRPr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0574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59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  <a:ea typeface="Times New Roman" charset="0"/>
                <a:cs typeface="Times New Roman" charset="0"/>
              </a:defRPr>
            </a:lvl1pPr>
          </a:lstStyle>
          <a:p>
            <a:fld id="{31B64C77-61C5-47DC-A1E7-0097BE906F8C}" type="datetimeFigureOut">
              <a:rPr lang="en-US" smtClean="0"/>
              <a:t>10/29/23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1" charset="2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1" charset="2"/>
        <a:buChar char="¨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1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1" charset="2"/>
        <a:buChar char="¨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7008" y="160337"/>
            <a:ext cx="72345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+mj-lt"/>
                <a:cs typeface="Andalus" pitchFamily="18" charset="-78"/>
              </a:rPr>
              <a:t> 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+mj-lt"/>
                <a:cs typeface="Andalus" pitchFamily="18" charset="-78"/>
              </a:rPr>
              <a:t>LP-Duality and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+mj-lt"/>
                <a:cs typeface="Andalus" pitchFamily="18" charset="-78"/>
              </a:rPr>
              <a:t>the Cores of Games</a:t>
            </a:r>
          </a:p>
          <a:p>
            <a:pPr algn="ctr"/>
            <a:endParaRPr lang="en-US" sz="4000" dirty="0">
              <a:solidFill>
                <a:srgbClr val="FF0000"/>
              </a:solidFill>
              <a:latin typeface="+mj-lt"/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4262" y="3886200"/>
            <a:ext cx="59554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</a:rPr>
              <a:t>Vijay V. Vazirani</a:t>
            </a:r>
          </a:p>
          <a:p>
            <a:pPr algn="ctr"/>
            <a:endParaRPr lang="en-US" sz="3600" dirty="0">
              <a:solidFill>
                <a:schemeClr val="bg2"/>
              </a:solidFill>
            </a:endParaRPr>
          </a:p>
          <a:p>
            <a:pPr algn="ctr"/>
            <a:r>
              <a:rPr lang="en-US" sz="3600" dirty="0">
                <a:solidFill>
                  <a:schemeClr val="bg2"/>
                </a:solidFill>
              </a:rPr>
              <a:t>University of California, Irvine</a:t>
            </a:r>
          </a:p>
        </p:txBody>
      </p:sp>
      <p:sp>
        <p:nvSpPr>
          <p:cNvPr id="4" name="AutoShape 2" descr="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" descr="Ho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9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FF19535-1495-484A-BAAE-AD70E29F2C1F}"/>
              </a:ext>
            </a:extLst>
          </p:cNvPr>
          <p:cNvSpPr/>
          <p:nvPr/>
        </p:nvSpPr>
        <p:spPr bwMode="auto">
          <a:xfrm>
            <a:off x="3052888" y="2594466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787838-AAC0-6F44-ABB6-AA8FA77EF8D7}"/>
              </a:ext>
            </a:extLst>
          </p:cNvPr>
          <p:cNvSpPr/>
          <p:nvPr/>
        </p:nvSpPr>
        <p:spPr bwMode="auto">
          <a:xfrm>
            <a:off x="5625862" y="4262753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41D1C5-BC7C-1243-A4F6-BCC849FF10D9}"/>
              </a:ext>
            </a:extLst>
          </p:cNvPr>
          <p:cNvSpPr/>
          <p:nvPr/>
        </p:nvSpPr>
        <p:spPr bwMode="auto">
          <a:xfrm>
            <a:off x="5625862" y="2594466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3EB825-AB19-8F42-B566-9364085CB7A7}"/>
              </a:ext>
            </a:extLst>
          </p:cNvPr>
          <p:cNvCxnSpPr>
            <a:cxnSpLocks/>
          </p:cNvCxnSpPr>
          <p:nvPr/>
        </p:nvCxnSpPr>
        <p:spPr bwMode="auto">
          <a:xfrm>
            <a:off x="3199174" y="2677558"/>
            <a:ext cx="244890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A7A2FA-617E-3749-8DDC-F72A48C08395}"/>
              </a:ext>
            </a:extLst>
          </p:cNvPr>
          <p:cNvCxnSpPr>
            <a:cxnSpLocks/>
            <a:endCxn id="5" idx="2"/>
          </p:cNvCxnSpPr>
          <p:nvPr/>
        </p:nvCxnSpPr>
        <p:spPr bwMode="auto">
          <a:xfrm>
            <a:off x="3165380" y="2713826"/>
            <a:ext cx="2460482" cy="16214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4F75951-6F49-AF4D-B047-B78ACB35FE3A}"/>
              </a:ext>
            </a:extLst>
          </p:cNvPr>
          <p:cNvSpPr txBox="1"/>
          <p:nvPr/>
        </p:nvSpPr>
        <p:spPr>
          <a:xfrm>
            <a:off x="4096867" y="217950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BDA98E-7F12-7F45-A757-4B937545B02B}"/>
              </a:ext>
            </a:extLst>
          </p:cNvPr>
          <p:cNvSpPr txBox="1"/>
          <p:nvPr/>
        </p:nvSpPr>
        <p:spPr>
          <a:xfrm>
            <a:off x="3886200" y="3687886"/>
            <a:ext cx="889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$110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82CA0B-5019-874D-BD66-7AE621F6DDC8}"/>
              </a:ext>
            </a:extLst>
          </p:cNvPr>
          <p:cNvSpPr txBox="1"/>
          <p:nvPr/>
        </p:nvSpPr>
        <p:spPr>
          <a:xfrm>
            <a:off x="1341919" y="2351036"/>
            <a:ext cx="1673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Williams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6E66A4-6B06-6E48-AB75-ABB75F71D977}"/>
              </a:ext>
            </a:extLst>
          </p:cNvPr>
          <p:cNvSpPr txBox="1"/>
          <p:nvPr/>
        </p:nvSpPr>
        <p:spPr>
          <a:xfrm>
            <a:off x="5811498" y="2388678"/>
            <a:ext cx="997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Borg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2AE85D-83CC-0D4D-B130-BB3EE32DFCF4}"/>
              </a:ext>
            </a:extLst>
          </p:cNvPr>
          <p:cNvSpPr txBox="1"/>
          <p:nvPr/>
        </p:nvSpPr>
        <p:spPr>
          <a:xfrm>
            <a:off x="5812355" y="3984431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Connors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B7774-B11C-0341-9CBA-4808D58403B8}"/>
              </a:ext>
            </a:extLst>
          </p:cNvPr>
          <p:cNvSpPr txBox="1"/>
          <p:nvPr/>
        </p:nvSpPr>
        <p:spPr>
          <a:xfrm>
            <a:off x="3165380" y="5486400"/>
            <a:ext cx="2359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Profit</a:t>
            </a:r>
            <a:r>
              <a:rPr lang="en-US" sz="3200" dirty="0">
                <a:solidFill>
                  <a:schemeClr val="tx1"/>
                </a:solidFill>
              </a:rPr>
              <a:t> = $110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EC6001-DDD0-B244-B914-99189A754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0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FF19535-1495-484A-BAAE-AD70E29F2C1F}"/>
              </a:ext>
            </a:extLst>
          </p:cNvPr>
          <p:cNvSpPr/>
          <p:nvPr/>
        </p:nvSpPr>
        <p:spPr bwMode="auto">
          <a:xfrm>
            <a:off x="3052888" y="2594466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787838-AAC0-6F44-ABB6-AA8FA77EF8D7}"/>
              </a:ext>
            </a:extLst>
          </p:cNvPr>
          <p:cNvSpPr/>
          <p:nvPr/>
        </p:nvSpPr>
        <p:spPr bwMode="auto">
          <a:xfrm>
            <a:off x="5625862" y="4262753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41D1C5-BC7C-1243-A4F6-BCC849FF10D9}"/>
              </a:ext>
            </a:extLst>
          </p:cNvPr>
          <p:cNvSpPr/>
          <p:nvPr/>
        </p:nvSpPr>
        <p:spPr bwMode="auto">
          <a:xfrm>
            <a:off x="5625862" y="2594466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3EB825-AB19-8F42-B566-9364085CB7A7}"/>
              </a:ext>
            </a:extLst>
          </p:cNvPr>
          <p:cNvCxnSpPr>
            <a:cxnSpLocks/>
          </p:cNvCxnSpPr>
          <p:nvPr/>
        </p:nvCxnSpPr>
        <p:spPr bwMode="auto">
          <a:xfrm>
            <a:off x="3199174" y="2677558"/>
            <a:ext cx="244890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A7A2FA-617E-3749-8DDC-F72A48C08395}"/>
              </a:ext>
            </a:extLst>
          </p:cNvPr>
          <p:cNvCxnSpPr>
            <a:cxnSpLocks/>
            <a:endCxn id="5" idx="2"/>
          </p:cNvCxnSpPr>
          <p:nvPr/>
        </p:nvCxnSpPr>
        <p:spPr bwMode="auto">
          <a:xfrm>
            <a:off x="3165380" y="2713826"/>
            <a:ext cx="2460482" cy="16214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4F75951-6F49-AF4D-B047-B78ACB35FE3A}"/>
              </a:ext>
            </a:extLst>
          </p:cNvPr>
          <p:cNvSpPr txBox="1"/>
          <p:nvPr/>
        </p:nvSpPr>
        <p:spPr>
          <a:xfrm>
            <a:off x="4096867" y="217950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BDA98E-7F12-7F45-A757-4B937545B02B}"/>
              </a:ext>
            </a:extLst>
          </p:cNvPr>
          <p:cNvSpPr txBox="1"/>
          <p:nvPr/>
        </p:nvSpPr>
        <p:spPr>
          <a:xfrm>
            <a:off x="3794755" y="3586725"/>
            <a:ext cx="889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$110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82CA0B-5019-874D-BD66-7AE621F6DDC8}"/>
              </a:ext>
            </a:extLst>
          </p:cNvPr>
          <p:cNvSpPr txBox="1"/>
          <p:nvPr/>
        </p:nvSpPr>
        <p:spPr>
          <a:xfrm>
            <a:off x="1341919" y="2351036"/>
            <a:ext cx="1673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Williams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6E66A4-6B06-6E48-AB75-ABB75F71D977}"/>
              </a:ext>
            </a:extLst>
          </p:cNvPr>
          <p:cNvSpPr txBox="1"/>
          <p:nvPr/>
        </p:nvSpPr>
        <p:spPr>
          <a:xfrm>
            <a:off x="5811498" y="2388678"/>
            <a:ext cx="997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Borg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2AE85D-83CC-0D4D-B130-BB3EE32DFCF4}"/>
              </a:ext>
            </a:extLst>
          </p:cNvPr>
          <p:cNvSpPr txBox="1"/>
          <p:nvPr/>
        </p:nvSpPr>
        <p:spPr>
          <a:xfrm>
            <a:off x="5812355" y="3984431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Connors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42CF5-53A1-1B45-932C-E984F8CDC3C7}"/>
              </a:ext>
            </a:extLst>
          </p:cNvPr>
          <p:cNvSpPr txBox="1"/>
          <p:nvPr/>
        </p:nvSpPr>
        <p:spPr>
          <a:xfrm>
            <a:off x="2570364" y="196423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6DEA8E-1FEB-9B41-A236-2C7B5CDA09ED}"/>
              </a:ext>
            </a:extLst>
          </p:cNvPr>
          <p:cNvSpPr txBox="1"/>
          <p:nvPr/>
        </p:nvSpPr>
        <p:spPr>
          <a:xfrm>
            <a:off x="5474630" y="4535364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962454-6387-2046-BD41-B4ED68354E44}"/>
              </a:ext>
            </a:extLst>
          </p:cNvPr>
          <p:cNvSpPr txBox="1"/>
          <p:nvPr/>
        </p:nvSpPr>
        <p:spPr>
          <a:xfrm>
            <a:off x="5474630" y="200969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D1863C-79EA-9944-ADBC-D1DE07CEAC23}"/>
              </a:ext>
            </a:extLst>
          </p:cNvPr>
          <p:cNvSpPr txBox="1"/>
          <p:nvPr/>
        </p:nvSpPr>
        <p:spPr>
          <a:xfrm>
            <a:off x="381000" y="5546342"/>
            <a:ext cx="8606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Williams is good and the men have no alternatives!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657D389-E696-1C42-B319-F3406B477893}"/>
              </a:ext>
            </a:extLst>
          </p:cNvPr>
          <p:cNvSpPr txBox="1">
            <a:spLocks/>
          </p:cNvSpPr>
          <p:nvPr/>
        </p:nvSpPr>
        <p:spPr bwMode="auto">
          <a:xfrm>
            <a:off x="308828" y="170251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kern="0" dirty="0">
                <a:solidFill>
                  <a:srgbClr val="FF0000"/>
                </a:solidFill>
              </a:rPr>
              <a:t>Negotiation leads to:</a:t>
            </a:r>
          </a:p>
        </p:txBody>
      </p:sp>
    </p:spTree>
    <p:extLst>
      <p:ext uri="{BB962C8B-B14F-4D97-AF65-F5344CB8AC3E}">
        <p14:creationId xmlns:p14="http://schemas.microsoft.com/office/powerpoint/2010/main" val="11424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0787838-AAC0-6F44-ABB6-AA8FA77EF8D7}"/>
              </a:ext>
            </a:extLst>
          </p:cNvPr>
          <p:cNvSpPr/>
          <p:nvPr/>
        </p:nvSpPr>
        <p:spPr bwMode="auto">
          <a:xfrm>
            <a:off x="5503157" y="2506537"/>
            <a:ext cx="145338" cy="1378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41D1C5-BC7C-1243-A4F6-BCC849FF10D9}"/>
              </a:ext>
            </a:extLst>
          </p:cNvPr>
          <p:cNvSpPr/>
          <p:nvPr/>
        </p:nvSpPr>
        <p:spPr bwMode="auto">
          <a:xfrm>
            <a:off x="5503157" y="921047"/>
            <a:ext cx="145338" cy="1378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3EB825-AB19-8F42-B566-9364085CB7A7}"/>
              </a:ext>
            </a:extLst>
          </p:cNvPr>
          <p:cNvCxnSpPr>
            <a:cxnSpLocks/>
            <a:stCxn id="21" idx="7"/>
          </p:cNvCxnSpPr>
          <p:nvPr/>
        </p:nvCxnSpPr>
        <p:spPr bwMode="auto">
          <a:xfrm flipV="1">
            <a:off x="3113698" y="931082"/>
            <a:ext cx="2458447" cy="7990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A7A2FA-617E-3749-8DDC-F72A48C08395}"/>
              </a:ext>
            </a:extLst>
          </p:cNvPr>
          <p:cNvCxnSpPr>
            <a:cxnSpLocks/>
            <a:endCxn id="5" idx="2"/>
          </p:cNvCxnSpPr>
          <p:nvPr/>
        </p:nvCxnSpPr>
        <p:spPr bwMode="auto">
          <a:xfrm>
            <a:off x="3134982" y="1847785"/>
            <a:ext cx="2368176" cy="7276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9D321DF3-CBC9-7A4C-B0E2-7926996726C2}"/>
              </a:ext>
            </a:extLst>
          </p:cNvPr>
          <p:cNvSpPr/>
          <p:nvPr/>
        </p:nvSpPr>
        <p:spPr bwMode="auto">
          <a:xfrm>
            <a:off x="2989644" y="1709916"/>
            <a:ext cx="145338" cy="1378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6C6A0C6-3B8D-D94A-8BF1-E1794203264F}"/>
              </a:ext>
            </a:extLst>
          </p:cNvPr>
          <p:cNvSpPr/>
          <p:nvPr/>
        </p:nvSpPr>
        <p:spPr bwMode="auto">
          <a:xfrm>
            <a:off x="5503157" y="4135540"/>
            <a:ext cx="145338" cy="1378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1EBA909-7A14-334E-901A-264448D8FC88}"/>
              </a:ext>
            </a:extLst>
          </p:cNvPr>
          <p:cNvCxnSpPr>
            <a:cxnSpLocks/>
            <a:stCxn id="38" idx="7"/>
          </p:cNvCxnSpPr>
          <p:nvPr/>
        </p:nvCxnSpPr>
        <p:spPr bwMode="auto">
          <a:xfrm flipV="1">
            <a:off x="3113698" y="2560085"/>
            <a:ext cx="2458447" cy="7990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1220A24-C9E2-1C46-A151-CA176B85CBE2}"/>
              </a:ext>
            </a:extLst>
          </p:cNvPr>
          <p:cNvCxnSpPr>
            <a:cxnSpLocks/>
            <a:endCxn id="30" idx="2"/>
          </p:cNvCxnSpPr>
          <p:nvPr/>
        </p:nvCxnSpPr>
        <p:spPr bwMode="auto">
          <a:xfrm>
            <a:off x="3134982" y="3476788"/>
            <a:ext cx="2368176" cy="7276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6CFA765B-06AD-424A-8CF5-BBBC9F718776}"/>
              </a:ext>
            </a:extLst>
          </p:cNvPr>
          <p:cNvSpPr/>
          <p:nvPr/>
        </p:nvSpPr>
        <p:spPr bwMode="auto">
          <a:xfrm>
            <a:off x="2989644" y="3338919"/>
            <a:ext cx="145338" cy="1378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DDE525-AA26-144F-9397-CB655E3F7AEA}"/>
              </a:ext>
            </a:extLst>
          </p:cNvPr>
          <p:cNvSpPr txBox="1"/>
          <p:nvPr/>
        </p:nvSpPr>
        <p:spPr>
          <a:xfrm>
            <a:off x="3773192" y="77058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B8D955-8E94-3B42-B674-C53D36051F13}"/>
              </a:ext>
            </a:extLst>
          </p:cNvPr>
          <p:cNvSpPr txBox="1"/>
          <p:nvPr/>
        </p:nvSpPr>
        <p:spPr>
          <a:xfrm>
            <a:off x="4040646" y="394286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1C6E3-A7B7-C242-9706-C0E766094710}"/>
              </a:ext>
            </a:extLst>
          </p:cNvPr>
          <p:cNvSpPr txBox="1"/>
          <p:nvPr/>
        </p:nvSpPr>
        <p:spPr>
          <a:xfrm>
            <a:off x="1378347" y="1517240"/>
            <a:ext cx="1483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Williams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6CC94A-A1DA-E142-9413-1724F9DDCC1E}"/>
              </a:ext>
            </a:extLst>
          </p:cNvPr>
          <p:cNvSpPr txBox="1"/>
          <p:nvPr/>
        </p:nvSpPr>
        <p:spPr>
          <a:xfrm>
            <a:off x="1035857" y="3097501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Navratilova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393FD0-0D44-3B41-AC24-B8F0FA490757}"/>
              </a:ext>
            </a:extLst>
          </p:cNvPr>
          <p:cNvSpPr txBox="1"/>
          <p:nvPr/>
        </p:nvSpPr>
        <p:spPr>
          <a:xfrm>
            <a:off x="5783471" y="728371"/>
            <a:ext cx="896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7DDE2-4DF6-F34D-96C0-DBDC74AE065E}"/>
              </a:ext>
            </a:extLst>
          </p:cNvPr>
          <p:cNvSpPr txBox="1"/>
          <p:nvPr/>
        </p:nvSpPr>
        <p:spPr>
          <a:xfrm>
            <a:off x="5772549" y="2313861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McEnroe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DB12D-A678-974B-8C90-988ECCF7D557}"/>
              </a:ext>
            </a:extLst>
          </p:cNvPr>
          <p:cNvSpPr txBox="1"/>
          <p:nvPr/>
        </p:nvSpPr>
        <p:spPr>
          <a:xfrm>
            <a:off x="5783471" y="3954994"/>
            <a:ext cx="140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Connors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9E419C-87FB-EA47-A9DA-93B266031C1B}"/>
              </a:ext>
            </a:extLst>
          </p:cNvPr>
          <p:cNvSpPr txBox="1"/>
          <p:nvPr/>
        </p:nvSpPr>
        <p:spPr>
          <a:xfrm>
            <a:off x="4040646" y="2959598"/>
            <a:ext cx="889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A68C91-C703-5644-9845-415A018C0C89}"/>
              </a:ext>
            </a:extLst>
          </p:cNvPr>
          <p:cNvSpPr txBox="1"/>
          <p:nvPr/>
        </p:nvSpPr>
        <p:spPr>
          <a:xfrm>
            <a:off x="4040646" y="1748481"/>
            <a:ext cx="889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8CBEA9-DFB2-DF4B-B517-C123A3F7E86F}"/>
              </a:ext>
            </a:extLst>
          </p:cNvPr>
          <p:cNvSpPr txBox="1"/>
          <p:nvPr/>
        </p:nvSpPr>
        <p:spPr>
          <a:xfrm>
            <a:off x="3352800" y="5562600"/>
            <a:ext cx="2374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Profit = $210</a:t>
            </a:r>
          </a:p>
        </p:txBody>
      </p:sp>
    </p:spTree>
    <p:extLst>
      <p:ext uri="{BB962C8B-B14F-4D97-AF65-F5344CB8AC3E}">
        <p14:creationId xmlns:p14="http://schemas.microsoft.com/office/powerpoint/2010/main" val="52482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0787838-AAC0-6F44-ABB6-AA8FA77EF8D7}"/>
              </a:ext>
            </a:extLst>
          </p:cNvPr>
          <p:cNvSpPr/>
          <p:nvPr/>
        </p:nvSpPr>
        <p:spPr bwMode="auto">
          <a:xfrm>
            <a:off x="5815686" y="3408869"/>
            <a:ext cx="145338" cy="1378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41D1C5-BC7C-1243-A4F6-BCC849FF10D9}"/>
              </a:ext>
            </a:extLst>
          </p:cNvPr>
          <p:cNvSpPr/>
          <p:nvPr/>
        </p:nvSpPr>
        <p:spPr bwMode="auto">
          <a:xfrm>
            <a:off x="5815686" y="1823379"/>
            <a:ext cx="145338" cy="1378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3EB825-AB19-8F42-B566-9364085CB7A7}"/>
              </a:ext>
            </a:extLst>
          </p:cNvPr>
          <p:cNvCxnSpPr>
            <a:cxnSpLocks/>
            <a:stCxn id="21" idx="7"/>
          </p:cNvCxnSpPr>
          <p:nvPr/>
        </p:nvCxnSpPr>
        <p:spPr bwMode="auto">
          <a:xfrm flipV="1">
            <a:off x="3426227" y="1833414"/>
            <a:ext cx="2458447" cy="7990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A7A2FA-617E-3749-8DDC-F72A48C08395}"/>
              </a:ext>
            </a:extLst>
          </p:cNvPr>
          <p:cNvCxnSpPr>
            <a:cxnSpLocks/>
            <a:endCxn id="5" idx="2"/>
          </p:cNvCxnSpPr>
          <p:nvPr/>
        </p:nvCxnSpPr>
        <p:spPr bwMode="auto">
          <a:xfrm>
            <a:off x="3447511" y="2750117"/>
            <a:ext cx="2368176" cy="7276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9D321DF3-CBC9-7A4C-B0E2-7926996726C2}"/>
              </a:ext>
            </a:extLst>
          </p:cNvPr>
          <p:cNvSpPr/>
          <p:nvPr/>
        </p:nvSpPr>
        <p:spPr bwMode="auto">
          <a:xfrm>
            <a:off x="3302173" y="2612248"/>
            <a:ext cx="145338" cy="1378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6C6A0C6-3B8D-D94A-8BF1-E1794203264F}"/>
              </a:ext>
            </a:extLst>
          </p:cNvPr>
          <p:cNvSpPr/>
          <p:nvPr/>
        </p:nvSpPr>
        <p:spPr bwMode="auto">
          <a:xfrm>
            <a:off x="5815686" y="5037872"/>
            <a:ext cx="145338" cy="1378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1EBA909-7A14-334E-901A-264448D8FC88}"/>
              </a:ext>
            </a:extLst>
          </p:cNvPr>
          <p:cNvCxnSpPr>
            <a:cxnSpLocks/>
            <a:stCxn id="38" idx="7"/>
          </p:cNvCxnSpPr>
          <p:nvPr/>
        </p:nvCxnSpPr>
        <p:spPr bwMode="auto">
          <a:xfrm flipV="1">
            <a:off x="3426227" y="3462417"/>
            <a:ext cx="2458447" cy="7990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1220A24-C9E2-1C46-A151-CA176B85CBE2}"/>
              </a:ext>
            </a:extLst>
          </p:cNvPr>
          <p:cNvCxnSpPr>
            <a:cxnSpLocks/>
            <a:endCxn id="30" idx="2"/>
          </p:cNvCxnSpPr>
          <p:nvPr/>
        </p:nvCxnSpPr>
        <p:spPr bwMode="auto">
          <a:xfrm>
            <a:off x="3447511" y="4379120"/>
            <a:ext cx="2368176" cy="7276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6CFA765B-06AD-424A-8CF5-BBBC9F718776}"/>
              </a:ext>
            </a:extLst>
          </p:cNvPr>
          <p:cNvSpPr/>
          <p:nvPr/>
        </p:nvSpPr>
        <p:spPr bwMode="auto">
          <a:xfrm>
            <a:off x="3302173" y="4241251"/>
            <a:ext cx="145338" cy="1378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DDE525-AA26-144F-9397-CB655E3F7AEA}"/>
              </a:ext>
            </a:extLst>
          </p:cNvPr>
          <p:cNvSpPr txBox="1"/>
          <p:nvPr/>
        </p:nvSpPr>
        <p:spPr>
          <a:xfrm>
            <a:off x="4085721" y="167291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B8D955-8E94-3B42-B674-C53D36051F13}"/>
              </a:ext>
            </a:extLst>
          </p:cNvPr>
          <p:cNvSpPr txBox="1"/>
          <p:nvPr/>
        </p:nvSpPr>
        <p:spPr>
          <a:xfrm>
            <a:off x="4353175" y="484519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1C6E3-A7B7-C242-9706-C0E766094710}"/>
              </a:ext>
            </a:extLst>
          </p:cNvPr>
          <p:cNvSpPr txBox="1"/>
          <p:nvPr/>
        </p:nvSpPr>
        <p:spPr>
          <a:xfrm>
            <a:off x="1690876" y="2419572"/>
            <a:ext cx="1483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Williams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6CC94A-A1DA-E142-9413-1724F9DDCC1E}"/>
              </a:ext>
            </a:extLst>
          </p:cNvPr>
          <p:cNvSpPr txBox="1"/>
          <p:nvPr/>
        </p:nvSpPr>
        <p:spPr>
          <a:xfrm>
            <a:off x="1348386" y="3999833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Navratilova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393FD0-0D44-3B41-AC24-B8F0FA490757}"/>
              </a:ext>
            </a:extLst>
          </p:cNvPr>
          <p:cNvSpPr txBox="1"/>
          <p:nvPr/>
        </p:nvSpPr>
        <p:spPr>
          <a:xfrm>
            <a:off x="6096000" y="1630703"/>
            <a:ext cx="896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7DDE2-4DF6-F34D-96C0-DBDC74AE065E}"/>
              </a:ext>
            </a:extLst>
          </p:cNvPr>
          <p:cNvSpPr txBox="1"/>
          <p:nvPr/>
        </p:nvSpPr>
        <p:spPr>
          <a:xfrm>
            <a:off x="6096000" y="3237949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McEnroe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DB12D-A678-974B-8C90-988ECCF7D557}"/>
              </a:ext>
            </a:extLst>
          </p:cNvPr>
          <p:cNvSpPr txBox="1"/>
          <p:nvPr/>
        </p:nvSpPr>
        <p:spPr>
          <a:xfrm>
            <a:off x="6096000" y="4857326"/>
            <a:ext cx="140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Connors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9E419C-87FB-EA47-A9DA-93B266031C1B}"/>
              </a:ext>
            </a:extLst>
          </p:cNvPr>
          <p:cNvSpPr txBox="1"/>
          <p:nvPr/>
        </p:nvSpPr>
        <p:spPr>
          <a:xfrm>
            <a:off x="4353175" y="3861930"/>
            <a:ext cx="889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A68C91-C703-5644-9845-415A018C0C89}"/>
              </a:ext>
            </a:extLst>
          </p:cNvPr>
          <p:cNvSpPr txBox="1"/>
          <p:nvPr/>
        </p:nvSpPr>
        <p:spPr>
          <a:xfrm>
            <a:off x="4353175" y="2650813"/>
            <a:ext cx="889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D0ECFE-45CB-4C40-81C5-3B8B665E68EF}"/>
              </a:ext>
            </a:extLst>
          </p:cNvPr>
          <p:cNvSpPr txBox="1"/>
          <p:nvPr/>
        </p:nvSpPr>
        <p:spPr>
          <a:xfrm>
            <a:off x="1885021" y="287764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$100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85282C-F2A6-524B-8779-AADC66CA8903}"/>
              </a:ext>
            </a:extLst>
          </p:cNvPr>
          <p:cNvSpPr txBox="1"/>
          <p:nvPr/>
        </p:nvSpPr>
        <p:spPr>
          <a:xfrm>
            <a:off x="1907480" y="44848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426CDE-4D1D-064F-84E0-128F0E729D79}"/>
              </a:ext>
            </a:extLst>
          </p:cNvPr>
          <p:cNvSpPr txBox="1"/>
          <p:nvPr/>
        </p:nvSpPr>
        <p:spPr>
          <a:xfrm>
            <a:off x="6246650" y="205342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48674A-5DB0-D648-97BE-DCC7A7EFA448}"/>
              </a:ext>
            </a:extLst>
          </p:cNvPr>
          <p:cNvSpPr txBox="1"/>
          <p:nvPr/>
        </p:nvSpPr>
        <p:spPr>
          <a:xfrm>
            <a:off x="6385642" y="53576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CA732E-F48B-9448-8CA3-5D1B0C8E5633}"/>
              </a:ext>
            </a:extLst>
          </p:cNvPr>
          <p:cNvSpPr txBox="1"/>
          <p:nvPr/>
        </p:nvSpPr>
        <p:spPr>
          <a:xfrm>
            <a:off x="6294708" y="3676668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63FDFF-778F-294C-8692-50345BD3877D}"/>
              </a:ext>
            </a:extLst>
          </p:cNvPr>
          <p:cNvSpPr txBox="1"/>
          <p:nvPr/>
        </p:nvSpPr>
        <p:spPr>
          <a:xfrm>
            <a:off x="524368" y="6014188"/>
            <a:ext cx="8637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9900"/>
                </a:solidFill>
              </a:rPr>
              <a:t>McEnroe has alternatives but lacks positional advantage! 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4407E27-DA8F-7A42-8590-AE27957C4A29}"/>
              </a:ext>
            </a:extLst>
          </p:cNvPr>
          <p:cNvSpPr txBox="1">
            <a:spLocks/>
          </p:cNvSpPr>
          <p:nvPr/>
        </p:nvSpPr>
        <p:spPr bwMode="auto">
          <a:xfrm>
            <a:off x="308828" y="170251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kern="0" dirty="0">
                <a:solidFill>
                  <a:srgbClr val="FF0000"/>
                </a:solidFill>
              </a:rPr>
              <a:t>Negotiation leads to:</a:t>
            </a:r>
          </a:p>
        </p:txBody>
      </p:sp>
    </p:spTree>
    <p:extLst>
      <p:ext uri="{BB962C8B-B14F-4D97-AF65-F5344CB8AC3E}">
        <p14:creationId xmlns:p14="http://schemas.microsoft.com/office/powerpoint/2010/main" val="39235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72B441-87DE-794F-B954-F7E276FD7A70}"/>
              </a:ext>
            </a:extLst>
          </p:cNvPr>
          <p:cNvGrpSpPr/>
          <p:nvPr/>
        </p:nvGrpSpPr>
        <p:grpSpPr>
          <a:xfrm>
            <a:off x="1143000" y="1187070"/>
            <a:ext cx="6400800" cy="5378723"/>
            <a:chOff x="967687" y="798703"/>
            <a:chExt cx="6628636" cy="54576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FF19535-1495-484A-BAAE-AD70E29F2C1F}"/>
                </a:ext>
              </a:extLst>
            </p:cNvPr>
            <p:cNvSpPr/>
            <p:nvPr/>
          </p:nvSpPr>
          <p:spPr bwMode="auto">
            <a:xfrm>
              <a:off x="3052888" y="2594466"/>
              <a:ext cx="146286" cy="14506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041BE76-F70D-E744-820D-A1EFC85C21DD}"/>
                </a:ext>
              </a:extLst>
            </p:cNvPr>
            <p:cNvSpPr/>
            <p:nvPr/>
          </p:nvSpPr>
          <p:spPr bwMode="auto">
            <a:xfrm>
              <a:off x="3052888" y="4262753"/>
              <a:ext cx="146286" cy="14506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0787838-AAC0-6F44-ABB6-AA8FA77EF8D7}"/>
                </a:ext>
              </a:extLst>
            </p:cNvPr>
            <p:cNvSpPr/>
            <p:nvPr/>
          </p:nvSpPr>
          <p:spPr bwMode="auto">
            <a:xfrm>
              <a:off x="5625862" y="4262753"/>
              <a:ext cx="146286" cy="14506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41D1C5-BC7C-1243-A4F6-BCC849FF10D9}"/>
                </a:ext>
              </a:extLst>
            </p:cNvPr>
            <p:cNvSpPr/>
            <p:nvPr/>
          </p:nvSpPr>
          <p:spPr bwMode="auto">
            <a:xfrm>
              <a:off x="5625862" y="2594466"/>
              <a:ext cx="146286" cy="14506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43EB825-AB19-8F42-B566-9364085CB7A7}"/>
                </a:ext>
              </a:extLst>
            </p:cNvPr>
            <p:cNvCxnSpPr>
              <a:cxnSpLocks/>
              <a:stCxn id="4" idx="7"/>
              <a:endCxn id="37" idx="2"/>
            </p:cNvCxnSpPr>
            <p:nvPr/>
          </p:nvCxnSpPr>
          <p:spPr bwMode="auto">
            <a:xfrm flipV="1">
              <a:off x="3177751" y="1304936"/>
              <a:ext cx="2410320" cy="297906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EA7A2FA-617E-3749-8DDC-F72A48C08395}"/>
                </a:ext>
              </a:extLst>
            </p:cNvPr>
            <p:cNvCxnSpPr>
              <a:cxnSpLocks/>
              <a:stCxn id="35" idx="5"/>
              <a:endCxn id="5" idx="2"/>
            </p:cNvCxnSpPr>
            <p:nvPr/>
          </p:nvCxnSpPr>
          <p:spPr bwMode="auto">
            <a:xfrm>
              <a:off x="3138936" y="1383835"/>
              <a:ext cx="2486926" cy="295145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F75951-6F49-AF4D-B047-B78ACB35FE3A}"/>
                </a:ext>
              </a:extLst>
            </p:cNvPr>
            <p:cNvSpPr txBox="1"/>
            <p:nvPr/>
          </p:nvSpPr>
          <p:spPr>
            <a:xfrm>
              <a:off x="3897188" y="798703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$100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BDA98E-7F12-7F45-A757-4B937545B02B}"/>
                </a:ext>
              </a:extLst>
            </p:cNvPr>
            <p:cNvSpPr txBox="1"/>
            <p:nvPr/>
          </p:nvSpPr>
          <p:spPr>
            <a:xfrm>
              <a:off x="5320742" y="3521115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$51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D883D37-6CED-7245-AD44-36E8FCEE1394}"/>
                </a:ext>
              </a:extLst>
            </p:cNvPr>
            <p:cNvSpPr txBox="1"/>
            <p:nvPr/>
          </p:nvSpPr>
          <p:spPr>
            <a:xfrm>
              <a:off x="2764393" y="3615710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$50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82CA0B-5019-874D-BD66-7AE621F6DDC8}"/>
                </a:ext>
              </a:extLst>
            </p:cNvPr>
            <p:cNvSpPr txBox="1"/>
            <p:nvPr/>
          </p:nvSpPr>
          <p:spPr>
            <a:xfrm>
              <a:off x="1341919" y="2351036"/>
              <a:ext cx="16734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Williams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6E66A4-6B06-6E48-AB75-ABB75F71D977}"/>
                </a:ext>
              </a:extLst>
            </p:cNvPr>
            <p:cNvSpPr txBox="1"/>
            <p:nvPr/>
          </p:nvSpPr>
          <p:spPr>
            <a:xfrm>
              <a:off x="5811498" y="2388678"/>
              <a:ext cx="9979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Borg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B0A772D-B7C1-2649-BE89-1EAD3ACF3B57}"/>
                </a:ext>
              </a:extLst>
            </p:cNvPr>
            <p:cNvSpPr txBox="1"/>
            <p:nvPr/>
          </p:nvSpPr>
          <p:spPr>
            <a:xfrm>
              <a:off x="967687" y="3995717"/>
              <a:ext cx="21226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Navratilova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A2AE85D-83CC-0D4D-B130-BB3EE32DFCF4}"/>
                </a:ext>
              </a:extLst>
            </p:cNvPr>
            <p:cNvSpPr txBox="1"/>
            <p:nvPr/>
          </p:nvSpPr>
          <p:spPr>
            <a:xfrm>
              <a:off x="5812355" y="3984431"/>
              <a:ext cx="1576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Connors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D8E9FB6-5D57-0140-A2A5-429560D38A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99174" y="2677558"/>
              <a:ext cx="244890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96B6A2-8586-284A-8C56-518DEC57C4BF}"/>
                </a:ext>
              </a:extLst>
            </p:cNvPr>
            <p:cNvSpPr txBox="1"/>
            <p:nvPr/>
          </p:nvSpPr>
          <p:spPr>
            <a:xfrm>
              <a:off x="4785085" y="2223648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$100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B05F07F-BF68-C64E-BC3D-22555B5EC731}"/>
                </a:ext>
              </a:extLst>
            </p:cNvPr>
            <p:cNvCxnSpPr>
              <a:cxnSpLocks/>
              <a:endCxn id="8" idx="3"/>
            </p:cNvCxnSpPr>
            <p:nvPr/>
          </p:nvCxnSpPr>
          <p:spPr bwMode="auto">
            <a:xfrm flipV="1">
              <a:off x="3149648" y="2718289"/>
              <a:ext cx="2497637" cy="324565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E8BC25C-1387-0B43-A2D2-3E52535E415A}"/>
                </a:ext>
              </a:extLst>
            </p:cNvPr>
            <p:cNvSpPr/>
            <p:nvPr/>
          </p:nvSpPr>
          <p:spPr bwMode="auto">
            <a:xfrm>
              <a:off x="3003362" y="5891412"/>
              <a:ext cx="146286" cy="14506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2D8D7CE-E501-4B42-A7C1-FAAEECE5D703}"/>
                </a:ext>
              </a:extLst>
            </p:cNvPr>
            <p:cNvSpPr txBox="1"/>
            <p:nvPr/>
          </p:nvSpPr>
          <p:spPr>
            <a:xfrm>
              <a:off x="2725578" y="5195522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$50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BBD8BC1-3904-504D-9AB9-62DAEEBF3CE8}"/>
                </a:ext>
              </a:extLst>
            </p:cNvPr>
            <p:cNvSpPr txBox="1"/>
            <p:nvPr/>
          </p:nvSpPr>
          <p:spPr>
            <a:xfrm>
              <a:off x="1901000" y="5671558"/>
              <a:ext cx="10727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Evert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E0E4C89-199E-2549-B6D1-8BC1DCDAD6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60359" y="1304841"/>
              <a:ext cx="244890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60A53E9-76DE-AB47-828A-63B4ABC29210}"/>
                </a:ext>
              </a:extLst>
            </p:cNvPr>
            <p:cNvSpPr/>
            <p:nvPr/>
          </p:nvSpPr>
          <p:spPr bwMode="auto">
            <a:xfrm>
              <a:off x="3014073" y="1260012"/>
              <a:ext cx="146286" cy="14506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23134F4-34BA-864B-9792-017E7BB40398}"/>
                </a:ext>
              </a:extLst>
            </p:cNvPr>
            <p:cNvSpPr/>
            <p:nvPr/>
          </p:nvSpPr>
          <p:spPr bwMode="auto">
            <a:xfrm>
              <a:off x="5588071" y="1232402"/>
              <a:ext cx="146286" cy="14506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106AC7B-806F-1946-9A88-0F8722DF40ED}"/>
                </a:ext>
              </a:extLst>
            </p:cNvPr>
            <p:cNvCxnSpPr>
              <a:cxnSpLocks/>
              <a:stCxn id="3" idx="5"/>
              <a:endCxn id="39" idx="1"/>
            </p:cNvCxnSpPr>
            <p:nvPr/>
          </p:nvCxnSpPr>
          <p:spPr bwMode="auto">
            <a:xfrm>
              <a:off x="3177751" y="2718289"/>
              <a:ext cx="2487067" cy="312985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F14568C-88CD-E542-B200-2A5036B37969}"/>
                </a:ext>
              </a:extLst>
            </p:cNvPr>
            <p:cNvSpPr/>
            <p:nvPr/>
          </p:nvSpPr>
          <p:spPr bwMode="auto">
            <a:xfrm>
              <a:off x="5643395" y="5826900"/>
              <a:ext cx="146286" cy="14506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737C95-553C-144B-BBBE-E1AAD48C4848}"/>
                </a:ext>
              </a:extLst>
            </p:cNvPr>
            <p:cNvSpPr txBox="1"/>
            <p:nvPr/>
          </p:nvSpPr>
          <p:spPr>
            <a:xfrm>
              <a:off x="5264224" y="5053484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$51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1A554E-F01E-5F41-8ABC-A52CBA5F0AE5}"/>
                </a:ext>
              </a:extLst>
            </p:cNvPr>
            <p:cNvSpPr txBox="1"/>
            <p:nvPr/>
          </p:nvSpPr>
          <p:spPr>
            <a:xfrm>
              <a:off x="1927960" y="1040158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Graf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F844F80-FD1B-D344-BCD6-8E32DC7A101F}"/>
                </a:ext>
              </a:extLst>
            </p:cNvPr>
            <p:cNvSpPr txBox="1"/>
            <p:nvPr/>
          </p:nvSpPr>
          <p:spPr>
            <a:xfrm>
              <a:off x="5883995" y="5607046"/>
              <a:ext cx="17123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McEnroe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25DE684-AEBC-4A44-8C2D-B2E67270E726}"/>
                </a:ext>
              </a:extLst>
            </p:cNvPr>
            <p:cNvSpPr txBox="1"/>
            <p:nvPr/>
          </p:nvSpPr>
          <p:spPr>
            <a:xfrm>
              <a:off x="5883995" y="985940"/>
              <a:ext cx="13035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Agassi</a:t>
              </a:r>
            </a:p>
          </p:txBody>
        </p: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id="{6E6CE8E5-B61C-C646-A543-97C283D8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1467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Need: a systemic solution! </a:t>
            </a:r>
          </a:p>
        </p:txBody>
      </p:sp>
    </p:spTree>
    <p:extLst>
      <p:ext uri="{BB962C8B-B14F-4D97-AF65-F5344CB8AC3E}">
        <p14:creationId xmlns:p14="http://schemas.microsoft.com/office/powerpoint/2010/main" val="249604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DCDCA-1A4E-E34C-9ABC-6DE0264BD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Assignment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6642F5-50F7-CF40-BCF6-08262A4BA8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4000"/>
                <a:ext cx="8305800" cy="4648200"/>
              </a:xfrm>
            </p:spPr>
            <p:txBody>
              <a:bodyPr/>
              <a:lstStyle/>
              <a:p>
                <a:r>
                  <a:rPr lang="en-US" sz="2800" dirty="0"/>
                  <a:t>Bipartite graph,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/>
                <a:r>
                  <a:rPr lang="en-US" sz="2400" i="1" dirty="0">
                    <a:solidFill>
                      <a:srgbClr val="FF0000"/>
                    </a:solidFill>
                  </a:rPr>
                  <a:t>U: </a:t>
                </a:r>
                <a:r>
                  <a:rPr lang="en-US" sz="2400" dirty="0"/>
                  <a:t>women players</a:t>
                </a:r>
              </a:p>
              <a:p>
                <a:pPr lvl="1"/>
                <a:r>
                  <a:rPr lang="en-US" sz="2400" i="1" dirty="0">
                    <a:solidFill>
                      <a:srgbClr val="FF0000"/>
                    </a:solidFill>
                  </a:rPr>
                  <a:t>V:  </a:t>
                </a:r>
                <a:r>
                  <a:rPr lang="en-US" sz="2400" dirty="0"/>
                  <a:t>men players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</m:oMath>
                </a14:m>
                <a:r>
                  <a:rPr lang="en-US" sz="2400" dirty="0"/>
                  <a:t>Grand coalition</a:t>
                </a:r>
              </a:p>
              <a:p>
                <a:pPr lvl="1"/>
                <a:r>
                  <a:rPr lang="en-US" sz="2400" i="1" dirty="0">
                    <a:solidFill>
                      <a:srgbClr val="FF0000"/>
                    </a:solidFill>
                  </a:rPr>
                  <a:t>E</a:t>
                </a:r>
                <a:r>
                  <a:rPr lang="en-US" sz="2400" dirty="0">
                    <a:solidFill>
                      <a:srgbClr val="FF0000"/>
                    </a:solidFill>
                  </a:rPr>
                  <a:t>:  </a:t>
                </a:r>
                <a:r>
                  <a:rPr lang="en-US" sz="2400" dirty="0"/>
                  <a:t>possible teams </a:t>
                </a:r>
              </a:p>
              <a:p>
                <a:pPr lvl="1"/>
                <a:r>
                  <a:rPr lang="en-US" sz="2400" i="1" dirty="0">
                    <a:solidFill>
                      <a:srgbClr val="FF0000"/>
                    </a:solidFill>
                  </a:rPr>
                  <a:t>w(e): </a:t>
                </a:r>
                <a:r>
                  <a:rPr lang="en-US" sz="2400" dirty="0"/>
                  <a:t>expected earnings of team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e</a:t>
                </a: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Total profit:  max wt. matching in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= worth(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lvl="1"/>
                <a:endParaRPr lang="en-US" sz="2400" i="1" dirty="0">
                  <a:solidFill>
                    <a:srgbClr val="FF0000"/>
                  </a:solidFill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Q:  </a:t>
                </a:r>
                <a:r>
                  <a:rPr lang="en-US" sz="2800" dirty="0"/>
                  <a:t>How to distribute worth?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6642F5-50F7-CF40-BCF6-08262A4BA8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4000"/>
                <a:ext cx="8305800" cy="4648200"/>
              </a:xfrm>
              <a:blipFill>
                <a:blip r:embed="rId2"/>
                <a:stretch>
                  <a:fillRect l="-765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44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780B-805D-9043-AD0A-1C654B4C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Profit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72FE-EF87-244B-9112-04370C98D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638800"/>
          </a:xfrm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</a:rPr>
              <a:t>Aumann</a:t>
            </a:r>
            <a:r>
              <a:rPr lang="en-US" sz="2400" dirty="0">
                <a:solidFill>
                  <a:srgbClr val="FF0000"/>
                </a:solidFill>
              </a:rPr>
              <a:t> &amp; Maschler, 1985</a:t>
            </a:r>
            <a:r>
              <a:rPr lang="en-US" sz="2400" dirty="0"/>
              <a:t>: “Game theoretic analysis of a bankruptcy problem from the Talmud”</a:t>
            </a:r>
          </a:p>
          <a:p>
            <a:pPr lvl="1"/>
            <a:endParaRPr lang="en-US" sz="2000" dirty="0"/>
          </a:p>
          <a:p>
            <a:r>
              <a:rPr lang="en-US" sz="2400" dirty="0"/>
              <a:t>Incident from the </a:t>
            </a:r>
            <a:r>
              <a:rPr lang="en-US" sz="2400" dirty="0">
                <a:solidFill>
                  <a:srgbClr val="7030A0"/>
                </a:solidFill>
              </a:rPr>
              <a:t>Babylonian Talmud, 500 B. C. </a:t>
            </a:r>
          </a:p>
          <a:p>
            <a:pPr lvl="1"/>
            <a:endParaRPr lang="en-US" sz="2000" dirty="0">
              <a:solidFill>
                <a:srgbClr val="7030A0"/>
              </a:solidFill>
            </a:endParaRPr>
          </a:p>
          <a:p>
            <a:r>
              <a:rPr lang="en-US" sz="2400" dirty="0"/>
              <a:t>A man has three wives, to whom he has promised </a:t>
            </a:r>
          </a:p>
          <a:p>
            <a:pPr marL="0" indent="0">
              <a:buNone/>
            </a:pPr>
            <a:r>
              <a:rPr lang="en-US" sz="2400" dirty="0"/>
              <a:t>     wealth after his death: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  Rs 100, Rs 200 and Rs 300. </a:t>
            </a:r>
          </a:p>
          <a:p>
            <a:pPr lvl="1"/>
            <a:endParaRPr lang="en-US" sz="2000" dirty="0"/>
          </a:p>
          <a:p>
            <a:r>
              <a:rPr lang="en-US" sz="2400" dirty="0"/>
              <a:t>How much should each get, if his estate at death is worth  </a:t>
            </a:r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dirty="0" err="1"/>
              <a:t>Rs</a:t>
            </a:r>
            <a:r>
              <a:rPr lang="en-US" sz="2400" dirty="0"/>
              <a:t> 100, </a:t>
            </a:r>
            <a:r>
              <a:rPr lang="en-US" sz="2400" dirty="0" err="1"/>
              <a:t>Rs</a:t>
            </a:r>
            <a:r>
              <a:rPr lang="en-US" sz="2400" dirty="0"/>
              <a:t> 200 and </a:t>
            </a:r>
            <a:r>
              <a:rPr lang="en-US" sz="2400" dirty="0" err="1"/>
              <a:t>Rs</a:t>
            </a:r>
            <a:r>
              <a:rPr lang="en-US" sz="2400" dirty="0"/>
              <a:t> 300, respectively? </a:t>
            </a:r>
          </a:p>
          <a:p>
            <a:pPr lvl="1"/>
            <a:endParaRPr lang="en-US" sz="2000" dirty="0"/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Consistent with the nucleolus!!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375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66543-65F5-0D4D-9BDA-D478CA326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A68900-2D51-4A4E-9849-4D3F36EB90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1422400"/>
                <a:ext cx="8610600" cy="4902200"/>
              </a:xfrm>
            </p:spPr>
            <p:txBody>
              <a:bodyPr/>
              <a:lstStyle/>
              <a:p>
                <a:r>
                  <a:rPr lang="en-US" sz="2400" dirty="0"/>
                  <a:t>Profit sharing method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Grand coalition remains intact  </a:t>
                </a:r>
              </a:p>
              <a:p>
                <a:pPr lvl="1"/>
                <a:endParaRPr lang="en-US" sz="2000" dirty="0"/>
              </a:p>
              <a:p>
                <a:pPr marL="0" indent="0">
                  <a:buNone/>
                </a:pPr>
                <a:r>
                  <a:rPr lang="en-US" sz="2400" dirty="0"/>
                  <a:t>   i.e., a sub-coalition cannot generate more profit by itself, 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therefore won’t secede.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r>
                  <a:rPr lang="en-US" sz="2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For sub-coalition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 define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worth(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S</a:t>
                </a:r>
                <a:r>
                  <a:rPr lang="en-US" sz="2400" dirty="0">
                    <a:solidFill>
                      <a:srgbClr val="FF0000"/>
                    </a:solidFill>
                  </a:rPr>
                  <a:t>): </a:t>
                </a:r>
                <a:r>
                  <a:rPr lang="en-US" sz="2400" dirty="0"/>
                  <a:t> Weight of max wt. matching 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    </a:t>
                </a:r>
                <a:r>
                  <a:rPr lang="en-US" sz="2400" dirty="0"/>
                  <a:t>Total profit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= worth(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457200" lvl="1" indent="0">
                  <a:buNone/>
                </a:pPr>
                <a:endParaRPr lang="en-US" sz="20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Imputation: </a:t>
                </a:r>
                <a:r>
                  <a:rPr lang="en-US" sz="2400" dirty="0"/>
                  <a:t>A way of sharing worth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/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pPr lvl="1"/>
                <a:endParaRPr lang="en-US" sz="200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A68900-2D51-4A4E-9849-4D3F36EB90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422400"/>
                <a:ext cx="8610600" cy="4902200"/>
              </a:xfrm>
              <a:blipFill>
                <a:blip r:embed="rId2"/>
                <a:stretch>
                  <a:fillRect l="-590" t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03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25C6F-F7B6-A64D-81FB-A7797068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Core of Assignment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2C4FE6-3976-054B-9CCC-F8197754DE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76400"/>
                <a:ext cx="8229600" cy="5181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Core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if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worth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en-US" sz="24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n-US" sz="24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⊆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 </m:t>
                        </m:r>
                      </m:e>
                    </m:nary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worth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sz="24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Fairness criterion: </a:t>
                </a:r>
                <a:r>
                  <a:rPr lang="en-US" sz="2800" dirty="0"/>
                  <a:t>A core imputation is fair </a:t>
                </a:r>
              </a:p>
              <a:p>
                <a:pPr marL="0" indent="0">
                  <a:buNone/>
                </a:pPr>
                <a:r>
                  <a:rPr lang="en-US" sz="2800" dirty="0"/>
                  <a:t>     to </a:t>
                </a:r>
                <a:r>
                  <a:rPr lang="en-US" sz="2800" dirty="0">
                    <a:solidFill>
                      <a:srgbClr val="FF0000"/>
                    </a:solidFill>
                  </a:rPr>
                  <a:t>each</a:t>
                </a:r>
                <a:r>
                  <a:rPr lang="en-US" sz="2800" dirty="0"/>
                  <a:t> of exponentially many sub-coalitions.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>
                    <a:solidFill>
                      <a:srgbClr val="009900"/>
                    </a:solidFill>
                  </a:rPr>
                  <a:t>May not be fair to individuals! 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2C4FE6-3976-054B-9CCC-F8197754DE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76400"/>
                <a:ext cx="8229600" cy="5181600"/>
              </a:xfrm>
              <a:blipFill>
                <a:blip r:embed="rId2"/>
                <a:stretch>
                  <a:fillRect l="-772" t="-1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26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4BE5-6FA8-D744-B3CA-6861DBD2C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Shapley-</a:t>
            </a:r>
            <a:r>
              <a:rPr lang="en-US" dirty="0" err="1">
                <a:solidFill>
                  <a:srgbClr val="FF0000"/>
                </a:solidFill>
              </a:rPr>
              <a:t>Shubik</a:t>
            </a:r>
            <a:r>
              <a:rPr lang="en-US" dirty="0">
                <a:solidFill>
                  <a:srgbClr val="FF0000"/>
                </a:solidFill>
              </a:rPr>
              <a:t>, 1971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D95AFC-8F4B-2B48-8FAC-63B1E59C94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981200"/>
                <a:ext cx="8229600" cy="5303322"/>
              </a:xfrm>
            </p:spPr>
            <p:txBody>
              <a:bodyPr/>
              <a:lstStyle/>
              <a:p>
                <a:r>
                  <a:rPr lang="en-US" dirty="0"/>
                  <a:t>Characterized the core of assignment game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D95AFC-8F4B-2B48-8FAC-63B1E59C94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981200"/>
                <a:ext cx="8229600" cy="5303322"/>
              </a:xfrm>
              <a:blipFill>
                <a:blip r:embed="rId2"/>
                <a:stretch>
                  <a:fillRect l="-1080" t="-1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58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873F-3B81-BA40-5C66-3876BFDC9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+mj-lt"/>
                <a:cs typeface="Andalus" pitchFamily="18" charset="-78"/>
              </a:rPr>
              <a:t>Core: quintessential solution concept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DB919-5E76-B10B-B708-C56EF2479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8006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Edgeworth, 1881:  </a:t>
            </a:r>
            <a:r>
              <a:rPr lang="en-US" sz="2800" dirty="0"/>
              <a:t>Defined it in the context of </a:t>
            </a:r>
          </a:p>
          <a:p>
            <a:pPr marL="0" indent="0">
              <a:buNone/>
            </a:pPr>
            <a:r>
              <a:rPr lang="en-US" sz="2800" dirty="0"/>
              <a:t>                                   General Equilibrium Theory</a:t>
            </a:r>
            <a:endParaRPr lang="en-US" sz="24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Gilles, 1959:  </a:t>
            </a:r>
            <a:r>
              <a:rPr lang="en-US" sz="2800" dirty="0"/>
              <a:t>Ported to cooperative game theory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LP-Duality has played a central role!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solidFill>
                  <a:srgbClr val="009900"/>
                </a:solidFill>
              </a:rPr>
              <a:t>Basic gaps still remain!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979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D95AFC-8F4B-2B48-8FAC-63B1E59C94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189896" cy="5334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≥0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lvl="1"/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≥0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≥0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D95AFC-8F4B-2B48-8FAC-63B1E59C94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189896" cy="5334000"/>
              </a:xfrm>
              <a:blipFill>
                <a:blip r:embed="rId2"/>
                <a:stretch>
                  <a:fillRect l="-1240" t="-12352" b="-1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996235C-78DA-9C48-BA3C-ED48D084C654}"/>
              </a:ext>
            </a:extLst>
          </p:cNvPr>
          <p:cNvSpPr txBox="1"/>
          <p:nvPr/>
        </p:nvSpPr>
        <p:spPr>
          <a:xfrm>
            <a:off x="6469897" y="1066800"/>
            <a:ext cx="21771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maximum wt.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matching LP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670BC1-9C21-7E40-A219-E8C6683FB5E5}"/>
              </a:ext>
            </a:extLst>
          </p:cNvPr>
          <p:cNvSpPr txBox="1"/>
          <p:nvPr/>
        </p:nvSpPr>
        <p:spPr>
          <a:xfrm>
            <a:off x="3200400" y="152400"/>
            <a:ext cx="1972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Primal LP: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CEB0F3-02BC-B345-BD92-48E48194919E}"/>
              </a:ext>
            </a:extLst>
          </p:cNvPr>
          <p:cNvGrpSpPr/>
          <p:nvPr/>
        </p:nvGrpSpPr>
        <p:grpSpPr>
          <a:xfrm>
            <a:off x="3200400" y="3657600"/>
            <a:ext cx="5084478" cy="1450807"/>
            <a:chOff x="3200400" y="3389500"/>
            <a:chExt cx="5084478" cy="145080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2EE03D-C070-2C48-BB57-F7A26C5D850C}"/>
                </a:ext>
              </a:extLst>
            </p:cNvPr>
            <p:cNvSpPr txBox="1"/>
            <p:nvPr/>
          </p:nvSpPr>
          <p:spPr>
            <a:xfrm>
              <a:off x="6705600" y="3886200"/>
              <a:ext cx="157927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minimum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cover LP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C036CD-487E-E240-858D-72FEC50522B9}"/>
                </a:ext>
              </a:extLst>
            </p:cNvPr>
            <p:cNvSpPr txBox="1"/>
            <p:nvPr/>
          </p:nvSpPr>
          <p:spPr>
            <a:xfrm>
              <a:off x="3200400" y="3389500"/>
              <a:ext cx="16770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Dual LP: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9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4BE5-6FA8-D744-B3CA-6861DBD2C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Shapley-</a:t>
            </a:r>
            <a:r>
              <a:rPr lang="en-US" sz="3600" dirty="0" err="1">
                <a:solidFill>
                  <a:srgbClr val="FF0000"/>
                </a:solidFill>
              </a:rPr>
              <a:t>Shubik</a:t>
            </a:r>
            <a:r>
              <a:rPr lang="en-US" sz="3600" dirty="0">
                <a:solidFill>
                  <a:srgbClr val="FF0000"/>
                </a:solidFill>
              </a:rPr>
              <a:t>, 1971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D95AFC-8F4B-2B48-8FAC-63B1E59C94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95400"/>
                <a:ext cx="8305800" cy="5334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Theorem</a:t>
                </a:r>
                <a:r>
                  <a:rPr lang="en-US" sz="2800" dirty="0"/>
                  <a:t>:   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y</a:t>
                </a:r>
                <a:r>
                  <a:rPr lang="en-US" sz="2800" i="1" dirty="0"/>
                  <a:t> </a:t>
                </a:r>
                <a:r>
                  <a:rPr lang="en-US" sz="2800" dirty="0"/>
                  <a:t>is a core imputation</a:t>
                </a:r>
              </a:p>
              <a:p>
                <a:pPr marL="0" indent="0">
                  <a:buNone/>
                </a:pPr>
                <a:r>
                  <a:rPr lang="en-US" sz="2800" dirty="0"/>
                  <a:t>            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iff</a:t>
                </a:r>
                <a:r>
                  <a:rPr lang="en-US" sz="2800" dirty="0"/>
                  <a:t>   </a:t>
                </a:r>
                <a:r>
                  <a:rPr lang="en-US" sz="2800" i="1" dirty="0"/>
                  <a:t>  </a:t>
                </a:r>
                <a:r>
                  <a:rPr lang="en-US" sz="2800" dirty="0"/>
                  <a:t>it is an optimal dual.   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>
                    <a:solidFill>
                      <a:srgbClr val="56247A"/>
                    </a:solidFill>
                  </a:rPr>
                  <a:t>LP-Duality Theorem gives proof. 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Corollary: </a:t>
                </a:r>
                <a:r>
                  <a:rPr lang="en-US" sz="2800" dirty="0"/>
                  <a:t>The core of the assignment game </a:t>
                </a:r>
              </a:p>
              <a:p>
                <a:pPr marL="0" indent="0">
                  <a:buNone/>
                </a:pPr>
                <a:r>
                  <a:rPr lang="en-US" sz="2800" dirty="0"/>
                  <a:t>                      is non-empty.</a:t>
                </a:r>
              </a:p>
              <a:p>
                <a:pPr marL="0" indent="0">
                  <a:buNone/>
                </a:pPr>
                <a:r>
                  <a:rPr lang="en-US" sz="2800" dirty="0"/>
                  <a:t>     </a:t>
                </a:r>
                <a:r>
                  <a:rPr lang="en-US" sz="2800" dirty="0">
                    <a:solidFill>
                      <a:srgbClr val="7030A0"/>
                    </a:solidFill>
                  </a:rPr>
                  <a:t>Quite rare! (Exponentially many sub-coalitions)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>
                    <a:ea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D95AFC-8F4B-2B48-8FAC-63B1E59C94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95400"/>
                <a:ext cx="8305800" cy="5334000"/>
              </a:xfrm>
              <a:blipFill>
                <a:blip r:embed="rId2"/>
                <a:stretch>
                  <a:fillRect l="-1679" t="-1425" b="-27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99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8AD0A-6366-0141-8040-C85DC5912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28" y="170251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Unique imputation in the core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FF19535-1495-484A-BAAE-AD70E29F2C1F}"/>
              </a:ext>
            </a:extLst>
          </p:cNvPr>
          <p:cNvSpPr/>
          <p:nvPr/>
        </p:nvSpPr>
        <p:spPr bwMode="auto">
          <a:xfrm>
            <a:off x="3052888" y="2594466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787838-AAC0-6F44-ABB6-AA8FA77EF8D7}"/>
              </a:ext>
            </a:extLst>
          </p:cNvPr>
          <p:cNvSpPr/>
          <p:nvPr/>
        </p:nvSpPr>
        <p:spPr bwMode="auto">
          <a:xfrm>
            <a:off x="5625862" y="4262753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41D1C5-BC7C-1243-A4F6-BCC849FF10D9}"/>
              </a:ext>
            </a:extLst>
          </p:cNvPr>
          <p:cNvSpPr/>
          <p:nvPr/>
        </p:nvSpPr>
        <p:spPr bwMode="auto">
          <a:xfrm>
            <a:off x="5625862" y="2594466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3EB825-AB19-8F42-B566-9364085CB7A7}"/>
              </a:ext>
            </a:extLst>
          </p:cNvPr>
          <p:cNvCxnSpPr>
            <a:cxnSpLocks/>
          </p:cNvCxnSpPr>
          <p:nvPr/>
        </p:nvCxnSpPr>
        <p:spPr bwMode="auto">
          <a:xfrm>
            <a:off x="3199174" y="2677558"/>
            <a:ext cx="244890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A7A2FA-617E-3749-8DDC-F72A48C08395}"/>
              </a:ext>
            </a:extLst>
          </p:cNvPr>
          <p:cNvCxnSpPr>
            <a:cxnSpLocks/>
            <a:endCxn id="5" idx="2"/>
          </p:cNvCxnSpPr>
          <p:nvPr/>
        </p:nvCxnSpPr>
        <p:spPr bwMode="auto">
          <a:xfrm>
            <a:off x="3165380" y="2713826"/>
            <a:ext cx="2460482" cy="16214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4F75951-6F49-AF4D-B047-B78ACB35FE3A}"/>
              </a:ext>
            </a:extLst>
          </p:cNvPr>
          <p:cNvSpPr txBox="1"/>
          <p:nvPr/>
        </p:nvSpPr>
        <p:spPr>
          <a:xfrm>
            <a:off x="4096867" y="217950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BDA98E-7F12-7F45-A757-4B937545B02B}"/>
              </a:ext>
            </a:extLst>
          </p:cNvPr>
          <p:cNvSpPr txBox="1"/>
          <p:nvPr/>
        </p:nvSpPr>
        <p:spPr>
          <a:xfrm>
            <a:off x="3944215" y="361971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82CA0B-5019-874D-BD66-7AE621F6DDC8}"/>
              </a:ext>
            </a:extLst>
          </p:cNvPr>
          <p:cNvSpPr txBox="1"/>
          <p:nvPr/>
        </p:nvSpPr>
        <p:spPr>
          <a:xfrm>
            <a:off x="1341919" y="2351036"/>
            <a:ext cx="1673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Williams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6E66A4-6B06-6E48-AB75-ABB75F71D977}"/>
              </a:ext>
            </a:extLst>
          </p:cNvPr>
          <p:cNvSpPr txBox="1"/>
          <p:nvPr/>
        </p:nvSpPr>
        <p:spPr>
          <a:xfrm>
            <a:off x="5811498" y="2388678"/>
            <a:ext cx="997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Borg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2AE85D-83CC-0D4D-B130-BB3EE32DFCF4}"/>
              </a:ext>
            </a:extLst>
          </p:cNvPr>
          <p:cNvSpPr txBox="1"/>
          <p:nvPr/>
        </p:nvSpPr>
        <p:spPr>
          <a:xfrm>
            <a:off x="5812355" y="3984431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Connors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42CF5-53A1-1B45-932C-E984F8CDC3C7}"/>
              </a:ext>
            </a:extLst>
          </p:cNvPr>
          <p:cNvSpPr txBox="1"/>
          <p:nvPr/>
        </p:nvSpPr>
        <p:spPr>
          <a:xfrm>
            <a:off x="2570364" y="196423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6DEA8E-1FEB-9B41-A236-2C7B5CDA09ED}"/>
              </a:ext>
            </a:extLst>
          </p:cNvPr>
          <p:cNvSpPr txBox="1"/>
          <p:nvPr/>
        </p:nvSpPr>
        <p:spPr>
          <a:xfrm>
            <a:off x="5474630" y="453536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962454-6387-2046-BD41-B4ED68354E44}"/>
              </a:ext>
            </a:extLst>
          </p:cNvPr>
          <p:cNvSpPr txBox="1"/>
          <p:nvPr/>
        </p:nvSpPr>
        <p:spPr>
          <a:xfrm>
            <a:off x="5474630" y="200969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000FF5-9A06-D54E-8726-044D60481FF6}"/>
              </a:ext>
            </a:extLst>
          </p:cNvPr>
          <p:cNvSpPr txBox="1"/>
          <p:nvPr/>
        </p:nvSpPr>
        <p:spPr>
          <a:xfrm>
            <a:off x="3145168" y="5646380"/>
            <a:ext cx="2398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worth = $100</a:t>
            </a:r>
          </a:p>
        </p:txBody>
      </p:sp>
    </p:spTree>
    <p:extLst>
      <p:ext uri="{BB962C8B-B14F-4D97-AF65-F5344CB8AC3E}">
        <p14:creationId xmlns:p14="http://schemas.microsoft.com/office/powerpoint/2010/main" val="3680466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0787838-AAC0-6F44-ABB6-AA8FA77EF8D7}"/>
              </a:ext>
            </a:extLst>
          </p:cNvPr>
          <p:cNvSpPr/>
          <p:nvPr/>
        </p:nvSpPr>
        <p:spPr bwMode="auto">
          <a:xfrm>
            <a:off x="5815686" y="3408869"/>
            <a:ext cx="145338" cy="1378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41D1C5-BC7C-1243-A4F6-BCC849FF10D9}"/>
              </a:ext>
            </a:extLst>
          </p:cNvPr>
          <p:cNvSpPr/>
          <p:nvPr/>
        </p:nvSpPr>
        <p:spPr bwMode="auto">
          <a:xfrm>
            <a:off x="5815686" y="1823379"/>
            <a:ext cx="145338" cy="1378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3EB825-AB19-8F42-B566-9364085CB7A7}"/>
              </a:ext>
            </a:extLst>
          </p:cNvPr>
          <p:cNvCxnSpPr>
            <a:cxnSpLocks/>
            <a:stCxn id="21" idx="7"/>
          </p:cNvCxnSpPr>
          <p:nvPr/>
        </p:nvCxnSpPr>
        <p:spPr bwMode="auto">
          <a:xfrm flipV="1">
            <a:off x="3426227" y="1833414"/>
            <a:ext cx="2458447" cy="7990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A7A2FA-617E-3749-8DDC-F72A48C08395}"/>
              </a:ext>
            </a:extLst>
          </p:cNvPr>
          <p:cNvCxnSpPr>
            <a:cxnSpLocks/>
            <a:endCxn id="5" idx="2"/>
          </p:cNvCxnSpPr>
          <p:nvPr/>
        </p:nvCxnSpPr>
        <p:spPr bwMode="auto">
          <a:xfrm>
            <a:off x="3447511" y="2750117"/>
            <a:ext cx="2368176" cy="7276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9D321DF3-CBC9-7A4C-B0E2-7926996726C2}"/>
              </a:ext>
            </a:extLst>
          </p:cNvPr>
          <p:cNvSpPr/>
          <p:nvPr/>
        </p:nvSpPr>
        <p:spPr bwMode="auto">
          <a:xfrm>
            <a:off x="3302173" y="2612248"/>
            <a:ext cx="145338" cy="1378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6C6A0C6-3B8D-D94A-8BF1-E1794203264F}"/>
              </a:ext>
            </a:extLst>
          </p:cNvPr>
          <p:cNvSpPr/>
          <p:nvPr/>
        </p:nvSpPr>
        <p:spPr bwMode="auto">
          <a:xfrm>
            <a:off x="5815686" y="5037872"/>
            <a:ext cx="145338" cy="1378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1EBA909-7A14-334E-901A-264448D8FC88}"/>
              </a:ext>
            </a:extLst>
          </p:cNvPr>
          <p:cNvCxnSpPr>
            <a:cxnSpLocks/>
            <a:stCxn id="38" idx="7"/>
          </p:cNvCxnSpPr>
          <p:nvPr/>
        </p:nvCxnSpPr>
        <p:spPr bwMode="auto">
          <a:xfrm flipV="1">
            <a:off x="3426227" y="3462417"/>
            <a:ext cx="2458447" cy="7990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1220A24-C9E2-1C46-A151-CA176B85CBE2}"/>
              </a:ext>
            </a:extLst>
          </p:cNvPr>
          <p:cNvCxnSpPr>
            <a:cxnSpLocks/>
            <a:endCxn id="30" idx="2"/>
          </p:cNvCxnSpPr>
          <p:nvPr/>
        </p:nvCxnSpPr>
        <p:spPr bwMode="auto">
          <a:xfrm>
            <a:off x="3447511" y="4379120"/>
            <a:ext cx="2368176" cy="7276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6CFA765B-06AD-424A-8CF5-BBBC9F718776}"/>
              </a:ext>
            </a:extLst>
          </p:cNvPr>
          <p:cNvSpPr/>
          <p:nvPr/>
        </p:nvSpPr>
        <p:spPr bwMode="auto">
          <a:xfrm>
            <a:off x="3302173" y="4241251"/>
            <a:ext cx="145338" cy="1378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DDE525-AA26-144F-9397-CB655E3F7AEA}"/>
              </a:ext>
            </a:extLst>
          </p:cNvPr>
          <p:cNvSpPr txBox="1"/>
          <p:nvPr/>
        </p:nvSpPr>
        <p:spPr>
          <a:xfrm>
            <a:off x="4085721" y="167291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B8D955-8E94-3B42-B674-C53D36051F13}"/>
              </a:ext>
            </a:extLst>
          </p:cNvPr>
          <p:cNvSpPr txBox="1"/>
          <p:nvPr/>
        </p:nvSpPr>
        <p:spPr>
          <a:xfrm>
            <a:off x="4353175" y="484519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1C6E3-A7B7-C242-9706-C0E766094710}"/>
              </a:ext>
            </a:extLst>
          </p:cNvPr>
          <p:cNvSpPr txBox="1"/>
          <p:nvPr/>
        </p:nvSpPr>
        <p:spPr>
          <a:xfrm>
            <a:off x="1690876" y="2419572"/>
            <a:ext cx="1483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Williams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6CC94A-A1DA-E142-9413-1724F9DDCC1E}"/>
              </a:ext>
            </a:extLst>
          </p:cNvPr>
          <p:cNvSpPr txBox="1"/>
          <p:nvPr/>
        </p:nvSpPr>
        <p:spPr>
          <a:xfrm>
            <a:off x="1348386" y="3999833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Navratilova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393FD0-0D44-3B41-AC24-B8F0FA490757}"/>
              </a:ext>
            </a:extLst>
          </p:cNvPr>
          <p:cNvSpPr txBox="1"/>
          <p:nvPr/>
        </p:nvSpPr>
        <p:spPr>
          <a:xfrm>
            <a:off x="6096000" y="1630703"/>
            <a:ext cx="896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7DDE2-4DF6-F34D-96C0-DBDC74AE065E}"/>
              </a:ext>
            </a:extLst>
          </p:cNvPr>
          <p:cNvSpPr txBox="1"/>
          <p:nvPr/>
        </p:nvSpPr>
        <p:spPr>
          <a:xfrm>
            <a:off x="6096000" y="3237949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McEnroe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DB12D-A678-974B-8C90-988ECCF7D557}"/>
              </a:ext>
            </a:extLst>
          </p:cNvPr>
          <p:cNvSpPr txBox="1"/>
          <p:nvPr/>
        </p:nvSpPr>
        <p:spPr>
          <a:xfrm>
            <a:off x="6096000" y="4857326"/>
            <a:ext cx="140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Connors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9E419C-87FB-EA47-A9DA-93B266031C1B}"/>
              </a:ext>
            </a:extLst>
          </p:cNvPr>
          <p:cNvSpPr txBox="1"/>
          <p:nvPr/>
        </p:nvSpPr>
        <p:spPr>
          <a:xfrm>
            <a:off x="4353175" y="3861930"/>
            <a:ext cx="889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A68C91-C703-5644-9845-415A018C0C89}"/>
              </a:ext>
            </a:extLst>
          </p:cNvPr>
          <p:cNvSpPr txBox="1"/>
          <p:nvPr/>
        </p:nvSpPr>
        <p:spPr>
          <a:xfrm>
            <a:off x="4353175" y="2650813"/>
            <a:ext cx="889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D0ECFE-45CB-4C40-81C5-3B8B665E68EF}"/>
              </a:ext>
            </a:extLst>
          </p:cNvPr>
          <p:cNvSpPr txBox="1"/>
          <p:nvPr/>
        </p:nvSpPr>
        <p:spPr>
          <a:xfrm>
            <a:off x="1885021" y="287764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$100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85282C-F2A6-524B-8779-AADC66CA8903}"/>
              </a:ext>
            </a:extLst>
          </p:cNvPr>
          <p:cNvSpPr txBox="1"/>
          <p:nvPr/>
        </p:nvSpPr>
        <p:spPr>
          <a:xfrm>
            <a:off x="1907480" y="44848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426CDE-4D1D-064F-84E0-128F0E729D79}"/>
              </a:ext>
            </a:extLst>
          </p:cNvPr>
          <p:cNvSpPr txBox="1"/>
          <p:nvPr/>
        </p:nvSpPr>
        <p:spPr>
          <a:xfrm>
            <a:off x="6246650" y="205342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48674A-5DB0-D648-97BE-DCC7A7EFA448}"/>
              </a:ext>
            </a:extLst>
          </p:cNvPr>
          <p:cNvSpPr txBox="1"/>
          <p:nvPr/>
        </p:nvSpPr>
        <p:spPr>
          <a:xfrm>
            <a:off x="6385642" y="53576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CA732E-F48B-9448-8CA3-5D1B0C8E5633}"/>
              </a:ext>
            </a:extLst>
          </p:cNvPr>
          <p:cNvSpPr txBox="1"/>
          <p:nvPr/>
        </p:nvSpPr>
        <p:spPr>
          <a:xfrm>
            <a:off x="6294708" y="3676668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63FDFF-778F-294C-8692-50345BD3877D}"/>
              </a:ext>
            </a:extLst>
          </p:cNvPr>
          <p:cNvSpPr txBox="1"/>
          <p:nvPr/>
        </p:nvSpPr>
        <p:spPr>
          <a:xfrm>
            <a:off x="2973610" y="5942375"/>
            <a:ext cx="2398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worth</a:t>
            </a:r>
            <a:r>
              <a:rPr lang="en-US" sz="3200" dirty="0">
                <a:solidFill>
                  <a:schemeClr val="tx1"/>
                </a:solidFill>
              </a:rPr>
              <a:t> = $210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4407E27-DA8F-7A42-8590-AE27957C4A29}"/>
              </a:ext>
            </a:extLst>
          </p:cNvPr>
          <p:cNvSpPr txBox="1">
            <a:spLocks/>
          </p:cNvSpPr>
          <p:nvPr/>
        </p:nvSpPr>
        <p:spPr bwMode="auto">
          <a:xfrm>
            <a:off x="308828" y="170251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kern="0" dirty="0">
                <a:solidFill>
                  <a:srgbClr val="FF0000"/>
                </a:solidFill>
              </a:rPr>
              <a:t>Unique imputation in the core</a:t>
            </a:r>
          </a:p>
        </p:txBody>
      </p:sp>
    </p:spTree>
    <p:extLst>
      <p:ext uri="{BB962C8B-B14F-4D97-AF65-F5344CB8AC3E}">
        <p14:creationId xmlns:p14="http://schemas.microsoft.com/office/powerpoint/2010/main" val="1077707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0298-F46F-2C41-89E6-6A467E1D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12700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Shapley-</a:t>
            </a:r>
            <a:r>
              <a:rPr lang="en-US" dirty="0" err="1">
                <a:solidFill>
                  <a:srgbClr val="FF0000"/>
                </a:solidFill>
              </a:rPr>
              <a:t>Shubik</a:t>
            </a:r>
            <a:r>
              <a:rPr lang="en-US" dirty="0">
                <a:solidFill>
                  <a:srgbClr val="FF0000"/>
                </a:solidFill>
              </a:rPr>
              <a:t>, 1971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7A2F9-486B-6548-B65B-A5B87C632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752600"/>
            <a:ext cx="8229600" cy="44958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The core gives deep insights into negotiating power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             of individuals and sub-coalitions! 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The core is a </a:t>
            </a:r>
            <a:r>
              <a:rPr lang="en-US" sz="2800" dirty="0">
                <a:solidFill>
                  <a:srgbClr val="FF0000"/>
                </a:solidFill>
              </a:rPr>
              <a:t>convex polytope.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    When non-unique, it has </a:t>
            </a:r>
            <a:r>
              <a:rPr lang="en-US" sz="2800" dirty="0">
                <a:solidFill>
                  <a:srgbClr val="FF0000"/>
                </a:solidFill>
              </a:rPr>
              <a:t>two special imputations:</a:t>
            </a:r>
            <a:endParaRPr lang="en-US" sz="2400" dirty="0"/>
          </a:p>
          <a:p>
            <a:pPr lvl="1"/>
            <a:r>
              <a:rPr lang="en-US" sz="2400" dirty="0"/>
              <a:t> Favors women players</a:t>
            </a:r>
          </a:p>
          <a:p>
            <a:pPr lvl="1"/>
            <a:r>
              <a:rPr lang="en-US" sz="2400" dirty="0"/>
              <a:t> Favors men players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096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FF19535-1495-484A-BAAE-AD70E29F2C1F}"/>
              </a:ext>
            </a:extLst>
          </p:cNvPr>
          <p:cNvSpPr/>
          <p:nvPr/>
        </p:nvSpPr>
        <p:spPr bwMode="auto">
          <a:xfrm>
            <a:off x="3229267" y="3157240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787838-AAC0-6F44-ABB6-AA8FA77EF8D7}"/>
              </a:ext>
            </a:extLst>
          </p:cNvPr>
          <p:cNvSpPr/>
          <p:nvPr/>
        </p:nvSpPr>
        <p:spPr bwMode="auto">
          <a:xfrm>
            <a:off x="5802241" y="4825527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41D1C5-BC7C-1243-A4F6-BCC849FF10D9}"/>
              </a:ext>
            </a:extLst>
          </p:cNvPr>
          <p:cNvSpPr/>
          <p:nvPr/>
        </p:nvSpPr>
        <p:spPr bwMode="auto">
          <a:xfrm>
            <a:off x="5802241" y="3157240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3EB825-AB19-8F42-B566-9364085CB7A7}"/>
              </a:ext>
            </a:extLst>
          </p:cNvPr>
          <p:cNvCxnSpPr>
            <a:cxnSpLocks/>
          </p:cNvCxnSpPr>
          <p:nvPr/>
        </p:nvCxnSpPr>
        <p:spPr bwMode="auto">
          <a:xfrm>
            <a:off x="3375553" y="3240332"/>
            <a:ext cx="244890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A7A2FA-617E-3749-8DDC-F72A48C08395}"/>
              </a:ext>
            </a:extLst>
          </p:cNvPr>
          <p:cNvCxnSpPr>
            <a:cxnSpLocks/>
            <a:endCxn id="5" idx="2"/>
          </p:cNvCxnSpPr>
          <p:nvPr/>
        </p:nvCxnSpPr>
        <p:spPr bwMode="auto">
          <a:xfrm>
            <a:off x="3341759" y="3276600"/>
            <a:ext cx="2460482" cy="16214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4F75951-6F49-AF4D-B047-B78ACB35FE3A}"/>
              </a:ext>
            </a:extLst>
          </p:cNvPr>
          <p:cNvSpPr txBox="1"/>
          <p:nvPr/>
        </p:nvSpPr>
        <p:spPr>
          <a:xfrm>
            <a:off x="4273246" y="274228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BDA98E-7F12-7F45-A757-4B937545B02B}"/>
              </a:ext>
            </a:extLst>
          </p:cNvPr>
          <p:cNvSpPr txBox="1"/>
          <p:nvPr/>
        </p:nvSpPr>
        <p:spPr>
          <a:xfrm>
            <a:off x="3971134" y="4149499"/>
            <a:ext cx="889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$110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82CA0B-5019-874D-BD66-7AE621F6DDC8}"/>
              </a:ext>
            </a:extLst>
          </p:cNvPr>
          <p:cNvSpPr txBox="1"/>
          <p:nvPr/>
        </p:nvSpPr>
        <p:spPr>
          <a:xfrm>
            <a:off x="1518298" y="2913810"/>
            <a:ext cx="1673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Williams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6E66A4-6B06-6E48-AB75-ABB75F71D977}"/>
              </a:ext>
            </a:extLst>
          </p:cNvPr>
          <p:cNvSpPr txBox="1"/>
          <p:nvPr/>
        </p:nvSpPr>
        <p:spPr>
          <a:xfrm>
            <a:off x="5987877" y="2951452"/>
            <a:ext cx="997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Borg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2AE85D-83CC-0D4D-B130-BB3EE32DFCF4}"/>
              </a:ext>
            </a:extLst>
          </p:cNvPr>
          <p:cNvSpPr txBox="1"/>
          <p:nvPr/>
        </p:nvSpPr>
        <p:spPr>
          <a:xfrm>
            <a:off x="5988734" y="4547205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Connors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42CF5-53A1-1B45-932C-E984F8CDC3C7}"/>
              </a:ext>
            </a:extLst>
          </p:cNvPr>
          <p:cNvSpPr txBox="1"/>
          <p:nvPr/>
        </p:nvSpPr>
        <p:spPr>
          <a:xfrm>
            <a:off x="2746743" y="252701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6DEA8E-1FEB-9B41-A236-2C7B5CDA09ED}"/>
              </a:ext>
            </a:extLst>
          </p:cNvPr>
          <p:cNvSpPr txBox="1"/>
          <p:nvPr/>
        </p:nvSpPr>
        <p:spPr>
          <a:xfrm>
            <a:off x="5651009" y="5098138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962454-6387-2046-BD41-B4ED68354E44}"/>
              </a:ext>
            </a:extLst>
          </p:cNvPr>
          <p:cNvSpPr txBox="1"/>
          <p:nvPr/>
        </p:nvSpPr>
        <p:spPr>
          <a:xfrm>
            <a:off x="5651009" y="257246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$0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657D389-E696-1C42-B319-F3406B477893}"/>
              </a:ext>
            </a:extLst>
          </p:cNvPr>
          <p:cNvSpPr txBox="1">
            <a:spLocks/>
          </p:cNvSpPr>
          <p:nvPr/>
        </p:nvSpPr>
        <p:spPr bwMode="auto">
          <a:xfrm>
            <a:off x="308828" y="170251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kern="0" dirty="0">
                <a:solidFill>
                  <a:srgbClr val="FF0000"/>
                </a:solidFill>
              </a:rPr>
              <a:t>Man-Optimal Core Imputation</a:t>
            </a:r>
          </a:p>
        </p:txBody>
      </p:sp>
    </p:spTree>
    <p:extLst>
      <p:ext uri="{BB962C8B-B14F-4D97-AF65-F5344CB8AC3E}">
        <p14:creationId xmlns:p14="http://schemas.microsoft.com/office/powerpoint/2010/main" val="135999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FF19535-1495-484A-BAAE-AD70E29F2C1F}"/>
              </a:ext>
            </a:extLst>
          </p:cNvPr>
          <p:cNvSpPr/>
          <p:nvPr/>
        </p:nvSpPr>
        <p:spPr bwMode="auto">
          <a:xfrm>
            <a:off x="3229267" y="3157240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787838-AAC0-6F44-ABB6-AA8FA77EF8D7}"/>
              </a:ext>
            </a:extLst>
          </p:cNvPr>
          <p:cNvSpPr/>
          <p:nvPr/>
        </p:nvSpPr>
        <p:spPr bwMode="auto">
          <a:xfrm>
            <a:off x="5802241" y="4825527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41D1C5-BC7C-1243-A4F6-BCC849FF10D9}"/>
              </a:ext>
            </a:extLst>
          </p:cNvPr>
          <p:cNvSpPr/>
          <p:nvPr/>
        </p:nvSpPr>
        <p:spPr bwMode="auto">
          <a:xfrm>
            <a:off x="5802241" y="3157240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3EB825-AB19-8F42-B566-9364085CB7A7}"/>
              </a:ext>
            </a:extLst>
          </p:cNvPr>
          <p:cNvCxnSpPr>
            <a:cxnSpLocks/>
          </p:cNvCxnSpPr>
          <p:nvPr/>
        </p:nvCxnSpPr>
        <p:spPr bwMode="auto">
          <a:xfrm>
            <a:off x="3375553" y="3240332"/>
            <a:ext cx="244890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A7A2FA-617E-3749-8DDC-F72A48C08395}"/>
              </a:ext>
            </a:extLst>
          </p:cNvPr>
          <p:cNvCxnSpPr>
            <a:cxnSpLocks/>
            <a:endCxn id="5" idx="2"/>
          </p:cNvCxnSpPr>
          <p:nvPr/>
        </p:nvCxnSpPr>
        <p:spPr bwMode="auto">
          <a:xfrm>
            <a:off x="3341759" y="3276600"/>
            <a:ext cx="2460482" cy="16214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4F75951-6F49-AF4D-B047-B78ACB35FE3A}"/>
              </a:ext>
            </a:extLst>
          </p:cNvPr>
          <p:cNvSpPr txBox="1"/>
          <p:nvPr/>
        </p:nvSpPr>
        <p:spPr>
          <a:xfrm>
            <a:off x="4273246" y="274228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BDA98E-7F12-7F45-A757-4B937545B02B}"/>
              </a:ext>
            </a:extLst>
          </p:cNvPr>
          <p:cNvSpPr txBox="1"/>
          <p:nvPr/>
        </p:nvSpPr>
        <p:spPr>
          <a:xfrm>
            <a:off x="3971134" y="4149499"/>
            <a:ext cx="889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$110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82CA0B-5019-874D-BD66-7AE621F6DDC8}"/>
              </a:ext>
            </a:extLst>
          </p:cNvPr>
          <p:cNvSpPr txBox="1"/>
          <p:nvPr/>
        </p:nvSpPr>
        <p:spPr>
          <a:xfrm>
            <a:off x="1518298" y="2913810"/>
            <a:ext cx="1673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Williams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6E66A4-6B06-6E48-AB75-ABB75F71D977}"/>
              </a:ext>
            </a:extLst>
          </p:cNvPr>
          <p:cNvSpPr txBox="1"/>
          <p:nvPr/>
        </p:nvSpPr>
        <p:spPr>
          <a:xfrm>
            <a:off x="5987877" y="2951452"/>
            <a:ext cx="997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Borg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2AE85D-83CC-0D4D-B130-BB3EE32DFCF4}"/>
              </a:ext>
            </a:extLst>
          </p:cNvPr>
          <p:cNvSpPr txBox="1"/>
          <p:nvPr/>
        </p:nvSpPr>
        <p:spPr>
          <a:xfrm>
            <a:off x="5988734" y="4547205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Connors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42CF5-53A1-1B45-932C-E984F8CDC3C7}"/>
              </a:ext>
            </a:extLst>
          </p:cNvPr>
          <p:cNvSpPr txBox="1"/>
          <p:nvPr/>
        </p:nvSpPr>
        <p:spPr>
          <a:xfrm>
            <a:off x="2746743" y="2527012"/>
            <a:ext cx="990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$110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6DEA8E-1FEB-9B41-A236-2C7B5CDA09ED}"/>
              </a:ext>
            </a:extLst>
          </p:cNvPr>
          <p:cNvSpPr txBox="1"/>
          <p:nvPr/>
        </p:nvSpPr>
        <p:spPr>
          <a:xfrm>
            <a:off x="5651009" y="509813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962454-6387-2046-BD41-B4ED68354E44}"/>
              </a:ext>
            </a:extLst>
          </p:cNvPr>
          <p:cNvSpPr txBox="1"/>
          <p:nvPr/>
        </p:nvSpPr>
        <p:spPr>
          <a:xfrm>
            <a:off x="5651009" y="257246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$0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657D389-E696-1C42-B319-F3406B477893}"/>
              </a:ext>
            </a:extLst>
          </p:cNvPr>
          <p:cNvSpPr txBox="1">
            <a:spLocks/>
          </p:cNvSpPr>
          <p:nvPr/>
        </p:nvSpPr>
        <p:spPr bwMode="auto">
          <a:xfrm>
            <a:off x="308828" y="170251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kern="0" dirty="0">
                <a:solidFill>
                  <a:srgbClr val="FF0000"/>
                </a:solidFill>
              </a:rPr>
              <a:t>Woman-Optimal Core Imputation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B02A08-5E5C-47F4-E2F7-2DB2DE2B93C4}"/>
              </a:ext>
            </a:extLst>
          </p:cNvPr>
          <p:cNvSpPr txBox="1"/>
          <p:nvPr/>
        </p:nvSpPr>
        <p:spPr>
          <a:xfrm>
            <a:off x="1487856" y="6102974"/>
            <a:ext cx="5726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</a:rPr>
              <a:t>Underlying mathematical reason?</a:t>
            </a:r>
          </a:p>
        </p:txBody>
      </p:sp>
    </p:spTree>
    <p:extLst>
      <p:ext uri="{BB962C8B-B14F-4D97-AF65-F5344CB8AC3E}">
        <p14:creationId xmlns:p14="http://schemas.microsoft.com/office/powerpoint/2010/main" val="21664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06939-7732-63C1-A356-F819689AD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Distributive lattice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0110E-465C-9F84-FEAE-A298280A2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31" y="1662490"/>
            <a:ext cx="8229600" cy="1905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Shapley &amp; </a:t>
            </a:r>
            <a:r>
              <a:rPr lang="en-US" sz="2800" dirty="0" err="1">
                <a:solidFill>
                  <a:srgbClr val="FF0000"/>
                </a:solidFill>
              </a:rPr>
              <a:t>Shubik</a:t>
            </a:r>
            <a:r>
              <a:rPr lang="en-US" sz="2800" dirty="0">
                <a:solidFill>
                  <a:srgbClr val="FF0000"/>
                </a:solidFill>
              </a:rPr>
              <a:t>, 1971:  </a:t>
            </a:r>
            <a:r>
              <a:rPr lang="en-US" sz="2800" dirty="0"/>
              <a:t>The set of core imputations</a:t>
            </a:r>
          </a:p>
          <a:p>
            <a:pPr marL="0" indent="0">
              <a:buNone/>
            </a:pPr>
            <a:r>
              <a:rPr lang="en-US" sz="2800" dirty="0"/>
              <a:t>           of the assignment game form a distributive lattice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D92061-E25D-E8E7-9212-5ABFC3ABABE0}"/>
              </a:ext>
            </a:extLst>
          </p:cNvPr>
          <p:cNvGrpSpPr/>
          <p:nvPr/>
        </p:nvGrpSpPr>
        <p:grpSpPr>
          <a:xfrm>
            <a:off x="3124200" y="3124200"/>
            <a:ext cx="2895600" cy="3459050"/>
            <a:chOff x="3265768" y="1179894"/>
            <a:chExt cx="2895600" cy="3459050"/>
          </a:xfrm>
        </p:grpSpPr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B08FFB30-4094-72EC-A6A5-B149C5421B6B}"/>
                </a:ext>
              </a:extLst>
            </p:cNvPr>
            <p:cNvSpPr/>
            <p:nvPr/>
          </p:nvSpPr>
          <p:spPr bwMode="auto">
            <a:xfrm>
              <a:off x="3265768" y="1532586"/>
              <a:ext cx="2895600" cy="2783408"/>
            </a:xfrm>
            <a:prstGeom prst="diamond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39001EE-2D2A-10C0-5F47-F50850BC728F}"/>
                </a:ext>
              </a:extLst>
            </p:cNvPr>
            <p:cNvSpPr/>
            <p:nvPr/>
          </p:nvSpPr>
          <p:spPr bwMode="auto">
            <a:xfrm>
              <a:off x="4642337" y="1426116"/>
              <a:ext cx="131476" cy="119901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5365DA-F98C-485D-D608-F22B6EABECAF}"/>
                </a:ext>
              </a:extLst>
            </p:cNvPr>
            <p:cNvSpPr/>
            <p:nvPr/>
          </p:nvSpPr>
          <p:spPr bwMode="auto">
            <a:xfrm>
              <a:off x="4647830" y="4317796"/>
              <a:ext cx="131476" cy="119901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CDFF8BB-DFD5-2F9A-4FB4-4636F6E1CE45}"/>
                    </a:ext>
                  </a:extLst>
                </p:cNvPr>
                <p:cNvSpPr txBox="1"/>
                <p:nvPr/>
              </p:nvSpPr>
              <p:spPr>
                <a:xfrm>
                  <a:off x="3602972" y="3813365"/>
                  <a:ext cx="5569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1476630-6509-D54E-79C2-36426E6A7B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2972" y="3813365"/>
                  <a:ext cx="556986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7897C4E-0EF7-860C-076C-4BC9C9C6ED61}"/>
                    </a:ext>
                  </a:extLst>
                </p:cNvPr>
                <p:cNvSpPr txBox="1"/>
                <p:nvPr/>
              </p:nvSpPr>
              <p:spPr>
                <a:xfrm>
                  <a:off x="4821298" y="1179894"/>
                  <a:ext cx="276582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⊺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76512A0-24FD-0521-56E4-3C226DC574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1298" y="1179894"/>
                  <a:ext cx="276582" cy="492443"/>
                </a:xfrm>
                <a:prstGeom prst="rect">
                  <a:avLst/>
                </a:prstGeom>
                <a:blipFill>
                  <a:blip r:embed="rId4"/>
                  <a:stretch>
                    <a:fillRect l="-26087" r="-26087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A0B2447-2F95-2C27-F70A-67D81497D18B}"/>
                    </a:ext>
                  </a:extLst>
                </p:cNvPr>
                <p:cNvSpPr txBox="1"/>
                <p:nvPr/>
              </p:nvSpPr>
              <p:spPr>
                <a:xfrm>
                  <a:off x="4893499" y="4146501"/>
                  <a:ext cx="385241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081247C-F5B8-A5F2-2C9A-0008B1C882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3499" y="4146501"/>
                  <a:ext cx="385241" cy="492443"/>
                </a:xfrm>
                <a:prstGeom prst="rect">
                  <a:avLst/>
                </a:prstGeom>
                <a:blipFill>
                  <a:blip r:embed="rId5"/>
                  <a:stretch>
                    <a:fillRect l="-19355" r="-19355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0884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67257-FDE0-67F3-F30E-B73A29F62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34110" y="2743200"/>
            <a:ext cx="8229600" cy="13716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Housing market game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390419-2810-C2AC-BEA9-A176C34BC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4" t="14702" r="10012" b="15716"/>
          <a:stretch/>
        </p:blipFill>
        <p:spPr>
          <a:xfrm>
            <a:off x="4290418" y="114300"/>
            <a:ext cx="4701182" cy="66294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C3B98F-D7B5-14F7-9374-B8A044C05132}"/>
              </a:ext>
            </a:extLst>
          </p:cNvPr>
          <p:cNvSpPr txBox="1">
            <a:spLocks/>
          </p:cNvSpPr>
          <p:nvPr/>
        </p:nvSpPr>
        <p:spPr bwMode="auto">
          <a:xfrm>
            <a:off x="152400" y="9144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3600" kern="0" dirty="0">
                <a:solidFill>
                  <a:srgbClr val="FF0000"/>
                </a:solidFill>
              </a:rPr>
              <a:t>Paradigmatic setting!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A2EAFD-974A-3994-5341-7533916E08A2}"/>
              </a:ext>
            </a:extLst>
          </p:cNvPr>
          <p:cNvSpPr txBox="1"/>
          <p:nvPr/>
        </p:nvSpPr>
        <p:spPr>
          <a:xfrm>
            <a:off x="374747" y="5105400"/>
            <a:ext cx="3692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Somewhat </a:t>
            </a:r>
            <a:r>
              <a:rPr lang="en-US" sz="2800" dirty="0" err="1">
                <a:solidFill>
                  <a:srgbClr val="7030A0"/>
                </a:solidFill>
              </a:rPr>
              <a:t>rudementary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722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285D4-3C96-CD4E-BB22-6E95F5486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But do we </a:t>
            </a:r>
            <a:r>
              <a:rPr lang="en-US" sz="3600" i="1" dirty="0">
                <a:solidFill>
                  <a:srgbClr val="FF0000"/>
                </a:solidFill>
              </a:rPr>
              <a:t>really</a:t>
            </a:r>
            <a:r>
              <a:rPr lang="en-US" sz="3600" dirty="0">
                <a:solidFill>
                  <a:srgbClr val="FF0000"/>
                </a:solidFill>
              </a:rPr>
              <a:t> know it all??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00150-CB05-344E-8D96-726C995F9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Q:  </a:t>
            </a:r>
            <a:r>
              <a:rPr lang="en-US" sz="2400" dirty="0"/>
              <a:t>Which players get profits? 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Characterize?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Player is: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Essential:  </a:t>
            </a:r>
            <a:r>
              <a:rPr lang="en-US" sz="2000" dirty="0"/>
              <a:t>if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in </a:t>
            </a:r>
            <a:r>
              <a:rPr lang="en-US" sz="2000" dirty="0">
                <a:solidFill>
                  <a:srgbClr val="FF0000"/>
                </a:solidFill>
              </a:rPr>
              <a:t>every</a:t>
            </a:r>
            <a:r>
              <a:rPr lang="en-US" sz="2000" dirty="0"/>
              <a:t> max wt. matching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Viable:      </a:t>
            </a:r>
            <a:r>
              <a:rPr lang="en-US" sz="2000" dirty="0"/>
              <a:t>in </a:t>
            </a:r>
            <a:r>
              <a:rPr lang="en-US" sz="2000" dirty="0">
                <a:solidFill>
                  <a:srgbClr val="FF0000"/>
                </a:solidFill>
              </a:rPr>
              <a:t>some</a:t>
            </a:r>
            <a:r>
              <a:rPr lang="en-US" sz="2000" dirty="0"/>
              <a:t> but not all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Subpar:     </a:t>
            </a:r>
            <a:r>
              <a:rPr lang="en-US" sz="2000" dirty="0"/>
              <a:t>in </a:t>
            </a:r>
            <a:r>
              <a:rPr lang="en-US" sz="2000" dirty="0">
                <a:solidFill>
                  <a:srgbClr val="FF0000"/>
                </a:solidFill>
              </a:rPr>
              <a:t>none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864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E699F-E000-C94A-A919-F8CB2BB45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371600"/>
          </a:xfrm>
        </p:spPr>
        <p:txBody>
          <a:bodyPr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Bondareva</a:t>
            </a:r>
            <a:r>
              <a:rPr lang="en-US" sz="3600" dirty="0">
                <a:solidFill>
                  <a:srgbClr val="FF0000"/>
                </a:solidFill>
              </a:rPr>
              <a:t>-Shapley Theorem, 1963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F9E3A-B080-BB46-9690-39FB4FFFB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83058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 game has a </a:t>
            </a:r>
            <a:r>
              <a:rPr lang="en-US" sz="2400" dirty="0">
                <a:solidFill>
                  <a:srgbClr val="FF0000"/>
                </a:solidFill>
              </a:rPr>
              <a:t>non-empty core </a:t>
            </a:r>
            <a:r>
              <a:rPr lang="en-US" sz="2400" dirty="0" err="1"/>
              <a:t>iff</a:t>
            </a:r>
            <a:r>
              <a:rPr lang="en-US" sz="2400" dirty="0"/>
              <a:t> it is </a:t>
            </a:r>
            <a:r>
              <a:rPr lang="en-US" sz="2400" i="1" dirty="0"/>
              <a:t>balanced.</a:t>
            </a:r>
          </a:p>
          <a:p>
            <a:pPr marL="0" indent="0" algn="ctr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dirty="0">
                <a:solidFill>
                  <a:srgbClr val="009900"/>
                </a:solidFill>
              </a:rPr>
              <a:t>Proved using LP-duality (Farkas’ Lemma). </a:t>
            </a:r>
          </a:p>
          <a:p>
            <a:pPr marL="0" indent="0" algn="ctr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Balanced:</a:t>
            </a:r>
            <a:r>
              <a:rPr lang="en-US" sz="2400" i="1" dirty="0"/>
              <a:t>  </a:t>
            </a:r>
            <a:r>
              <a:rPr lang="en-US" sz="2400" dirty="0"/>
              <a:t>A condition involving all subsets of agents.</a:t>
            </a:r>
          </a:p>
          <a:p>
            <a:pPr marL="0" indent="0">
              <a:buNone/>
            </a:pPr>
            <a:r>
              <a:rPr lang="en-US" sz="2400" dirty="0"/>
              <a:t>More importantly, structureless.  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dirty="0">
                <a:solidFill>
                  <a:srgbClr val="009900"/>
                </a:solidFill>
              </a:rPr>
              <a:t>Did not lead to any efficient algorithms. 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Shapley-</a:t>
            </a:r>
            <a:r>
              <a:rPr lang="en-US" sz="2400" dirty="0" err="1">
                <a:solidFill>
                  <a:srgbClr val="FF0000"/>
                </a:solidFill>
              </a:rPr>
              <a:t>Shubik</a:t>
            </a:r>
            <a:r>
              <a:rPr lang="en-US" sz="2400" dirty="0">
                <a:solidFill>
                  <a:srgbClr val="FF0000"/>
                </a:solidFill>
              </a:rPr>
              <a:t>, 1971:  </a:t>
            </a:r>
            <a:r>
              <a:rPr lang="en-US" sz="2400" dirty="0"/>
              <a:t>Right way of using LP-duality!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                       Deconstruct this result!</a:t>
            </a:r>
          </a:p>
        </p:txBody>
      </p:sp>
    </p:spTree>
    <p:extLst>
      <p:ext uri="{BB962C8B-B14F-4D97-AF65-F5344CB8AC3E}">
        <p14:creationId xmlns:p14="http://schemas.microsoft.com/office/powerpoint/2010/main" val="83612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D95AFC-8F4B-2B48-8FAC-63B1E59C94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189896" cy="5334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≥0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lvl="1"/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≥0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≥0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D95AFC-8F4B-2B48-8FAC-63B1E59C94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189896" cy="5334000"/>
              </a:xfrm>
              <a:blipFill>
                <a:blip r:embed="rId2"/>
                <a:stretch>
                  <a:fillRect l="-1240" t="-12352" b="-1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996235C-78DA-9C48-BA3C-ED48D084C654}"/>
              </a:ext>
            </a:extLst>
          </p:cNvPr>
          <p:cNvSpPr txBox="1"/>
          <p:nvPr/>
        </p:nvSpPr>
        <p:spPr>
          <a:xfrm>
            <a:off x="6469897" y="1066800"/>
            <a:ext cx="21771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maximum wt.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matching LP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670BC1-9C21-7E40-A219-E8C6683FB5E5}"/>
              </a:ext>
            </a:extLst>
          </p:cNvPr>
          <p:cNvSpPr txBox="1"/>
          <p:nvPr/>
        </p:nvSpPr>
        <p:spPr>
          <a:xfrm>
            <a:off x="3200400" y="152400"/>
            <a:ext cx="1972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Primal LP: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CEB0F3-02BC-B345-BD92-48E48194919E}"/>
              </a:ext>
            </a:extLst>
          </p:cNvPr>
          <p:cNvGrpSpPr/>
          <p:nvPr/>
        </p:nvGrpSpPr>
        <p:grpSpPr>
          <a:xfrm>
            <a:off x="3200400" y="3657600"/>
            <a:ext cx="5084478" cy="1450807"/>
            <a:chOff x="3200400" y="3389500"/>
            <a:chExt cx="5084478" cy="145080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2EE03D-C070-2C48-BB57-F7A26C5D850C}"/>
                </a:ext>
              </a:extLst>
            </p:cNvPr>
            <p:cNvSpPr txBox="1"/>
            <p:nvPr/>
          </p:nvSpPr>
          <p:spPr>
            <a:xfrm>
              <a:off x="6705600" y="3886200"/>
              <a:ext cx="157927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minimum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cover LP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C036CD-487E-E240-858D-72FEC50522B9}"/>
                </a:ext>
              </a:extLst>
            </p:cNvPr>
            <p:cNvSpPr txBox="1"/>
            <p:nvPr/>
          </p:nvSpPr>
          <p:spPr>
            <a:xfrm>
              <a:off x="3200400" y="3389500"/>
              <a:ext cx="16770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Dual LP: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9395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D175-2DA9-324A-B841-684DDB9F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Complementary slackness  &amp;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 strict </a:t>
            </a:r>
            <a:r>
              <a:rPr lang="en-US" sz="3200" dirty="0">
                <a:solidFill>
                  <a:srgbClr val="FF0000"/>
                </a:solidFill>
              </a:rPr>
              <a:t>complementarity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168DD-5180-8D46-8E58-E4213589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3600"/>
            <a:ext cx="8534400" cy="42672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Theorem:  </a:t>
            </a: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player</a:t>
            </a:r>
            <a:r>
              <a:rPr lang="en-US" sz="2800" dirty="0"/>
              <a:t> is paid in </a:t>
            </a:r>
            <a:r>
              <a:rPr lang="en-US" sz="2800" i="1" dirty="0"/>
              <a:t>some</a:t>
            </a:r>
            <a:r>
              <a:rPr lang="en-US" sz="2800" dirty="0"/>
              <a:t> core imputation </a:t>
            </a:r>
          </a:p>
          <a:p>
            <a:pPr marL="0" indent="0">
              <a:buNone/>
            </a:pPr>
            <a:r>
              <a:rPr lang="en-US" sz="2800" dirty="0"/>
              <a:t>                             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iff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it is </a:t>
            </a:r>
            <a:r>
              <a:rPr lang="en-US" sz="2800" dirty="0">
                <a:solidFill>
                  <a:srgbClr val="FF0000"/>
                </a:solidFill>
              </a:rPr>
              <a:t>essential!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/>
              <a:t>   i.e., core imputations pay</a:t>
            </a:r>
            <a:r>
              <a:rPr lang="en-US" sz="2800" i="1" dirty="0"/>
              <a:t> only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essential</a:t>
            </a:r>
            <a:r>
              <a:rPr lang="en-US" sz="2800" dirty="0"/>
              <a:t> players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&amp; </a:t>
            </a:r>
            <a:r>
              <a:rPr lang="en-US" sz="2800" dirty="0">
                <a:solidFill>
                  <a:srgbClr val="FF0000"/>
                </a:solidFill>
              </a:rPr>
              <a:t>each</a:t>
            </a:r>
            <a:r>
              <a:rPr lang="en-US" sz="2800" dirty="0"/>
              <a:t> essential player </a:t>
            </a:r>
            <a:r>
              <a:rPr lang="en-US" sz="2800" dirty="0">
                <a:solidFill>
                  <a:srgbClr val="FF0000"/>
                </a:solidFill>
              </a:rPr>
              <a:t>gets paid </a:t>
            </a:r>
          </a:p>
          <a:p>
            <a:pPr marL="0" indent="0">
              <a:buNone/>
            </a:pPr>
            <a:r>
              <a:rPr lang="en-US" sz="2800" dirty="0"/>
              <a:t>        in </a:t>
            </a:r>
            <a:r>
              <a:rPr lang="en-US" sz="2800" i="1" dirty="0"/>
              <a:t>some</a:t>
            </a:r>
            <a:r>
              <a:rPr lang="en-US" sz="2800" dirty="0"/>
              <a:t> core imputation</a:t>
            </a:r>
            <a:endParaRPr lang="en-US" sz="2400" dirty="0"/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125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BF099-EAFF-6A41-F2A7-C9CE447E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6725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Stable Matching Game (NTU)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4EC30-D14F-53E5-D3CF-8DD36E6C0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3" y="1838855"/>
            <a:ext cx="8809077" cy="466247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6D72624-A20E-F096-352C-5DEFFE6F2229}"/>
              </a:ext>
            </a:extLst>
          </p:cNvPr>
          <p:cNvSpPr txBox="1">
            <a:spLocks/>
          </p:cNvSpPr>
          <p:nvPr/>
        </p:nvSpPr>
        <p:spPr bwMode="auto">
          <a:xfrm>
            <a:off x="572213" y="1838855"/>
            <a:ext cx="857178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1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1" charset="2"/>
              <a:buChar char="¨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1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1" charset="2"/>
              <a:buChar char="¨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endParaRPr lang="en-US" sz="2400" kern="0" dirty="0"/>
          </a:p>
          <a:p>
            <a:endParaRPr lang="en-US" sz="2400" kern="0" dirty="0"/>
          </a:p>
          <a:p>
            <a:pPr marL="0" indent="0">
              <a:buNone/>
            </a:pPr>
            <a:endParaRPr lang="en-US" sz="2400" kern="0" dirty="0"/>
          </a:p>
          <a:p>
            <a:endParaRPr lang="en-US" sz="2400" kern="0" dirty="0"/>
          </a:p>
          <a:p>
            <a:pPr marL="0" indent="0">
              <a:buNone/>
            </a:pPr>
            <a:endParaRPr lang="en-US" sz="2400" kern="0" dirty="0"/>
          </a:p>
          <a:p>
            <a:pPr marL="0" indent="0">
              <a:buNone/>
            </a:pPr>
            <a:endParaRPr lang="en-US" sz="2400" kern="0" dirty="0"/>
          </a:p>
          <a:p>
            <a:pPr lvl="1"/>
            <a:endParaRPr lang="en-US" sz="2000" kern="0" dirty="0"/>
          </a:p>
          <a:p>
            <a:endParaRPr lang="en-US" sz="2400" kern="0" dirty="0">
              <a:solidFill>
                <a:srgbClr val="FF0000"/>
              </a:solidFill>
            </a:endParaRPr>
          </a:p>
          <a:p>
            <a:r>
              <a:rPr lang="en-US" sz="2400" kern="0" dirty="0">
                <a:solidFill>
                  <a:srgbClr val="FF0000"/>
                </a:solidFill>
              </a:rPr>
              <a:t> Find stable matchings that are “more fair” to both sides?</a:t>
            </a:r>
          </a:p>
          <a:p>
            <a:pPr lvl="1"/>
            <a:endParaRPr lang="en-US" sz="2000" kern="0" dirty="0">
              <a:solidFill>
                <a:srgbClr val="FF0000"/>
              </a:solidFill>
            </a:endParaRPr>
          </a:p>
          <a:p>
            <a:r>
              <a:rPr lang="en-US" sz="2400" kern="0" dirty="0" err="1"/>
              <a:t>Birkhoff’s</a:t>
            </a:r>
            <a:r>
              <a:rPr lang="en-US" sz="2400" kern="0" dirty="0"/>
              <a:t> Representation Theorem </a:t>
            </a:r>
            <a:r>
              <a:rPr lang="en-US" sz="2400" kern="0" dirty="0">
                <a:solidFill>
                  <a:srgbClr val="FF0000"/>
                </a:solidFill>
              </a:rPr>
              <a:t>(1937)  </a:t>
            </a:r>
            <a:r>
              <a:rPr lang="en-US" sz="2400" kern="0" dirty="0"/>
              <a:t>+  Rotations </a:t>
            </a:r>
            <a:r>
              <a:rPr lang="en-US" sz="2400" kern="0" dirty="0">
                <a:solidFill>
                  <a:srgbClr val="FF0000"/>
                </a:solidFill>
              </a:rPr>
              <a:t>(1986)</a:t>
            </a:r>
          </a:p>
          <a:p>
            <a:pPr marL="0" indent="0">
              <a:buNone/>
            </a:pPr>
            <a:r>
              <a:rPr lang="en-US" sz="2000" kern="0" dirty="0">
                <a:solidFill>
                  <a:srgbClr val="FF0000"/>
                </a:solidFill>
              </a:rPr>
              <a:t>           </a:t>
            </a:r>
            <a:r>
              <a:rPr lang="en-US" sz="2400" kern="0" dirty="0">
                <a:solidFill>
                  <a:srgbClr val="FF0000"/>
                </a:solidFill>
              </a:rPr>
              <a:t> </a:t>
            </a:r>
            <a:endParaRPr lang="en-US" sz="2000" kern="0" dirty="0"/>
          </a:p>
          <a:p>
            <a:pPr marL="0" indent="0">
              <a:buFont typeface="Wingdings" pitchFamily="1" charset="2"/>
              <a:buNone/>
            </a:pPr>
            <a:r>
              <a:rPr lang="en-US" sz="2400" kern="0" dirty="0"/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7BFD44-6CDD-B69E-8B32-54C304FB70C9}"/>
              </a:ext>
            </a:extLst>
          </p:cNvPr>
          <p:cNvGrpSpPr/>
          <p:nvPr/>
        </p:nvGrpSpPr>
        <p:grpSpPr>
          <a:xfrm>
            <a:off x="1663700" y="1143000"/>
            <a:ext cx="2895600" cy="3459050"/>
            <a:chOff x="3265768" y="1179894"/>
            <a:chExt cx="2895600" cy="3459050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5CD2C02A-BAAC-FCFA-73F0-EB45A3793E43}"/>
                </a:ext>
              </a:extLst>
            </p:cNvPr>
            <p:cNvSpPr/>
            <p:nvPr/>
          </p:nvSpPr>
          <p:spPr bwMode="auto">
            <a:xfrm>
              <a:off x="3265768" y="1532586"/>
              <a:ext cx="2895600" cy="2783408"/>
            </a:xfrm>
            <a:prstGeom prst="diamond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A299BB2-3986-AA01-0793-A8D7D3B07F64}"/>
                </a:ext>
              </a:extLst>
            </p:cNvPr>
            <p:cNvSpPr/>
            <p:nvPr/>
          </p:nvSpPr>
          <p:spPr bwMode="auto">
            <a:xfrm>
              <a:off x="4642337" y="1426116"/>
              <a:ext cx="131476" cy="119901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4E452F7-75D6-2D97-5F36-A4D833B206CA}"/>
                </a:ext>
              </a:extLst>
            </p:cNvPr>
            <p:cNvSpPr/>
            <p:nvPr/>
          </p:nvSpPr>
          <p:spPr bwMode="auto">
            <a:xfrm>
              <a:off x="4647830" y="4317796"/>
              <a:ext cx="131476" cy="119901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1476630-6509-D54E-79C2-36426E6A7B67}"/>
                    </a:ext>
                  </a:extLst>
                </p:cNvPr>
                <p:cNvSpPr txBox="1"/>
                <p:nvPr/>
              </p:nvSpPr>
              <p:spPr>
                <a:xfrm>
                  <a:off x="3602972" y="3813365"/>
                  <a:ext cx="5569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1476630-6509-D54E-79C2-36426E6A7B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2972" y="3813365"/>
                  <a:ext cx="556986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76512A0-24FD-0521-56E4-3C226DC5747E}"/>
                    </a:ext>
                  </a:extLst>
                </p:cNvPr>
                <p:cNvSpPr txBox="1"/>
                <p:nvPr/>
              </p:nvSpPr>
              <p:spPr>
                <a:xfrm>
                  <a:off x="4821298" y="1179894"/>
                  <a:ext cx="276582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⊺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76512A0-24FD-0521-56E4-3C226DC574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1298" y="1179894"/>
                  <a:ext cx="276582" cy="492443"/>
                </a:xfrm>
                <a:prstGeom prst="rect">
                  <a:avLst/>
                </a:prstGeom>
                <a:blipFill>
                  <a:blip r:embed="rId3"/>
                  <a:stretch>
                    <a:fillRect l="-26087" r="-26087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081247C-F5B8-A5F2-2C9A-0008B1C882E2}"/>
                    </a:ext>
                  </a:extLst>
                </p:cNvPr>
                <p:cNvSpPr txBox="1"/>
                <p:nvPr/>
              </p:nvSpPr>
              <p:spPr>
                <a:xfrm>
                  <a:off x="4893499" y="4146501"/>
                  <a:ext cx="385241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081247C-F5B8-A5F2-2C9A-0008B1C882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3499" y="4146501"/>
                  <a:ext cx="385241" cy="492443"/>
                </a:xfrm>
                <a:prstGeom prst="rect">
                  <a:avLst/>
                </a:prstGeom>
                <a:blipFill>
                  <a:blip r:embed="rId4"/>
                  <a:stretch>
                    <a:fillRect l="-19355" r="-19355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101956-5076-BAE0-6C84-7A6405BBF633}"/>
              </a:ext>
            </a:extLst>
          </p:cNvPr>
          <p:cNvGrpSpPr/>
          <p:nvPr/>
        </p:nvGrpSpPr>
        <p:grpSpPr>
          <a:xfrm>
            <a:off x="5650787" y="3621211"/>
            <a:ext cx="2109295" cy="1093839"/>
            <a:chOff x="5562600" y="2286000"/>
            <a:chExt cx="2109295" cy="109383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5F1144-6E2E-21B5-8381-BA158FDE0AFC}"/>
                </a:ext>
              </a:extLst>
            </p:cNvPr>
            <p:cNvSpPr txBox="1"/>
            <p:nvPr/>
          </p:nvSpPr>
          <p:spPr>
            <a:xfrm>
              <a:off x="5562600" y="2286000"/>
              <a:ext cx="210929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DA </a:t>
              </a:r>
              <a:r>
                <a:rPr lang="en-US" sz="2800" dirty="0" err="1"/>
                <a:t>alg</a:t>
              </a:r>
              <a:r>
                <a:rPr lang="en-US" sz="2800" dirty="0"/>
                <a:t> finds </a:t>
              </a:r>
            </a:p>
            <a:p>
              <a:endParaRPr lang="en-US" sz="32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3B08B36-6B04-CB87-71F4-FF8F00FFFA3A}"/>
                    </a:ext>
                  </a:extLst>
                </p:cNvPr>
                <p:cNvSpPr txBox="1"/>
                <p:nvPr/>
              </p:nvSpPr>
              <p:spPr>
                <a:xfrm>
                  <a:off x="5888077" y="2887396"/>
                  <a:ext cx="146213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⊺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3B08B36-6B04-CB87-71F4-FF8F00FFFA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8077" y="2887396"/>
                  <a:ext cx="1462131" cy="492443"/>
                </a:xfrm>
                <a:prstGeom prst="rect">
                  <a:avLst/>
                </a:prstGeom>
                <a:blipFill>
                  <a:blip r:embed="rId5"/>
                  <a:stretch>
                    <a:fillRect l="-4310" r="-5172" b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D7F9DD-2664-30DF-6F6B-FB805D53D9A4}"/>
              </a:ext>
            </a:extLst>
          </p:cNvPr>
          <p:cNvSpPr txBox="1"/>
          <p:nvPr/>
        </p:nvSpPr>
        <p:spPr>
          <a:xfrm>
            <a:off x="5209821" y="1544603"/>
            <a:ext cx="35205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56247A"/>
                </a:solidFill>
              </a:rPr>
              <a:t>Set of stable matchings</a:t>
            </a:r>
          </a:p>
          <a:p>
            <a:pPr algn="ctr"/>
            <a:r>
              <a:rPr lang="en-US" sz="2800" dirty="0">
                <a:solidFill>
                  <a:srgbClr val="56247A"/>
                </a:solidFill>
              </a:rPr>
              <a:t>form a finite</a:t>
            </a:r>
          </a:p>
          <a:p>
            <a:pPr algn="ctr"/>
            <a:r>
              <a:rPr lang="en-US" sz="2800" dirty="0">
                <a:solidFill>
                  <a:srgbClr val="56247A"/>
                </a:solidFill>
              </a:rPr>
              <a:t>distributive lattice</a:t>
            </a:r>
          </a:p>
        </p:txBody>
      </p:sp>
    </p:spTree>
    <p:extLst>
      <p:ext uri="{BB962C8B-B14F-4D97-AF65-F5344CB8AC3E}">
        <p14:creationId xmlns:p14="http://schemas.microsoft.com/office/powerpoint/2010/main" val="21667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BF099-EAFF-6A41-F2A7-C9CE447E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87238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Core of Assignment Game</a:t>
            </a:r>
            <a:endParaRPr lang="en-US" sz="36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7BFD44-6CDD-B69E-8B32-54C304FB70C9}"/>
              </a:ext>
            </a:extLst>
          </p:cNvPr>
          <p:cNvGrpSpPr/>
          <p:nvPr/>
        </p:nvGrpSpPr>
        <p:grpSpPr>
          <a:xfrm>
            <a:off x="1371600" y="1699475"/>
            <a:ext cx="2895600" cy="3459050"/>
            <a:chOff x="3265768" y="1179894"/>
            <a:chExt cx="2895600" cy="3459050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5CD2C02A-BAAC-FCFA-73F0-EB45A3793E43}"/>
                </a:ext>
              </a:extLst>
            </p:cNvPr>
            <p:cNvSpPr/>
            <p:nvPr/>
          </p:nvSpPr>
          <p:spPr bwMode="auto">
            <a:xfrm>
              <a:off x="3265768" y="1532586"/>
              <a:ext cx="2895600" cy="2783408"/>
            </a:xfrm>
            <a:prstGeom prst="diamond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A299BB2-3986-AA01-0793-A8D7D3B07F64}"/>
                </a:ext>
              </a:extLst>
            </p:cNvPr>
            <p:cNvSpPr/>
            <p:nvPr/>
          </p:nvSpPr>
          <p:spPr bwMode="auto">
            <a:xfrm>
              <a:off x="4642337" y="1426116"/>
              <a:ext cx="131476" cy="119901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4E452F7-75D6-2D97-5F36-A4D833B206CA}"/>
                </a:ext>
              </a:extLst>
            </p:cNvPr>
            <p:cNvSpPr/>
            <p:nvPr/>
          </p:nvSpPr>
          <p:spPr bwMode="auto">
            <a:xfrm>
              <a:off x="4647830" y="4317796"/>
              <a:ext cx="131476" cy="119901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1476630-6509-D54E-79C2-36426E6A7B67}"/>
                    </a:ext>
                  </a:extLst>
                </p:cNvPr>
                <p:cNvSpPr txBox="1"/>
                <p:nvPr/>
              </p:nvSpPr>
              <p:spPr>
                <a:xfrm>
                  <a:off x="3602972" y="3813365"/>
                  <a:ext cx="55698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1476630-6509-D54E-79C2-36426E6A7B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2972" y="3813365"/>
                  <a:ext cx="556986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76512A0-24FD-0521-56E4-3C226DC5747E}"/>
                    </a:ext>
                  </a:extLst>
                </p:cNvPr>
                <p:cNvSpPr txBox="1"/>
                <p:nvPr/>
              </p:nvSpPr>
              <p:spPr>
                <a:xfrm>
                  <a:off x="4821298" y="1179894"/>
                  <a:ext cx="276582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⊺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76512A0-24FD-0521-56E4-3C226DC574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1298" y="1179894"/>
                  <a:ext cx="276582" cy="492443"/>
                </a:xfrm>
                <a:prstGeom prst="rect">
                  <a:avLst/>
                </a:prstGeom>
                <a:blipFill>
                  <a:blip r:embed="rId3"/>
                  <a:stretch>
                    <a:fillRect l="-26087" r="-26087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081247C-F5B8-A5F2-2C9A-0008B1C882E2}"/>
                    </a:ext>
                  </a:extLst>
                </p:cNvPr>
                <p:cNvSpPr txBox="1"/>
                <p:nvPr/>
              </p:nvSpPr>
              <p:spPr>
                <a:xfrm>
                  <a:off x="4893499" y="4146501"/>
                  <a:ext cx="385241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081247C-F5B8-A5F2-2C9A-0008B1C882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3499" y="4146501"/>
                  <a:ext cx="385241" cy="492443"/>
                </a:xfrm>
                <a:prstGeom prst="rect">
                  <a:avLst/>
                </a:prstGeom>
                <a:blipFill>
                  <a:blip r:embed="rId4"/>
                  <a:stretch>
                    <a:fillRect l="-19355" r="-19355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5F3D22-C6C4-C82D-0BE4-1CDDA3590ED2}"/>
              </a:ext>
            </a:extLst>
          </p:cNvPr>
          <p:cNvSpPr txBox="1"/>
          <p:nvPr/>
        </p:nvSpPr>
        <p:spPr>
          <a:xfrm>
            <a:off x="5722461" y="2375186"/>
            <a:ext cx="253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8AEFCD-CDFF-83F9-9299-A492EB12D2DB}"/>
              </a:ext>
            </a:extLst>
          </p:cNvPr>
          <p:cNvGrpSpPr/>
          <p:nvPr/>
        </p:nvGrpSpPr>
        <p:grpSpPr>
          <a:xfrm>
            <a:off x="5186643" y="1342034"/>
            <a:ext cx="3074881" cy="1135059"/>
            <a:chOff x="5186645" y="1819376"/>
            <a:chExt cx="3074881" cy="1135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AC49598-E0A1-22B9-168C-C15097C237AE}"/>
                    </a:ext>
                  </a:extLst>
                </p:cNvPr>
                <p:cNvSpPr txBox="1"/>
                <p:nvPr/>
              </p:nvSpPr>
              <p:spPr>
                <a:xfrm>
                  <a:off x="5844066" y="1819376"/>
                  <a:ext cx="1760040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⊺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AC49598-E0A1-22B9-168C-C15097C237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4066" y="1819376"/>
                  <a:ext cx="1760040" cy="492443"/>
                </a:xfrm>
                <a:prstGeom prst="rect">
                  <a:avLst/>
                </a:prstGeom>
                <a:blipFill>
                  <a:blip r:embed="rId5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F51151-AEA3-D96F-072B-F87E176B33BE}"/>
                </a:ext>
              </a:extLst>
            </p:cNvPr>
            <p:cNvSpPr txBox="1"/>
            <p:nvPr/>
          </p:nvSpPr>
          <p:spPr>
            <a:xfrm>
              <a:off x="5186645" y="2431215"/>
              <a:ext cx="30748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7030A0"/>
                  </a:solidFill>
                </a:rPr>
                <a:t>can be found via LP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B1E7065-1248-7791-B651-8A3156D9196F}"/>
              </a:ext>
            </a:extLst>
          </p:cNvPr>
          <p:cNvSpPr txBox="1"/>
          <p:nvPr/>
        </p:nvSpPr>
        <p:spPr>
          <a:xfrm>
            <a:off x="5371789" y="3082522"/>
            <a:ext cx="27045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Find “more fair”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core imputations!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45BD6-08C5-A477-90FD-8264258347AA}"/>
                  </a:ext>
                </a:extLst>
              </p:cNvPr>
              <p:cNvSpPr txBox="1"/>
              <p:nvPr/>
            </p:nvSpPr>
            <p:spPr>
              <a:xfrm>
                <a:off x="5374837" y="4560038"/>
                <a:ext cx="24002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 </a:t>
                </a:r>
                <a:r>
                  <a:rPr lang="en-US" sz="2800" dirty="0">
                    <a:solidFill>
                      <a:schemeClr val="tx1"/>
                    </a:solidFill>
                  </a:rPr>
                  <a:t>is not finite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45BD6-08C5-A477-90FD-826425834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37" y="4560038"/>
                <a:ext cx="2400209" cy="523220"/>
              </a:xfrm>
              <a:prstGeom prst="rect">
                <a:avLst/>
              </a:prstGeom>
              <a:blipFill>
                <a:blip r:embed="rId6"/>
                <a:stretch>
                  <a:fillRect t="-14286" r="-4762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9D3B956-CAB9-CAB0-98D0-8E6B28BED31A}"/>
              </a:ext>
            </a:extLst>
          </p:cNvPr>
          <p:cNvSpPr txBox="1"/>
          <p:nvPr/>
        </p:nvSpPr>
        <p:spPr>
          <a:xfrm>
            <a:off x="4018055" y="6019800"/>
            <a:ext cx="4243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Need new methodology!</a:t>
            </a:r>
          </a:p>
        </p:txBody>
      </p:sp>
    </p:spTree>
    <p:extLst>
      <p:ext uri="{BB962C8B-B14F-4D97-AF65-F5344CB8AC3E}">
        <p14:creationId xmlns:p14="http://schemas.microsoft.com/office/powerpoint/2010/main" val="15867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5B98-5A8C-4108-033B-FE88B116F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2504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Min-Max Fair Core Imputation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E9FD9F7-8298-E1A2-8BD2-82FC8BE9CD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533650"/>
                <a:ext cx="8229600" cy="3886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Set of core imputations of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 </a:t>
                </a:r>
                <a:endParaRPr lang="en-US" i="1" dirty="0"/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E9FD9F7-8298-E1A2-8BD2-82FC8BE9C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533650"/>
                <a:ext cx="8229600" cy="3886200"/>
              </a:xfrm>
              <a:blipFill>
                <a:blip r:embed="rId2"/>
                <a:stretch>
                  <a:fillRect l="-1080" t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02576F7-43BC-49FE-C88F-511F14E48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4419600"/>
            <a:ext cx="505404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48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65141-EE83-027D-660C-A7E62906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Min-Max Fair Core Imputation</a:t>
            </a:r>
            <a:endParaRPr lang="en-US" dirty="0"/>
          </a:p>
        </p:txBody>
      </p:sp>
      <p:pic>
        <p:nvPicPr>
          <p:cNvPr id="4" name="Content Placeholder 6" descr="A math equations and formulas&#10;&#10;Description automatically generated">
            <a:extLst>
              <a:ext uri="{FF2B5EF4-FFF2-40B4-BE49-F238E27FC236}">
                <a16:creationId xmlns:a16="http://schemas.microsoft.com/office/drawing/2014/main" id="{8F6EC5D6-FB3C-DFC4-A801-273DF2758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5858818" cy="4058235"/>
          </a:xfrm>
        </p:spPr>
      </p:pic>
    </p:spTree>
    <p:extLst>
      <p:ext uri="{BB962C8B-B14F-4D97-AF65-F5344CB8AC3E}">
        <p14:creationId xmlns:p14="http://schemas.microsoft.com/office/powerpoint/2010/main" val="1481248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5B98-5A8C-4108-033B-FE88B116F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2504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Max-Min Fair Core Imputation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E9FD9F7-8298-E1A2-8BD2-82FC8BE9CD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019300"/>
                <a:ext cx="8229600" cy="3886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Set of core imputations of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 </a:t>
                </a:r>
                <a:endParaRPr lang="en-US" i="1" dirty="0"/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E9FD9F7-8298-E1A2-8BD2-82FC8BE9C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019300"/>
                <a:ext cx="8229600" cy="3886200"/>
              </a:xfrm>
              <a:blipFill>
                <a:blip r:embed="rId2"/>
                <a:stretch>
                  <a:fillRect l="-1080" t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C471B94-6F71-C6D5-EE75-29245CEFF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3443482"/>
            <a:ext cx="4797494" cy="106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BC0082-B03E-2C47-602D-96C720932F2D}"/>
              </a:ext>
            </a:extLst>
          </p:cNvPr>
          <p:cNvSpPr txBox="1"/>
          <p:nvPr/>
        </p:nvSpPr>
        <p:spPr>
          <a:xfrm>
            <a:off x="1524000" y="5410200"/>
            <a:ext cx="5414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LP is similar to Min-Max case! </a:t>
            </a:r>
          </a:p>
        </p:txBody>
      </p:sp>
    </p:spTree>
    <p:extLst>
      <p:ext uri="{BB962C8B-B14F-4D97-AF65-F5344CB8AC3E}">
        <p14:creationId xmlns:p14="http://schemas.microsoft.com/office/powerpoint/2010/main" val="53662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5B98-5A8C-4108-033B-FE88B116F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2504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Max-Min Fair Core Imputation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E9FD9F7-8298-E1A2-8BD2-82FC8BE9CD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019300"/>
                <a:ext cx="8229600" cy="3886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Set of core imputations of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 </a:t>
                </a:r>
                <a:endParaRPr lang="en-US" i="1" dirty="0"/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E9FD9F7-8298-E1A2-8BD2-82FC8BE9C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019300"/>
                <a:ext cx="8229600" cy="3886200"/>
              </a:xfrm>
              <a:blipFill>
                <a:blip r:embed="rId2"/>
                <a:stretch>
                  <a:fillRect l="-1080" t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C471B94-6F71-C6D5-EE75-29245CEFF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3443482"/>
            <a:ext cx="4797494" cy="106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D55708-DDF0-F72C-4F0C-91E9A64A7F19}"/>
                  </a:ext>
                </a:extLst>
              </p:cNvPr>
              <p:cNvSpPr txBox="1"/>
              <p:nvPr/>
            </p:nvSpPr>
            <p:spPr>
              <a:xfrm>
                <a:off x="6019800" y="3657600"/>
                <a:ext cx="3429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0 ??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D55708-DDF0-F72C-4F0C-91E9A64A7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657600"/>
                <a:ext cx="3429000" cy="523220"/>
              </a:xfrm>
              <a:prstGeom prst="rect">
                <a:avLst/>
              </a:prstGeom>
              <a:blipFill>
                <a:blip r:embed="rId4"/>
                <a:stretch>
                  <a:fillRect l="-370" t="-1428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nut 2">
            <a:extLst>
              <a:ext uri="{FF2B5EF4-FFF2-40B4-BE49-F238E27FC236}">
                <a16:creationId xmlns:a16="http://schemas.microsoft.com/office/drawing/2014/main" id="{F349D85F-E90F-DBEC-8E99-8C76CBE7CC63}"/>
              </a:ext>
            </a:extLst>
          </p:cNvPr>
          <p:cNvSpPr/>
          <p:nvPr/>
        </p:nvSpPr>
        <p:spPr bwMode="auto">
          <a:xfrm>
            <a:off x="3124201" y="3038878"/>
            <a:ext cx="2462213" cy="1774060"/>
          </a:xfrm>
          <a:prstGeom prst="donut">
            <a:avLst>
              <a:gd name="adj" fmla="val 878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BC0082-B03E-2C47-602D-96C720932F2D}"/>
                  </a:ext>
                </a:extLst>
              </p:cNvPr>
              <p:cNvSpPr txBox="1"/>
              <p:nvPr/>
            </p:nvSpPr>
            <p:spPr>
              <a:xfrm>
                <a:off x="1524000" y="5410200"/>
                <a:ext cx="56863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if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 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nonessential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player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BC0082-B03E-2C47-602D-96C720932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410200"/>
                <a:ext cx="5686364" cy="584775"/>
              </a:xfrm>
              <a:prstGeom prst="rect">
                <a:avLst/>
              </a:prstGeom>
              <a:blipFill>
                <a:blip r:embed="rId5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44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5B98-5A8C-4108-033B-FE88B116F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64" y="-64008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Max-Min Fair Core Imputation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E9FD9F7-8298-E1A2-8BD2-82FC8BE9CD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1485900"/>
                <a:ext cx="8360664" cy="50673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Set of core imputations of instance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800" i="1" dirty="0">
                    <a:solidFill>
                      <a:srgbClr val="FF0000"/>
                    </a:solidFill>
                  </a:rPr>
                  <a:t>  </a:t>
                </a:r>
                <a:endParaRPr lang="en-US" sz="2800" i="1" dirty="0"/>
              </a:p>
              <a:p>
                <a:endParaRPr lang="en-US" sz="2800" i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Set of essential players</a:t>
                </a:r>
              </a:p>
              <a:p>
                <a:pPr lvl="1"/>
                <a:r>
                  <a:rPr lang="en-US" sz="2400" dirty="0"/>
                  <a:t>Can be computed efficiently. 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i="1" dirty="0"/>
              </a:p>
              <a:p>
                <a:pPr marL="0" indent="0">
                  <a:buNone/>
                </a:pPr>
                <a:endParaRPr lang="en-US" sz="2800" i="1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E9FD9F7-8298-E1A2-8BD2-82FC8BE9C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485900"/>
                <a:ext cx="8360664" cy="5067300"/>
              </a:xfrm>
              <a:blipFill>
                <a:blip r:embed="rId2"/>
                <a:stretch>
                  <a:fillRect l="-759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BCA70BB-2E56-DBA4-667F-7658422B3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733800"/>
            <a:ext cx="4800209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ACB319-9127-E1EB-661C-C527920B58D7}"/>
                  </a:ext>
                </a:extLst>
              </p:cNvPr>
              <p:cNvSpPr txBox="1"/>
              <p:nvPr/>
            </p:nvSpPr>
            <p:spPr>
              <a:xfrm>
                <a:off x="6934200" y="3886200"/>
                <a:ext cx="14013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0 ??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ACB319-9127-E1EB-661C-C527920B5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886200"/>
                <a:ext cx="1401346" cy="646331"/>
              </a:xfrm>
              <a:prstGeom prst="rect">
                <a:avLst/>
              </a:prstGeom>
              <a:blipFill>
                <a:blip r:embed="rId4"/>
                <a:stretch>
                  <a:fillRect l="-2703" t="-15385" r="-11712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nut 3">
            <a:extLst>
              <a:ext uri="{FF2B5EF4-FFF2-40B4-BE49-F238E27FC236}">
                <a16:creationId xmlns:a16="http://schemas.microsoft.com/office/drawing/2014/main" id="{31F915EB-09C2-3036-F344-F71F7CD158D2}"/>
              </a:ext>
            </a:extLst>
          </p:cNvPr>
          <p:cNvSpPr/>
          <p:nvPr/>
        </p:nvSpPr>
        <p:spPr bwMode="auto">
          <a:xfrm>
            <a:off x="4114409" y="3381032"/>
            <a:ext cx="2667000" cy="1656665"/>
          </a:xfrm>
          <a:prstGeom prst="donut">
            <a:avLst>
              <a:gd name="adj" fmla="val 878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4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D175-2DA9-324A-B841-684DDB9F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Use strict </a:t>
            </a:r>
            <a:r>
              <a:rPr lang="en-US" sz="3600" dirty="0">
                <a:solidFill>
                  <a:srgbClr val="FF0000"/>
                </a:solidFill>
              </a:rPr>
              <a:t>complementarity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168DD-5180-8D46-8E58-E4213589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8534400" cy="467868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Theorem:  </a:t>
            </a: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player</a:t>
            </a:r>
            <a:r>
              <a:rPr lang="en-US" sz="2800" dirty="0"/>
              <a:t> is paid in </a:t>
            </a:r>
            <a:r>
              <a:rPr lang="en-US" sz="2800" i="1" dirty="0"/>
              <a:t>some</a:t>
            </a:r>
            <a:r>
              <a:rPr lang="en-US" sz="2800" dirty="0"/>
              <a:t> core imputation </a:t>
            </a:r>
          </a:p>
          <a:p>
            <a:pPr marL="0" indent="0">
              <a:buNone/>
            </a:pPr>
            <a:r>
              <a:rPr lang="en-US" sz="2800" dirty="0"/>
              <a:t>                             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iff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it is </a:t>
            </a:r>
            <a:r>
              <a:rPr lang="en-US" sz="2800" dirty="0">
                <a:solidFill>
                  <a:srgbClr val="FF0000"/>
                </a:solidFill>
              </a:rPr>
              <a:t>essential!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/>
              <a:t>   i.e., core imputations pay</a:t>
            </a:r>
            <a:r>
              <a:rPr lang="en-US" sz="2800" i="1" dirty="0"/>
              <a:t> only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essential</a:t>
            </a:r>
            <a:r>
              <a:rPr lang="en-US" sz="2800" dirty="0"/>
              <a:t> players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&amp; </a:t>
            </a:r>
            <a:r>
              <a:rPr lang="en-US" sz="2800" dirty="0">
                <a:solidFill>
                  <a:srgbClr val="FF0000"/>
                </a:solidFill>
              </a:rPr>
              <a:t>each</a:t>
            </a:r>
            <a:r>
              <a:rPr lang="en-US" sz="2800" dirty="0"/>
              <a:t> essential player </a:t>
            </a:r>
            <a:r>
              <a:rPr lang="en-US" sz="2800" dirty="0">
                <a:solidFill>
                  <a:srgbClr val="FF0000"/>
                </a:solidFill>
              </a:rPr>
              <a:t>gets paid </a:t>
            </a:r>
          </a:p>
          <a:p>
            <a:pPr marL="0" indent="0">
              <a:buNone/>
            </a:pPr>
            <a:r>
              <a:rPr lang="en-US" sz="2800" dirty="0"/>
              <a:t>        in some core imputation</a:t>
            </a:r>
            <a:endParaRPr lang="en-US" sz="2400" dirty="0"/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65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8AD0A-6366-0141-8040-C85DC5912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54740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Mixed-doubles teams for a tournament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FF19535-1495-484A-BAAE-AD70E29F2C1F}"/>
              </a:ext>
            </a:extLst>
          </p:cNvPr>
          <p:cNvSpPr/>
          <p:nvPr/>
        </p:nvSpPr>
        <p:spPr bwMode="auto">
          <a:xfrm>
            <a:off x="3311246" y="1906253"/>
            <a:ext cx="130729" cy="136107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041BE76-F70D-E744-820D-A1EFC85C21DD}"/>
              </a:ext>
            </a:extLst>
          </p:cNvPr>
          <p:cNvSpPr/>
          <p:nvPr/>
        </p:nvSpPr>
        <p:spPr bwMode="auto">
          <a:xfrm>
            <a:off x="3311246" y="3471493"/>
            <a:ext cx="130729" cy="136107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787838-AAC0-6F44-ABB6-AA8FA77EF8D7}"/>
              </a:ext>
            </a:extLst>
          </p:cNvPr>
          <p:cNvSpPr/>
          <p:nvPr/>
        </p:nvSpPr>
        <p:spPr bwMode="auto">
          <a:xfrm>
            <a:off x="5610592" y="3471493"/>
            <a:ext cx="130729" cy="136107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41D1C5-BC7C-1243-A4F6-BCC849FF10D9}"/>
              </a:ext>
            </a:extLst>
          </p:cNvPr>
          <p:cNvSpPr/>
          <p:nvPr/>
        </p:nvSpPr>
        <p:spPr bwMode="auto">
          <a:xfrm>
            <a:off x="5610592" y="1906253"/>
            <a:ext cx="130729" cy="136107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3EB825-AB19-8F42-B566-9364085CB7A7}"/>
              </a:ext>
            </a:extLst>
          </p:cNvPr>
          <p:cNvCxnSpPr>
            <a:cxnSpLocks/>
            <a:stCxn id="4" idx="7"/>
          </p:cNvCxnSpPr>
          <p:nvPr/>
        </p:nvCxnSpPr>
        <p:spPr bwMode="auto">
          <a:xfrm flipV="1">
            <a:off x="3422830" y="1984212"/>
            <a:ext cx="2207619" cy="15072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C37C48-D6F7-9242-954B-FCB66BCE415F}"/>
              </a:ext>
            </a:extLst>
          </p:cNvPr>
          <p:cNvCxnSpPr>
            <a:cxnSpLocks/>
            <a:endCxn id="5" idx="2"/>
          </p:cNvCxnSpPr>
          <p:nvPr/>
        </p:nvCxnSpPr>
        <p:spPr bwMode="auto">
          <a:xfrm>
            <a:off x="3441975" y="3539546"/>
            <a:ext cx="216861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A7A2FA-617E-3749-8DDC-F72A48C08395}"/>
              </a:ext>
            </a:extLst>
          </p:cNvPr>
          <p:cNvCxnSpPr>
            <a:cxnSpLocks/>
            <a:endCxn id="5" idx="2"/>
          </p:cNvCxnSpPr>
          <p:nvPr/>
        </p:nvCxnSpPr>
        <p:spPr bwMode="auto">
          <a:xfrm>
            <a:off x="3411775" y="2018240"/>
            <a:ext cx="2198817" cy="152130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4F75951-6F49-AF4D-B047-B78ACB35FE3A}"/>
              </a:ext>
            </a:extLst>
          </p:cNvPr>
          <p:cNvSpPr txBox="1"/>
          <p:nvPr/>
        </p:nvSpPr>
        <p:spPr>
          <a:xfrm>
            <a:off x="3105295" y="233468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BDA98E-7F12-7F45-A757-4B937545B02B}"/>
              </a:ext>
            </a:extLst>
          </p:cNvPr>
          <p:cNvSpPr txBox="1"/>
          <p:nvPr/>
        </p:nvSpPr>
        <p:spPr>
          <a:xfrm>
            <a:off x="4869156" y="2380258"/>
            <a:ext cx="806800" cy="490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883D37-6CED-7245-AD44-36E8FCEE1394}"/>
              </a:ext>
            </a:extLst>
          </p:cNvPr>
          <p:cNvSpPr txBox="1"/>
          <p:nvPr/>
        </p:nvSpPr>
        <p:spPr>
          <a:xfrm>
            <a:off x="4167162" y="3082673"/>
            <a:ext cx="646357" cy="490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$40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82CA0B-5019-874D-BD66-7AE621F6DDC8}"/>
              </a:ext>
            </a:extLst>
          </p:cNvPr>
          <p:cNvSpPr txBox="1"/>
          <p:nvPr/>
        </p:nvSpPr>
        <p:spPr>
          <a:xfrm>
            <a:off x="1616587" y="1756883"/>
            <a:ext cx="1495502" cy="548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Williams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6E66A4-6B06-6E48-AB75-ABB75F71D977}"/>
              </a:ext>
            </a:extLst>
          </p:cNvPr>
          <p:cNvSpPr txBox="1"/>
          <p:nvPr/>
        </p:nvSpPr>
        <p:spPr>
          <a:xfrm>
            <a:off x="5776486" y="1713176"/>
            <a:ext cx="891835" cy="548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Borg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0A772D-B7C1-2649-BE89-1EAD3ACF3B57}"/>
              </a:ext>
            </a:extLst>
          </p:cNvPr>
          <p:cNvSpPr txBox="1"/>
          <p:nvPr/>
        </p:nvSpPr>
        <p:spPr>
          <a:xfrm>
            <a:off x="1208341" y="3245951"/>
            <a:ext cx="1896954" cy="548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Navratilova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2AE85D-83CC-0D4D-B130-BB3EE32DFCF4}"/>
              </a:ext>
            </a:extLst>
          </p:cNvPr>
          <p:cNvSpPr txBox="1"/>
          <p:nvPr/>
        </p:nvSpPr>
        <p:spPr>
          <a:xfrm>
            <a:off x="5777252" y="3210362"/>
            <a:ext cx="1408461" cy="548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Connors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D8E9FB6-5D57-0140-A2A5-429560D38A9E}"/>
              </a:ext>
            </a:extLst>
          </p:cNvPr>
          <p:cNvCxnSpPr>
            <a:cxnSpLocks/>
          </p:cNvCxnSpPr>
          <p:nvPr/>
        </p:nvCxnSpPr>
        <p:spPr bwMode="auto">
          <a:xfrm>
            <a:off x="3441975" y="1984212"/>
            <a:ext cx="21884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196B6A2-8586-284A-8C56-518DEC57C4BF}"/>
              </a:ext>
            </a:extLst>
          </p:cNvPr>
          <p:cNvSpPr txBox="1"/>
          <p:nvPr/>
        </p:nvSpPr>
        <p:spPr>
          <a:xfrm>
            <a:off x="4086941" y="1524000"/>
            <a:ext cx="806800" cy="490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$100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B05F07F-BF68-C64E-BC3D-22555B5EC731}"/>
              </a:ext>
            </a:extLst>
          </p:cNvPr>
          <p:cNvCxnSpPr>
            <a:cxnSpLocks/>
          </p:cNvCxnSpPr>
          <p:nvPr/>
        </p:nvCxnSpPr>
        <p:spPr bwMode="auto">
          <a:xfrm flipV="1">
            <a:off x="3397716" y="3560393"/>
            <a:ext cx="2207619" cy="15072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9E8BC25C-1387-0B43-A2D2-3E52535E415A}"/>
              </a:ext>
            </a:extLst>
          </p:cNvPr>
          <p:cNvSpPr/>
          <p:nvPr/>
        </p:nvSpPr>
        <p:spPr bwMode="auto">
          <a:xfrm>
            <a:off x="3266987" y="4999553"/>
            <a:ext cx="130729" cy="136107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D8D7CE-E501-4B42-A7C1-FAAEECE5D703}"/>
              </a:ext>
            </a:extLst>
          </p:cNvPr>
          <p:cNvSpPr txBox="1"/>
          <p:nvPr/>
        </p:nvSpPr>
        <p:spPr>
          <a:xfrm>
            <a:off x="4167161" y="4392556"/>
            <a:ext cx="646357" cy="490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$90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BD8BC1-3904-504D-9AB9-62DAEEBF3CE8}"/>
              </a:ext>
            </a:extLst>
          </p:cNvPr>
          <p:cNvSpPr txBox="1"/>
          <p:nvPr/>
        </p:nvSpPr>
        <p:spPr>
          <a:xfrm>
            <a:off x="2150045" y="4768781"/>
            <a:ext cx="958648" cy="548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Evert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276DF-CE44-1F48-8EC4-EBEA973BB715}"/>
              </a:ext>
            </a:extLst>
          </p:cNvPr>
          <p:cNvSpPr txBox="1"/>
          <p:nvPr/>
        </p:nvSpPr>
        <p:spPr>
          <a:xfrm>
            <a:off x="732948" y="5742966"/>
            <a:ext cx="780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Tennis club picks max wt. matching</a:t>
            </a:r>
          </a:p>
        </p:txBody>
      </p:sp>
    </p:spTree>
    <p:extLst>
      <p:ext uri="{BB962C8B-B14F-4D97-AF65-F5344CB8AC3E}">
        <p14:creationId xmlns:p14="http://schemas.microsoft.com/office/powerpoint/2010/main" val="83046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8" grpId="0"/>
      <p:bldP spid="34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5B98-5A8C-4108-033B-FE88B116F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64" y="-64008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Max-Min Fair Core Imputation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E9FD9F7-8298-E1A2-8BD2-82FC8BE9CD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1485900"/>
                <a:ext cx="8360664" cy="50673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Set of core imputations of instance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800" i="1" dirty="0">
                    <a:solidFill>
                      <a:srgbClr val="FF0000"/>
                    </a:solidFill>
                  </a:rPr>
                  <a:t>  </a:t>
                </a:r>
                <a:endParaRPr lang="en-US" sz="2800" i="1" dirty="0"/>
              </a:p>
              <a:p>
                <a:endParaRPr lang="en-US" sz="2800" i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Set of essential players</a:t>
                </a:r>
              </a:p>
              <a:p>
                <a:pPr lvl="1"/>
                <a:r>
                  <a:rPr lang="en-US" sz="2400" dirty="0"/>
                  <a:t>Can be computed efficiently. 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Lemma: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 </a:t>
                </a:r>
                <a:r>
                  <a:rPr lang="en-US" sz="2800" dirty="0"/>
                  <a:t>a core imputation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                </a:t>
                </a:r>
                <a:r>
                  <a:rPr lang="en-US" sz="2800" dirty="0">
                    <a:solidFill>
                      <a:srgbClr val="FF0000"/>
                    </a:solidFill>
                  </a:rPr>
                  <a:t>every</a:t>
                </a:r>
                <a:r>
                  <a:rPr lang="en-US" sz="2800" dirty="0"/>
                  <a:t> essential player</a:t>
                </a:r>
                <a:r>
                  <a:rPr lang="en-US" sz="2800" dirty="0">
                    <a:solidFill>
                      <a:srgbClr val="FF0000"/>
                    </a:solidFill>
                  </a:rPr>
                  <a:t> gets paid!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i="1" dirty="0"/>
              </a:p>
              <a:p>
                <a:pPr marL="0" indent="0">
                  <a:buNone/>
                </a:pPr>
                <a:endParaRPr lang="en-US" sz="2800" i="1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E9FD9F7-8298-E1A2-8BD2-82FC8BE9C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485900"/>
                <a:ext cx="8360664" cy="5067300"/>
              </a:xfrm>
              <a:blipFill>
                <a:blip r:embed="rId2"/>
                <a:stretch>
                  <a:fillRect l="-1669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BCA70BB-2E56-DBA4-667F-7658422B3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733800"/>
            <a:ext cx="4800209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ACB319-9127-E1EB-661C-C527920B58D7}"/>
                  </a:ext>
                </a:extLst>
              </p:cNvPr>
              <p:cNvSpPr txBox="1"/>
              <p:nvPr/>
            </p:nvSpPr>
            <p:spPr>
              <a:xfrm>
                <a:off x="6934200" y="3886200"/>
                <a:ext cx="14013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0 ??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ACB319-9127-E1EB-661C-C527920B5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886200"/>
                <a:ext cx="1401346" cy="646331"/>
              </a:xfrm>
              <a:prstGeom prst="rect">
                <a:avLst/>
              </a:prstGeom>
              <a:blipFill>
                <a:blip r:embed="rId4"/>
                <a:stretch>
                  <a:fillRect l="-2703" t="-15385" r="-11712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nut 3">
            <a:extLst>
              <a:ext uri="{FF2B5EF4-FFF2-40B4-BE49-F238E27FC236}">
                <a16:creationId xmlns:a16="http://schemas.microsoft.com/office/drawing/2014/main" id="{31F915EB-09C2-3036-F344-F71F7CD158D2}"/>
              </a:ext>
            </a:extLst>
          </p:cNvPr>
          <p:cNvSpPr/>
          <p:nvPr/>
        </p:nvSpPr>
        <p:spPr bwMode="auto">
          <a:xfrm>
            <a:off x="4114409" y="3381032"/>
            <a:ext cx="2667000" cy="1656665"/>
          </a:xfrm>
          <a:prstGeom prst="donut">
            <a:avLst>
              <a:gd name="adj" fmla="val 878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7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5B98-5A8C-4108-033B-FE88B116F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700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Max-Min Fair Core Imputation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66638B-9E7B-BAC4-65B0-E69C8E82D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99" y="1384300"/>
            <a:ext cx="6913063" cy="4495800"/>
          </a:xfrm>
        </p:spPr>
      </p:pic>
    </p:spTree>
    <p:extLst>
      <p:ext uri="{BB962C8B-B14F-4D97-AF65-F5344CB8AC3E}">
        <p14:creationId xmlns:p14="http://schemas.microsoft.com/office/powerpoint/2010/main" val="2652905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36CD3-F8C4-B344-A7F9-51522028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3125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Equitable Core Imputation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B5C5AD1-D798-599D-957D-107DA8847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3" y="2665289"/>
            <a:ext cx="7464692" cy="1640087"/>
          </a:xfr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FFADA8EB-C1BE-C72C-30F5-6A86502A8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1700" y="5242236"/>
            <a:ext cx="4800600" cy="85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3371DC-7DEF-1693-333C-6E235D7BB8D6}"/>
                  </a:ext>
                </a:extLst>
              </p:cNvPr>
              <p:cNvSpPr txBox="1"/>
              <p:nvPr/>
            </p:nvSpPr>
            <p:spPr>
              <a:xfrm>
                <a:off x="2676449" y="1517075"/>
                <a:ext cx="37911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core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imputation</m:t>
                      </m:r>
                    </m:oMath>
                  </m:oMathPara>
                </a14:m>
                <a:endParaRPr lang="en-US" sz="32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3371DC-7DEF-1693-333C-6E235D7BB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449" y="1517075"/>
                <a:ext cx="3791102" cy="584775"/>
              </a:xfrm>
              <a:prstGeom prst="rect">
                <a:avLst/>
              </a:prstGeom>
              <a:blipFill>
                <a:blip r:embed="rId4"/>
                <a:stretch>
                  <a:fillRect r="-333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997241-26CD-6DFA-F6DC-2C05E91587EC}"/>
                  </a:ext>
                </a:extLst>
              </p:cNvPr>
              <p:cNvSpPr txBox="1"/>
              <p:nvPr/>
            </p:nvSpPr>
            <p:spPr>
              <a:xfrm>
                <a:off x="6629400" y="4192711"/>
                <a:ext cx="17255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not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997241-26CD-6DFA-F6DC-2C05E9158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192711"/>
                <a:ext cx="1725537" cy="584775"/>
              </a:xfrm>
              <a:prstGeom prst="rect">
                <a:avLst/>
              </a:prstGeom>
              <a:blipFill>
                <a:blip r:embed="rId5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50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E04431-290F-B568-C4E0-FECBEFC58A0C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457199"/>
            <a:ext cx="6318898" cy="6087543"/>
          </a:xfrm>
        </p:spPr>
      </p:pic>
    </p:spTree>
    <p:extLst>
      <p:ext uri="{BB962C8B-B14F-4D97-AF65-F5344CB8AC3E}">
        <p14:creationId xmlns:p14="http://schemas.microsoft.com/office/powerpoint/2010/main" val="28430574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32AF4-D747-6D45-9E18-C95293311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What makes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the Shapley-</a:t>
            </a:r>
            <a:r>
              <a:rPr lang="en-US" sz="3600" dirty="0" err="1">
                <a:solidFill>
                  <a:srgbClr val="FF0000"/>
                </a:solidFill>
              </a:rPr>
              <a:t>Shubik</a:t>
            </a:r>
            <a:r>
              <a:rPr lang="en-US" sz="3600" dirty="0">
                <a:solidFill>
                  <a:srgbClr val="FF0000"/>
                </a:solidFill>
              </a:rPr>
              <a:t> Theorem tick?? </a:t>
            </a:r>
          </a:p>
        </p:txBody>
      </p:sp>
    </p:spTree>
    <p:extLst>
      <p:ext uri="{BB962C8B-B14F-4D97-AF65-F5344CB8AC3E}">
        <p14:creationId xmlns:p14="http://schemas.microsoft.com/office/powerpoint/2010/main" val="3742015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D95AFC-8F4B-2B48-8FAC-63B1E59C94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8266096" cy="5867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≥0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lvl="1"/>
                <a:endParaRPr lang="en-US" sz="24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Players are indivisible!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D95AFC-8F4B-2B48-8FAC-63B1E59C94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8266096" cy="5867400"/>
              </a:xfrm>
              <a:blipFill>
                <a:blip r:embed="rId2"/>
                <a:stretch>
                  <a:fillRect l="-768" t="-11472" b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996235C-78DA-9C48-BA3C-ED48D084C654}"/>
              </a:ext>
            </a:extLst>
          </p:cNvPr>
          <p:cNvSpPr txBox="1"/>
          <p:nvPr/>
        </p:nvSpPr>
        <p:spPr>
          <a:xfrm>
            <a:off x="6469897" y="1066800"/>
            <a:ext cx="21771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maximum wt.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matching LP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670BC1-9C21-7E40-A219-E8C6683FB5E5}"/>
              </a:ext>
            </a:extLst>
          </p:cNvPr>
          <p:cNvSpPr txBox="1"/>
          <p:nvPr/>
        </p:nvSpPr>
        <p:spPr>
          <a:xfrm>
            <a:off x="3200400" y="152400"/>
            <a:ext cx="1972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Primal LP: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67530FE-1287-C34A-8038-870760127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7086" y="3604408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F8FAEAC-7F5A-2D4D-81CB-BA9D5A38C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2486" y="5589690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B765770A-1AD5-B04A-8C9D-477FE854C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7086" y="5589690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4B6428-9ABC-BE45-817F-83097E9C6126}"/>
              </a:ext>
            </a:extLst>
          </p:cNvPr>
          <p:cNvCxnSpPr>
            <a:cxnSpLocks/>
            <a:stCxn id="9" idx="0"/>
            <a:endCxn id="14" idx="2"/>
          </p:cNvCxnSpPr>
          <p:nvPr/>
        </p:nvCxnSpPr>
        <p:spPr bwMode="auto">
          <a:xfrm flipV="1">
            <a:off x="2925836" y="3871108"/>
            <a:ext cx="0" cy="1718582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AE66CE-B485-DB41-B68B-86C962DC6487}"/>
              </a:ext>
            </a:extLst>
          </p:cNvPr>
          <p:cNvCxnSpPr>
            <a:cxnSpLocks/>
            <a:endCxn id="10" idx="0"/>
          </p:cNvCxnSpPr>
          <p:nvPr/>
        </p:nvCxnSpPr>
        <p:spPr bwMode="auto">
          <a:xfrm>
            <a:off x="5440436" y="3837090"/>
            <a:ext cx="0" cy="175260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F1E922-FDF1-784A-BBE2-01F4F0E81C87}"/>
              </a:ext>
            </a:extLst>
          </p:cNvPr>
          <p:cNvCxnSpPr>
            <a:stCxn id="9" idx="3"/>
            <a:endCxn id="10" idx="1"/>
          </p:cNvCxnSpPr>
          <p:nvPr/>
        </p:nvCxnSpPr>
        <p:spPr bwMode="auto">
          <a:xfrm>
            <a:off x="3059186" y="5723040"/>
            <a:ext cx="2247900" cy="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367B790-4658-5B4B-BD7E-67870DA32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486" y="3604408"/>
            <a:ext cx="266700" cy="2667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555F9A-5965-C34F-960D-E7EB7FD81EF1}"/>
              </a:ext>
            </a:extLst>
          </p:cNvPr>
          <p:cNvCxnSpPr/>
          <p:nvPr/>
        </p:nvCxnSpPr>
        <p:spPr bwMode="auto">
          <a:xfrm>
            <a:off x="3063499" y="3733800"/>
            <a:ext cx="2247900" cy="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530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32AF4-D747-6D45-9E18-C9529331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What makes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the Shapley-</a:t>
            </a:r>
            <a:r>
              <a:rPr lang="en-US" sz="3600" dirty="0" err="1">
                <a:solidFill>
                  <a:srgbClr val="FF0000"/>
                </a:solidFill>
              </a:rPr>
              <a:t>Shubik</a:t>
            </a:r>
            <a:r>
              <a:rPr lang="en-US" sz="3600" dirty="0">
                <a:solidFill>
                  <a:srgbClr val="FF0000"/>
                </a:solidFill>
              </a:rPr>
              <a:t> theorem tick??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2642C-08F6-FA4B-97F9-59FD91576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52" y="1600200"/>
            <a:ext cx="85344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Answer: Integrality!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>
                <a:solidFill>
                  <a:srgbClr val="56247A"/>
                </a:solidFill>
              </a:rPr>
              <a:t>General graph matching game has empty core. </a:t>
            </a:r>
          </a:p>
          <a:p>
            <a:pPr lvl="1"/>
            <a:endParaRPr lang="en-US" sz="2400" dirty="0">
              <a:solidFill>
                <a:srgbClr val="56247A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Repair:  </a:t>
            </a:r>
            <a:r>
              <a:rPr lang="en-US" sz="2800" dirty="0">
                <a:solidFill>
                  <a:srgbClr val="56247A"/>
                </a:solidFill>
              </a:rPr>
              <a:t>Use approximation </a:t>
            </a:r>
            <a:r>
              <a:rPr lang="en-US" sz="2800" dirty="0" err="1">
                <a:solidFill>
                  <a:srgbClr val="56247A"/>
                </a:solidFill>
              </a:rPr>
              <a:t>algs</a:t>
            </a:r>
            <a:r>
              <a:rPr lang="en-US" sz="2800" dirty="0">
                <a:solidFill>
                  <a:srgbClr val="56247A"/>
                </a:solidFill>
              </a:rPr>
              <a:t> for </a:t>
            </a:r>
            <a:r>
              <a:rPr lang="en-US" sz="2800" dirty="0">
                <a:solidFill>
                  <a:srgbClr val="FF0000"/>
                </a:solidFill>
              </a:rPr>
              <a:t>NP-hard problems!</a:t>
            </a:r>
          </a:p>
          <a:p>
            <a:pPr marL="0" indent="0" algn="ctr">
              <a:buNone/>
            </a:pPr>
            <a:endParaRPr lang="en-US" sz="2800" dirty="0">
              <a:solidFill>
                <a:srgbClr val="009900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56247A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11664E-5ACB-0600-6498-C7EEFB224932}"/>
              </a:ext>
            </a:extLst>
          </p:cNvPr>
          <p:cNvGrpSpPr/>
          <p:nvPr/>
        </p:nvGrpSpPr>
        <p:grpSpPr>
          <a:xfrm>
            <a:off x="3429000" y="2667000"/>
            <a:ext cx="2781300" cy="2019300"/>
            <a:chOff x="5815445" y="2305050"/>
            <a:chExt cx="2781300" cy="2019300"/>
          </a:xfrm>
        </p:grpSpPr>
        <p:pic>
          <p:nvPicPr>
            <p:cNvPr id="11" name="Content Placeholder 4">
              <a:extLst>
                <a:ext uri="{FF2B5EF4-FFF2-40B4-BE49-F238E27FC236}">
                  <a16:creationId xmlns:a16="http://schemas.microsoft.com/office/drawing/2014/main" id="{A9A595C3-36B8-2610-D91A-093B68E6E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34645" y="2305050"/>
              <a:ext cx="26670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4">
              <a:extLst>
                <a:ext uri="{FF2B5EF4-FFF2-40B4-BE49-F238E27FC236}">
                  <a16:creationId xmlns:a16="http://schemas.microsoft.com/office/drawing/2014/main" id="{D1DF1171-183E-A554-A137-7E864210E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15445" y="4057650"/>
              <a:ext cx="26670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ontent Placeholder 4">
              <a:extLst>
                <a:ext uri="{FF2B5EF4-FFF2-40B4-BE49-F238E27FC236}">
                  <a16:creationId xmlns:a16="http://schemas.microsoft.com/office/drawing/2014/main" id="{FF0D18EA-BBE0-2A64-8D7B-C4EC257CC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30045" y="4057650"/>
              <a:ext cx="26670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0800E3-0EAA-7662-D039-327D0558B3F5}"/>
                </a:ext>
              </a:extLst>
            </p:cNvPr>
            <p:cNvCxnSpPr>
              <a:cxnSpLocks/>
              <a:stCxn id="12" idx="0"/>
              <a:endCxn id="11" idx="1"/>
            </p:cNvCxnSpPr>
            <p:nvPr/>
          </p:nvCxnSpPr>
          <p:spPr bwMode="auto">
            <a:xfrm flipV="1">
              <a:off x="5948795" y="2438400"/>
              <a:ext cx="1085850" cy="1619250"/>
            </a:xfrm>
            <a:prstGeom prst="line">
              <a:avLst/>
            </a:prstGeom>
            <a:solidFill>
              <a:schemeClr val="accent1"/>
            </a:solidFill>
            <a:ln w="539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73CA34-BACD-BE4C-0B08-45B71904F788}"/>
                </a:ext>
              </a:extLst>
            </p:cNvPr>
            <p:cNvCxnSpPr>
              <a:cxnSpLocks/>
              <a:stCxn id="11" idx="3"/>
              <a:endCxn id="13" idx="0"/>
            </p:cNvCxnSpPr>
            <p:nvPr/>
          </p:nvCxnSpPr>
          <p:spPr bwMode="auto">
            <a:xfrm>
              <a:off x="7301345" y="2438400"/>
              <a:ext cx="1162050" cy="1619250"/>
            </a:xfrm>
            <a:prstGeom prst="line">
              <a:avLst/>
            </a:prstGeom>
            <a:solidFill>
              <a:schemeClr val="accent1"/>
            </a:solidFill>
            <a:ln w="539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0545378-847B-BCFD-62A8-1A2759F97998}"/>
                </a:ext>
              </a:extLst>
            </p:cNvPr>
            <p:cNvCxnSpPr>
              <a:stCxn id="12" idx="3"/>
              <a:endCxn id="13" idx="1"/>
            </p:cNvCxnSpPr>
            <p:nvPr/>
          </p:nvCxnSpPr>
          <p:spPr bwMode="auto">
            <a:xfrm>
              <a:off x="6082145" y="4191000"/>
              <a:ext cx="2247900" cy="0"/>
            </a:xfrm>
            <a:prstGeom prst="line">
              <a:avLst/>
            </a:prstGeom>
            <a:solidFill>
              <a:schemeClr val="accent1"/>
            </a:solidFill>
            <a:ln w="539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37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39E58-DF47-F449-823B-7C3224FBC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-240792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Underlying reason for “integrality”?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5FF7C-1397-6A41-9FA8-3860FEB654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8264" y="1130808"/>
                <a:ext cx="8534400" cy="5105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Integral polytope:  </a:t>
                </a:r>
                <a:r>
                  <a:rPr lang="en-US" sz="2400" dirty="0">
                    <a:solidFill>
                      <a:srgbClr val="002060"/>
                    </a:solidFill>
                  </a:rPr>
                  <a:t>all vertices have integral coordinates.</a:t>
                </a:r>
              </a:p>
              <a:p>
                <a:pPr lvl="1"/>
                <a:endParaRPr lang="en-US" sz="20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                  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s.t.</a:t>
                </a:r>
                <a:r>
                  <a:rPr lang="en-US" sz="2400" dirty="0">
                    <a:solidFill>
                      <a:srgbClr val="FF0000"/>
                    </a:solidFill>
                  </a:rPr>
                  <a:t>       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≥0</m:t>
                    </m:r>
                  </m:oMath>
                </a14:m>
                <a:endParaRPr lang="en-US" sz="24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n-US" sz="2000" dirty="0">
                  <a:solidFill>
                    <a:srgbClr val="002060"/>
                  </a:solidFill>
                </a:endParaRPr>
              </a:p>
              <a:p>
                <a:pPr lvl="1"/>
                <a:endParaRPr lang="en-US" sz="2000" dirty="0">
                  <a:solidFill>
                    <a:srgbClr val="00206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Total unimodularity (TUM) </a:t>
                </a:r>
                <a:r>
                  <a:rPr lang="en-US" sz="2400" dirty="0">
                    <a:solidFill>
                      <a:srgbClr val="002060"/>
                    </a:solidFill>
                  </a:rPr>
                  <a:t>of constraint matrix,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002060"/>
                    </a:solidFill>
                  </a:rPr>
                  <a:t>             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>
                    <a:solidFill>
                      <a:srgbClr val="002060"/>
                    </a:solidFill>
                  </a:rPr>
                  <a:t> has entries from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 1, −1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endParaRPr lang="en-US" sz="2400" i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002060"/>
                    </a:solidFill>
                  </a:rPr>
                  <a:t>              </a:t>
                </a:r>
                <a:r>
                  <a:rPr lang="en-US" sz="2400" dirty="0">
                    <a:solidFill>
                      <a:srgbClr val="002060"/>
                    </a:solidFill>
                  </a:rPr>
                  <a:t>&amp;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</a:rPr>
                  <a:t>every sub-determinant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 1, −1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Cramer’s rule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solidFill>
                      <a:srgbClr val="56247A"/>
                    </a:solidFill>
                  </a:rPr>
                  <a:t>integrality of underlying polytope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i="1" dirty="0">
                  <a:solidFill>
                    <a:srgbClr val="002060"/>
                  </a:solidFill>
                </a:endParaRPr>
              </a:p>
              <a:p>
                <a:pPr lvl="1"/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5FF7C-1397-6A41-9FA8-3860FEB654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264" y="1130808"/>
                <a:ext cx="8534400" cy="5105400"/>
              </a:xfrm>
              <a:blipFill>
                <a:blip r:embed="rId2"/>
                <a:stretch>
                  <a:fillRect l="-1189" t="-1241" b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4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39E58-DF47-F449-823B-7C3224FBC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Generalize?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5FF7C-1397-6A41-9FA8-3860FEB654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1409204"/>
                <a:ext cx="8229600" cy="5143996"/>
              </a:xfrm>
            </p:spPr>
            <p:txBody>
              <a:bodyPr/>
              <a:lstStyle/>
              <a:p>
                <a:pPr lvl="1"/>
                <a:endParaRPr lang="en-US" sz="2400" dirty="0">
                  <a:solidFill>
                    <a:srgbClr val="002060"/>
                  </a:solidFill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Deng, Ibaraki &amp;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Namagochi</a:t>
                </a:r>
                <a:r>
                  <a:rPr lang="en-US" sz="2800" dirty="0">
                    <a:solidFill>
                      <a:srgbClr val="FF0000"/>
                    </a:solidFill>
                  </a:rPr>
                  <a:t>, 1999: </a:t>
                </a:r>
              </a:p>
              <a:p>
                <a:pPr lvl="1"/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       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       </a:t>
                </a:r>
                <a:r>
                  <a:rPr lang="en-US" sz="2800" i="1" dirty="0"/>
                  <a:t> Ax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b="0" dirty="0">
                    <a:ea typeface="Cambria Math" panose="020405030504060302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≥0</m:t>
                    </m:r>
                  </m:oMath>
                </a14:m>
                <a:endParaRPr lang="en-US" sz="2800" dirty="0"/>
              </a:p>
              <a:p>
                <a:pPr lvl="1"/>
                <a:endParaRPr lang="en-US" sz="2400" dirty="0"/>
              </a:p>
              <a:p>
                <a:r>
                  <a:rPr lang="en-US" sz="2800" dirty="0"/>
                  <a:t>Maximum: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unit</a:t>
                </a:r>
                <a:r>
                  <a:rPr lang="en-US" sz="2800" dirty="0"/>
                  <a:t> capacity flow;  disjoint </a:t>
                </a:r>
                <a:r>
                  <a:rPr lang="en-US" sz="2800" i="1" dirty="0"/>
                  <a:t>s-t</a:t>
                </a:r>
                <a:r>
                  <a:rPr lang="en-US" sz="2800" dirty="0"/>
                  <a:t> paths. </a:t>
                </a:r>
              </a:p>
              <a:p>
                <a:pPr marL="0" indent="0">
                  <a:buNone/>
                </a:pPr>
                <a:r>
                  <a:rPr lang="en-US" sz="2800" dirty="0"/>
                  <a:t> 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5FF7C-1397-6A41-9FA8-3860FEB654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409204"/>
                <a:ext cx="8229600" cy="5143996"/>
              </a:xfrm>
              <a:blipFill>
                <a:blip r:embed="rId2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0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B7DFD18B-2160-5D40-ACBF-72A00B95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Generalize further?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3C267-11E7-5444-9450-806A0D842D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990" y="1905000"/>
                <a:ext cx="8305800" cy="3352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             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</a:t>
                </a:r>
                <a:r>
                  <a:rPr lang="en-US" dirty="0" err="1"/>
                  <a:t>s.t.</a:t>
                </a:r>
                <a:r>
                  <a:rPr lang="en-US" dirty="0"/>
                  <a:t>         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r>
                  <a:rPr lang="en-US" i="1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≥0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TUM,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integral. </a:t>
                </a:r>
              </a:p>
            </p:txBody>
          </p:sp>
        </mc:Choice>
        <mc:Fallback xmlns="">
          <p:sp useBgFill="1"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3C267-11E7-5444-9450-806A0D842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990" y="1905000"/>
                <a:ext cx="8305800" cy="3352800"/>
              </a:xfrm>
              <a:blipFill>
                <a:blip r:embed="rId2"/>
                <a:stretch>
                  <a:fillRect l="-1221" b="-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2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FF19535-1495-484A-BAAE-AD70E29F2C1F}"/>
              </a:ext>
            </a:extLst>
          </p:cNvPr>
          <p:cNvSpPr/>
          <p:nvPr/>
        </p:nvSpPr>
        <p:spPr bwMode="auto">
          <a:xfrm>
            <a:off x="3512015" y="1665841"/>
            <a:ext cx="128324" cy="13190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041BE76-F70D-E744-820D-A1EFC85C21DD}"/>
              </a:ext>
            </a:extLst>
          </p:cNvPr>
          <p:cNvSpPr/>
          <p:nvPr/>
        </p:nvSpPr>
        <p:spPr bwMode="auto">
          <a:xfrm>
            <a:off x="3512015" y="3182716"/>
            <a:ext cx="128324" cy="13190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787838-AAC0-6F44-ABB6-AA8FA77EF8D7}"/>
              </a:ext>
            </a:extLst>
          </p:cNvPr>
          <p:cNvSpPr/>
          <p:nvPr/>
        </p:nvSpPr>
        <p:spPr bwMode="auto">
          <a:xfrm>
            <a:off x="5769058" y="3182716"/>
            <a:ext cx="128324" cy="13190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41D1C5-BC7C-1243-A4F6-BCC849FF10D9}"/>
              </a:ext>
            </a:extLst>
          </p:cNvPr>
          <p:cNvSpPr/>
          <p:nvPr/>
        </p:nvSpPr>
        <p:spPr bwMode="auto">
          <a:xfrm>
            <a:off x="5769058" y="1665841"/>
            <a:ext cx="128324" cy="13190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3EB825-AB19-8F42-B566-9364085CB7A7}"/>
              </a:ext>
            </a:extLst>
          </p:cNvPr>
          <p:cNvCxnSpPr>
            <a:cxnSpLocks/>
            <a:stCxn id="4" idx="7"/>
          </p:cNvCxnSpPr>
          <p:nvPr/>
        </p:nvCxnSpPr>
        <p:spPr bwMode="auto">
          <a:xfrm flipV="1">
            <a:off x="3621547" y="1741392"/>
            <a:ext cx="2167004" cy="14606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C37C48-D6F7-9242-954B-FCB66BCE415F}"/>
              </a:ext>
            </a:extLst>
          </p:cNvPr>
          <p:cNvCxnSpPr>
            <a:cxnSpLocks/>
            <a:endCxn id="5" idx="2"/>
          </p:cNvCxnSpPr>
          <p:nvPr/>
        </p:nvCxnSpPr>
        <p:spPr bwMode="auto">
          <a:xfrm>
            <a:off x="3640339" y="3248667"/>
            <a:ext cx="212871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A7A2FA-617E-3749-8DDC-F72A48C08395}"/>
              </a:ext>
            </a:extLst>
          </p:cNvPr>
          <p:cNvCxnSpPr>
            <a:cxnSpLocks/>
            <a:endCxn id="5" idx="2"/>
          </p:cNvCxnSpPr>
          <p:nvPr/>
        </p:nvCxnSpPr>
        <p:spPr bwMode="auto">
          <a:xfrm>
            <a:off x="3610695" y="1774368"/>
            <a:ext cx="2158363" cy="14743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4F75951-6F49-AF4D-B047-B78ACB35FE3A}"/>
              </a:ext>
            </a:extLst>
          </p:cNvPr>
          <p:cNvSpPr txBox="1"/>
          <p:nvPr/>
        </p:nvSpPr>
        <p:spPr>
          <a:xfrm>
            <a:off x="3309854" y="208103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$120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BDA98E-7F12-7F45-A757-4B937545B02B}"/>
              </a:ext>
            </a:extLst>
          </p:cNvPr>
          <p:cNvSpPr txBox="1"/>
          <p:nvPr/>
        </p:nvSpPr>
        <p:spPr>
          <a:xfrm>
            <a:off x="5041263" y="21252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$100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883D37-6CED-7245-AD44-36E8FCEE1394}"/>
              </a:ext>
            </a:extLst>
          </p:cNvPr>
          <p:cNvSpPr txBox="1"/>
          <p:nvPr/>
        </p:nvSpPr>
        <p:spPr>
          <a:xfrm>
            <a:off x="4352184" y="2805910"/>
            <a:ext cx="634465" cy="475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$40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82CA0B-5019-874D-BD66-7AE621F6DDC8}"/>
              </a:ext>
            </a:extLst>
          </p:cNvPr>
          <p:cNvSpPr txBox="1"/>
          <p:nvPr/>
        </p:nvSpPr>
        <p:spPr>
          <a:xfrm>
            <a:off x="1848535" y="1521087"/>
            <a:ext cx="1467988" cy="531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Williams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6E66A4-6B06-6E48-AB75-ABB75F71D977}"/>
              </a:ext>
            </a:extLst>
          </p:cNvPr>
          <p:cNvSpPr txBox="1"/>
          <p:nvPr/>
        </p:nvSpPr>
        <p:spPr>
          <a:xfrm>
            <a:off x="5931900" y="1478730"/>
            <a:ext cx="875427" cy="531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Borg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0A772D-B7C1-2649-BE89-1EAD3ACF3B57}"/>
              </a:ext>
            </a:extLst>
          </p:cNvPr>
          <p:cNvSpPr txBox="1"/>
          <p:nvPr/>
        </p:nvSpPr>
        <p:spPr>
          <a:xfrm>
            <a:off x="1447800" y="2964144"/>
            <a:ext cx="1862054" cy="531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Navratilova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2AE85D-83CC-0D4D-B130-BB3EE32DFCF4}"/>
              </a:ext>
            </a:extLst>
          </p:cNvPr>
          <p:cNvSpPr txBox="1"/>
          <p:nvPr/>
        </p:nvSpPr>
        <p:spPr>
          <a:xfrm>
            <a:off x="5932652" y="2929655"/>
            <a:ext cx="1382548" cy="531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Connors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D8E9FB6-5D57-0140-A2A5-429560D38A9E}"/>
              </a:ext>
            </a:extLst>
          </p:cNvPr>
          <p:cNvCxnSpPr>
            <a:cxnSpLocks/>
          </p:cNvCxnSpPr>
          <p:nvPr/>
        </p:nvCxnSpPr>
        <p:spPr bwMode="auto">
          <a:xfrm>
            <a:off x="3640339" y="1741392"/>
            <a:ext cx="214821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196B6A2-8586-284A-8C56-518DEC57C4BF}"/>
              </a:ext>
            </a:extLst>
          </p:cNvPr>
          <p:cNvSpPr txBox="1"/>
          <p:nvPr/>
        </p:nvSpPr>
        <p:spPr>
          <a:xfrm>
            <a:off x="4273439" y="1295400"/>
            <a:ext cx="791956" cy="475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$100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B05F07F-BF68-C64E-BC3D-22555B5EC731}"/>
              </a:ext>
            </a:extLst>
          </p:cNvPr>
          <p:cNvCxnSpPr>
            <a:cxnSpLocks/>
          </p:cNvCxnSpPr>
          <p:nvPr/>
        </p:nvCxnSpPr>
        <p:spPr bwMode="auto">
          <a:xfrm flipV="1">
            <a:off x="3596894" y="3268870"/>
            <a:ext cx="2167004" cy="14606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9E8BC25C-1387-0B43-A2D2-3E52535E415A}"/>
              </a:ext>
            </a:extLst>
          </p:cNvPr>
          <p:cNvSpPr/>
          <p:nvPr/>
        </p:nvSpPr>
        <p:spPr bwMode="auto">
          <a:xfrm>
            <a:off x="3468571" y="4663560"/>
            <a:ext cx="128324" cy="13190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D8D7CE-E501-4B42-A7C1-FAAEECE5D703}"/>
              </a:ext>
            </a:extLst>
          </p:cNvPr>
          <p:cNvSpPr txBox="1"/>
          <p:nvPr/>
        </p:nvSpPr>
        <p:spPr>
          <a:xfrm>
            <a:off x="4352183" y="4075319"/>
            <a:ext cx="634465" cy="475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$90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BD8BC1-3904-504D-9AB9-62DAEEBF3CE8}"/>
              </a:ext>
            </a:extLst>
          </p:cNvPr>
          <p:cNvSpPr txBox="1"/>
          <p:nvPr/>
        </p:nvSpPr>
        <p:spPr>
          <a:xfrm>
            <a:off x="2372178" y="4439920"/>
            <a:ext cx="941011" cy="531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Evert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16F82FF-D824-1B40-BF6F-36DD848BD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98" y="-98412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Q: </a:t>
            </a:r>
            <a:r>
              <a:rPr lang="en-US" sz="3600" dirty="0">
                <a:solidFill>
                  <a:srgbClr val="7030A0"/>
                </a:solidFill>
              </a:rPr>
              <a:t>How to distribute the profit of $220?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B8B3C-1A75-1449-8C9F-E9028BC48C03}"/>
              </a:ext>
            </a:extLst>
          </p:cNvPr>
          <p:cNvSpPr txBox="1"/>
          <p:nvPr/>
        </p:nvSpPr>
        <p:spPr>
          <a:xfrm>
            <a:off x="4965316" y="5117823"/>
            <a:ext cx="3411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fair solution: </a:t>
            </a:r>
            <a:r>
              <a:rPr lang="en-US" sz="2800" dirty="0">
                <a:solidFill>
                  <a:schemeClr val="tx1"/>
                </a:solidFill>
              </a:rPr>
              <a:t>$44/each</a:t>
            </a:r>
          </a:p>
        </p:txBody>
      </p:sp>
    </p:spTree>
    <p:extLst>
      <p:ext uri="{BB962C8B-B14F-4D97-AF65-F5344CB8AC3E}">
        <p14:creationId xmlns:p14="http://schemas.microsoft.com/office/powerpoint/2010/main" val="9993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F904-63A6-AA42-A93D-94D93616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Bipartite </a:t>
            </a:r>
            <a:r>
              <a:rPr lang="en-US" sz="3600" i="1" dirty="0">
                <a:solidFill>
                  <a:srgbClr val="FF0000"/>
                </a:solidFill>
              </a:rPr>
              <a:t>b-</a:t>
            </a:r>
            <a:r>
              <a:rPr lang="en-US" sz="3600" dirty="0">
                <a:solidFill>
                  <a:srgbClr val="FF0000"/>
                </a:solidFill>
              </a:rPr>
              <a:t>Matching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024363-BBAE-4A4F-B866-BCBDA55924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1143000"/>
                <a:ext cx="8382000" cy="5562600"/>
              </a:xfrm>
            </p:spPr>
            <p:txBody>
              <a:bodyPr/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Two cases: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1).  All components of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b</a:t>
                </a:r>
                <a:r>
                  <a:rPr lang="en-US" sz="2400" i="1" dirty="0"/>
                  <a:t> </a:t>
                </a:r>
                <a:r>
                  <a:rPr lang="en-US" sz="2400" dirty="0"/>
                  <a:t>are the same.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2). 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b</a:t>
                </a:r>
                <a:r>
                  <a:rPr lang="en-US" sz="2400" i="1" dirty="0"/>
                  <a:t> </a:t>
                </a:r>
                <a:r>
                  <a:rPr lang="en-US" sz="2400" dirty="0"/>
                  <a:t>is</a:t>
                </a:r>
                <a:r>
                  <a:rPr lang="en-US" sz="2400" i="1" dirty="0"/>
                  <a:t> </a:t>
                </a:r>
                <a:r>
                  <a:rPr lang="en-US" sz="2400" dirty="0"/>
                  <a:t>arbitrary.</a:t>
                </a:r>
                <a:r>
                  <a:rPr lang="en-US" sz="2400" i="1" dirty="0"/>
                  <a:t>  </a:t>
                </a:r>
              </a:p>
              <a:p>
                <a:pPr lvl="1"/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i="1" dirty="0">
                    <a:solidFill>
                      <a:srgbClr val="FF0000"/>
                    </a:solidFill>
                  </a:rPr>
                  <a:t>b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 gives an upper bound on number of tournaments of players </a:t>
                </a:r>
                <a:endParaRPr lang="en-US" sz="2400" i="1" dirty="0"/>
              </a:p>
              <a:p>
                <a:pPr lvl="1"/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Theorem: </a:t>
                </a:r>
              </a:p>
              <a:p>
                <a:pPr marL="0" indent="0">
                  <a:buNone/>
                </a:pPr>
                <a:r>
                  <a:rPr lang="en-US" sz="2800" dirty="0"/>
                  <a:t>1).  optimal dual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   core imputation </a:t>
                </a:r>
              </a:p>
              <a:p>
                <a:pPr marL="0" indent="0">
                  <a:buNone/>
                </a:pPr>
                <a:r>
                  <a:rPr lang="en-US" sz="2800" dirty="0"/>
                  <a:t>2).  optimal dual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   core imputation </a:t>
                </a:r>
              </a:p>
              <a:p>
                <a:pPr lvl="1"/>
                <a:endParaRPr lang="en-US" sz="2400" dirty="0"/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Open:  What is the origin of other core imputations? </a:t>
                </a: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Can obtain “more fair” core imputations!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024363-BBAE-4A4F-B866-BCBDA55924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143000"/>
                <a:ext cx="8382000" cy="5562600"/>
              </a:xfrm>
              <a:blipFill>
                <a:blip r:embed="rId2"/>
                <a:stretch>
                  <a:fillRect l="-1513" t="-1370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45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553A7-CAAA-FA41-8FC9-5B6316F3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How far can we generalize?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E0FB07-69FA-4040-A4FE-098D8D7EED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2057400"/>
                <a:ext cx="8229600" cy="3886200"/>
              </a:xfrm>
            </p:spPr>
            <p:txBody>
              <a:bodyPr/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Hoffman &amp; Kruskal, 1956: 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 </a:t>
                </a:r>
                <a:r>
                  <a:rPr lang="en-US" sz="2800" dirty="0"/>
                  <a:t>is TUM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iff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/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2800" dirty="0"/>
                  <a:t>  the polyhedron</a:t>
                </a:r>
              </a:p>
              <a:p>
                <a:pPr marL="0" indent="0" algn="ctr">
                  <a:buNone/>
                </a:pPr>
                <a:endParaRPr lang="en-US" sz="2800" dirty="0"/>
              </a:p>
              <a:p>
                <a:pPr marL="0" indent="0" algn="ctr">
                  <a:buNone/>
                </a:pPr>
                <a:r>
                  <a:rPr lang="en-US" sz="2800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r>
                  <a:rPr lang="en-US" sz="2800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800" dirty="0"/>
                  <a:t>is integral.</a:t>
                </a:r>
              </a:p>
              <a:p>
                <a:pPr lvl="1" algn="ctr"/>
                <a:endParaRPr lang="en-US" sz="24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E0FB07-69FA-4040-A4FE-098D8D7EED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2057400"/>
                <a:ext cx="8229600" cy="3886200"/>
              </a:xfrm>
              <a:blipFill>
                <a:blip r:embed="rId2"/>
                <a:stretch>
                  <a:fillRect l="-770" t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03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553A7-CAAA-FA41-8FC9-5B6316F3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The Hoffman-Kruskal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0FB07-69FA-4040-A4FE-098D8D7EE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8534400" cy="54229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i="1" dirty="0">
                <a:solidFill>
                  <a:srgbClr val="FF0000"/>
                </a:solidFill>
              </a:rPr>
              <a:t>b-</a:t>
            </a:r>
            <a:r>
              <a:rPr lang="en-US" sz="2400" dirty="0"/>
              <a:t>matching</a:t>
            </a:r>
            <a:r>
              <a:rPr lang="en-US" sz="2400" i="1" dirty="0"/>
              <a:t> </a:t>
            </a:r>
            <a:r>
              <a:rPr lang="en-US" sz="2400" dirty="0"/>
              <a:t>game, </a:t>
            </a:r>
          </a:p>
          <a:p>
            <a:pPr marL="0" indent="0" algn="ctr">
              <a:buNone/>
            </a:pPr>
            <a:r>
              <a:rPr lang="en-US" sz="2400" dirty="0"/>
              <a:t>+ non-negative upper and lower bounds on teams.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Theorem: </a:t>
            </a:r>
            <a:r>
              <a:rPr lang="en-US" sz="2400" dirty="0"/>
              <a:t>Every optimal dual solution is a core imputation. 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>
                <a:solidFill>
                  <a:srgbClr val="009900"/>
                </a:solidFill>
              </a:rPr>
              <a:t>Generalization of housing market game!  </a:t>
            </a:r>
          </a:p>
          <a:p>
            <a:pPr lvl="1"/>
            <a:endParaRPr lang="en-US" sz="2000" dirty="0"/>
          </a:p>
          <a:p>
            <a:r>
              <a:rPr lang="en-US" sz="2400" dirty="0"/>
              <a:t> Dual variables corresponding to </a:t>
            </a:r>
            <a:r>
              <a:rPr lang="en-US" sz="2400" dirty="0">
                <a:solidFill>
                  <a:srgbClr val="FF0000"/>
                </a:solidFill>
              </a:rPr>
              <a:t>edges</a:t>
            </a:r>
            <a:r>
              <a:rPr lang="en-US" sz="2400" dirty="0"/>
              <a:t> help enforce: </a:t>
            </a:r>
          </a:p>
          <a:p>
            <a:pPr lvl="1"/>
            <a:r>
              <a:rPr lang="en-US" sz="2000" dirty="0"/>
              <a:t>Encourage diversity</a:t>
            </a:r>
          </a:p>
          <a:p>
            <a:pPr lvl="1"/>
            <a:r>
              <a:rPr lang="en-US" sz="2000" dirty="0"/>
              <a:t>Avoid over-representation</a:t>
            </a:r>
          </a:p>
          <a:p>
            <a:pPr lvl="1"/>
            <a:endParaRPr lang="en-US" sz="2000" dirty="0"/>
          </a:p>
          <a:p>
            <a:r>
              <a:rPr lang="en-US" sz="2400" dirty="0"/>
              <a:t>   </a:t>
            </a:r>
            <a:r>
              <a:rPr lang="en-US" sz="2400" dirty="0">
                <a:solidFill>
                  <a:srgbClr val="FF0000"/>
                </a:solidFill>
              </a:rPr>
              <a:t>Can obtain “more fair” imputations for HK game!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26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749A0-F5A5-C0CD-20F0-0366E63F0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There must be other TUM games!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15BC9F-922D-C5D1-241E-265668A697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2133600"/>
                <a:ext cx="8229600" cy="3886200"/>
              </a:xfrm>
            </p:spPr>
            <p:txBody>
              <a:bodyPr/>
              <a:lstStyle/>
              <a:p>
                <a:r>
                  <a:rPr lang="en-US" dirty="0"/>
                  <a:t>In all matching-based games,</a:t>
                </a:r>
              </a:p>
              <a:p>
                <a:pPr marL="0" indent="0">
                  <a:buNone/>
                </a:pPr>
                <a:r>
                  <a:rPr lang="en-US" sz="32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3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has entries from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sz="3200" i="1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FF0000"/>
                  </a:solidFill>
                </a:endParaRPr>
              </a:p>
              <a:p>
                <a:r>
                  <a:rPr lang="en-US" sz="32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  </a:t>
                </a:r>
                <a:r>
                  <a:rPr lang="en-US" sz="3200" dirty="0">
                    <a:solidFill>
                      <a:srgbClr val="FF0000"/>
                    </a:solidFill>
                  </a:rPr>
                  <a:t>TUM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 </a:t>
                </a:r>
                <a:r>
                  <a:rPr lang="en-US" sz="3200" dirty="0">
                    <a:solidFill>
                      <a:srgbClr val="002060"/>
                    </a:solidFill>
                  </a:rPr>
                  <a:t>has entries from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 1, −1</m:t>
                        </m:r>
                      </m:e>
                    </m:d>
                  </m:oMath>
                </a14:m>
                <a:r>
                  <a:rPr lang="en-US" sz="3200" i="1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15BC9F-922D-C5D1-241E-265668A697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133600"/>
                <a:ext cx="8229600" cy="3886200"/>
              </a:xfrm>
              <a:blipFill>
                <a:blip r:embed="rId2"/>
                <a:stretch>
                  <a:fillRect l="-1080" t="-2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83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E9C61-0821-1C86-B7BC-8B2B1F7D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225864"/>
            <a:ext cx="8229600" cy="13716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Max-Flow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8BD7B5-83C5-ACA9-006A-615FAF143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19289"/>
                <a:ext cx="8564880" cy="414049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agents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capacity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worth</a:t>
                </a:r>
                <a:r>
                  <a:rPr lang="en-US" sz="2400" dirty="0"/>
                  <a:t> = max-flow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worth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max</m:t>
                    </m:r>
                    <m:r>
                      <m:rPr>
                        <m:nor/>
                      </m:rPr>
                      <a:rPr lang="en-US" sz="2400" dirty="0"/>
                      <m:t>−</m:t>
                    </m:r>
                    <m:r>
                      <m:rPr>
                        <m:nor/>
                      </m:rPr>
                      <a:rPr lang="en-US" sz="2400" dirty="0"/>
                      <m:t>flow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endParaRPr lang="en-US" sz="2000" dirty="0">
                  <a:solidFill>
                    <a:srgbClr val="FF0000"/>
                  </a:solidFill>
                </a:endParaRPr>
              </a:p>
              <a:p>
                <a:r>
                  <a:rPr lang="en-US" sz="2400" dirty="0" err="1">
                    <a:solidFill>
                      <a:srgbClr val="FF0000"/>
                    </a:solidFill>
                  </a:rPr>
                  <a:t>Kalai</a:t>
                </a:r>
                <a:r>
                  <a:rPr lang="en-US" sz="2400" dirty="0">
                    <a:solidFill>
                      <a:srgbClr val="FF0000"/>
                    </a:solidFill>
                  </a:rPr>
                  <a:t> &amp;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Zemel</a:t>
                </a:r>
                <a:r>
                  <a:rPr lang="en-US" sz="2400" dirty="0">
                    <a:solidFill>
                      <a:srgbClr val="FF0000"/>
                    </a:solidFill>
                  </a:rPr>
                  <a:t>, 1982:  </a:t>
                </a:r>
                <a:r>
                  <a:rPr lang="en-US" sz="2400" dirty="0"/>
                  <a:t>Gave one core imputation: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min-cut.  </a:t>
                </a:r>
                <a:endParaRPr lang="en-US" sz="20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rgbClr val="FF0000"/>
                    </a:solidFill>
                  </a:rPr>
                  <a:t>Max-flow Min-cut Theorem</a:t>
                </a:r>
              </a:p>
              <a:p>
                <a:pPr lvl="1"/>
                <a:endParaRPr lang="en-US" sz="20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For applications, need:</a:t>
                </a:r>
                <a:r>
                  <a:rPr lang="en-US" sz="2400" dirty="0"/>
                  <a:t> “more fair” core imputations! 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endParaRPr lang="en-US" sz="2000" i="1" dirty="0">
                  <a:solidFill>
                    <a:srgbClr val="FF0000"/>
                  </a:solidFill>
                </a:endParaRPr>
              </a:p>
              <a:p>
                <a:pPr lvl="1"/>
                <a:endParaRPr lang="en-US" sz="2000" dirty="0"/>
              </a:p>
              <a:p>
                <a:pPr lvl="1"/>
                <a:endParaRPr lang="en-US" sz="2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8BD7B5-83C5-ACA9-006A-615FAF143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19289"/>
                <a:ext cx="8564880" cy="4140490"/>
              </a:xfrm>
              <a:blipFill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4DC690C-7028-9994-8AEA-301C5EDFF871}"/>
              </a:ext>
            </a:extLst>
          </p:cNvPr>
          <p:cNvGrpSpPr/>
          <p:nvPr/>
        </p:nvGrpSpPr>
        <p:grpSpPr>
          <a:xfrm>
            <a:off x="1676400" y="1066800"/>
            <a:ext cx="5791200" cy="1600200"/>
            <a:chOff x="1371600" y="2438400"/>
            <a:chExt cx="5791200" cy="16002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D8E5430-ED01-5F6D-B78C-AF769221CB56}"/>
                </a:ext>
              </a:extLst>
            </p:cNvPr>
            <p:cNvSpPr/>
            <p:nvPr/>
          </p:nvSpPr>
          <p:spPr bwMode="auto">
            <a:xfrm>
              <a:off x="1371600" y="2438400"/>
              <a:ext cx="5791200" cy="16002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66DC885-5E56-8ABE-970C-8540BD27A947}"/>
                </a:ext>
              </a:extLst>
            </p:cNvPr>
            <p:cNvSpPr/>
            <p:nvPr/>
          </p:nvSpPr>
          <p:spPr bwMode="auto">
            <a:xfrm rot="16200000">
              <a:off x="1774471" y="3164748"/>
              <a:ext cx="145068" cy="146286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C884BE-52F1-185C-57C6-A40436A411E3}"/>
                </a:ext>
              </a:extLst>
            </p:cNvPr>
            <p:cNvSpPr/>
            <p:nvPr/>
          </p:nvSpPr>
          <p:spPr bwMode="auto">
            <a:xfrm>
              <a:off x="6705600" y="3165357"/>
              <a:ext cx="146286" cy="14506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564F4A-BD7D-74AA-A134-7E7E976B00BF}"/>
                </a:ext>
              </a:extLst>
            </p:cNvPr>
            <p:cNvSpPr txBox="1"/>
            <p:nvPr/>
          </p:nvSpPr>
          <p:spPr>
            <a:xfrm>
              <a:off x="1428896" y="2869625"/>
              <a:ext cx="3449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43814A-DF33-EDDD-92FD-7A18DB6A3761}"/>
                </a:ext>
              </a:extLst>
            </p:cNvPr>
            <p:cNvSpPr txBox="1"/>
            <p:nvPr/>
          </p:nvSpPr>
          <p:spPr>
            <a:xfrm>
              <a:off x="6834860" y="2895025"/>
              <a:ext cx="2984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>
                  <a:solidFill>
                    <a:srgbClr val="FF0000"/>
                  </a:solidFill>
                </a:rPr>
                <a:t>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0BDEC2F-CDF7-76E7-7A9F-4DC4F8E98913}"/>
                </a:ext>
              </a:extLst>
            </p:cNvPr>
            <p:cNvCxnSpPr/>
            <p:nvPr/>
          </p:nvCxnSpPr>
          <p:spPr bwMode="auto">
            <a:xfrm>
              <a:off x="3276600" y="3237891"/>
              <a:ext cx="1447800" cy="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3944796-1BD3-6453-A57F-189C343FA052}"/>
                    </a:ext>
                  </a:extLst>
                </p:cNvPr>
                <p:cNvSpPr txBox="1"/>
                <p:nvPr/>
              </p:nvSpPr>
              <p:spPr>
                <a:xfrm>
                  <a:off x="3593834" y="3136612"/>
                  <a:ext cx="65441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3944796-1BD3-6453-A57F-189C343FA0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834" y="3136612"/>
                  <a:ext cx="654410" cy="584775"/>
                </a:xfrm>
                <a:prstGeom prst="rect">
                  <a:avLst/>
                </a:prstGeom>
                <a:blipFill>
                  <a:blip r:embed="rId3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FB281F-0266-D203-9B0E-4BBEE0E72287}"/>
              </a:ext>
            </a:extLst>
          </p:cNvPr>
          <p:cNvCxnSpPr>
            <a:cxnSpLocks/>
          </p:cNvCxnSpPr>
          <p:nvPr/>
        </p:nvCxnSpPr>
        <p:spPr bwMode="auto">
          <a:xfrm>
            <a:off x="7156686" y="1866291"/>
            <a:ext cx="1225314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4FB79B5-A81E-D694-8EAC-F149C76F5EA5}"/>
                  </a:ext>
                </a:extLst>
              </p:cNvPr>
              <p:cNvSpPr txBox="1"/>
              <p:nvPr/>
            </p:nvSpPr>
            <p:spPr>
              <a:xfrm>
                <a:off x="8447213" y="1525159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en-US" sz="32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4FB79B5-A81E-D694-8EAC-F149C76F5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213" y="1525159"/>
                <a:ext cx="5405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C5B0C9-1580-A1A3-D573-9768BC0A720D}"/>
                  </a:ext>
                </a:extLst>
              </p:cNvPr>
              <p:cNvSpPr txBox="1"/>
              <p:nvPr/>
            </p:nvSpPr>
            <p:spPr>
              <a:xfrm>
                <a:off x="7484626" y="1872229"/>
                <a:ext cx="7358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C5B0C9-1580-A1A3-D573-9768BC0A7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626" y="1872229"/>
                <a:ext cx="735842" cy="584775"/>
              </a:xfrm>
              <a:prstGeom prst="rect">
                <a:avLst/>
              </a:prstGeom>
              <a:blipFill>
                <a:blip r:embed="rId5"/>
                <a:stretch>
                  <a:fillRect l="-5085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BC204315-9F95-3FDD-63FD-945D9355BE74}"/>
              </a:ext>
            </a:extLst>
          </p:cNvPr>
          <p:cNvSpPr/>
          <p:nvPr/>
        </p:nvSpPr>
        <p:spPr bwMode="auto">
          <a:xfrm>
            <a:off x="8345384" y="1790412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2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9B44F-8CA3-7E37-9158-4B29B247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Dual: Fractional Min-Cut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A42FC7-BA83-4BBA-1D49-9357DFF5CA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19200"/>
                <a:ext cx="8229600" cy="5638800"/>
              </a:xfrm>
            </p:spPr>
            <p:txBody>
              <a:bodyPr/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Max-flow LP:   </a:t>
                </a:r>
                <a:r>
                  <a:rPr lang="en-US" sz="2400" dirty="0"/>
                  <a:t>TUM, with entries from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 1, −1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   </m:t>
                    </m:r>
                  </m:oMath>
                </a14:m>
                <a:endParaRPr lang="en-US" sz="28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n-US" sz="24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:   </a:t>
                </a:r>
                <a:r>
                  <a:rPr lang="en-US" sz="2400" dirty="0"/>
                  <a:t>variable for edge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   (distance label on edge)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                          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d</a:t>
                </a:r>
                <a:r>
                  <a:rPr lang="en-US" sz="2400" dirty="0">
                    <a:solidFill>
                      <a:srgbClr val="FF0000"/>
                    </a:solidFill>
                  </a:rPr>
                  <a:t>  </a:t>
                </a:r>
                <a:r>
                  <a:rPr lang="en-US" sz="2400" dirty="0"/>
                  <a:t>is  </a:t>
                </a:r>
                <a:r>
                  <a:rPr lang="en-US" sz="2400" dirty="0">
                    <a:solidFill>
                      <a:srgbClr val="FF0000"/>
                    </a:solidFill>
                  </a:rPr>
                  <a:t>0/1</a:t>
                </a:r>
                <a:r>
                  <a:rPr lang="en-US" sz="2400" dirty="0"/>
                  <a:t>  for an integral cut. 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 lvl="1"/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i="1" dirty="0">
                    <a:solidFill>
                      <a:srgbClr val="FF0000"/>
                    </a:solidFill>
                  </a:rPr>
                  <a:t>d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   </a:t>
                </a:r>
                <a:r>
                  <a:rPr lang="en-US" sz="2400" dirty="0"/>
                  <a:t>is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fractional cut </a:t>
                </a:r>
                <a:r>
                  <a:rPr lang="en-US" sz="2400" dirty="0"/>
                  <a:t>if length of each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s-t</a:t>
                </a:r>
                <a:r>
                  <a:rPr lang="en-US" sz="2400" dirty="0"/>
                  <a:t> path is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56247A"/>
                    </a:solidFill>
                  </a:rPr>
                  <a:t>                          (satisfied by min-cut!)</a:t>
                </a:r>
              </a:p>
              <a:p>
                <a:pPr lvl="1"/>
                <a:endParaRPr lang="en-US" sz="20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Dual LP: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func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                    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s.t.</a:t>
                </a:r>
                <a:r>
                  <a:rPr lang="en-US" sz="2400" dirty="0">
                    <a:solidFill>
                      <a:srgbClr val="FF0000"/>
                    </a:solidFill>
                  </a:rPr>
                  <a:t>   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d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 </a:t>
                </a:r>
                <a:r>
                  <a:rPr lang="en-US" sz="2400" dirty="0"/>
                  <a:t>is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a fractional cut 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	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Theorem: </a:t>
                </a:r>
                <a:r>
                  <a:rPr lang="en-US" sz="2400" dirty="0"/>
                  <a:t>Every optimal dual solution is a core imputation.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A42FC7-BA83-4BBA-1D49-9357DFF5CA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19200"/>
                <a:ext cx="8229600" cy="5638800"/>
              </a:xfrm>
              <a:blipFill>
                <a:blip r:embed="rId2"/>
                <a:stretch>
                  <a:fillRect l="-1541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03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CDC19-B4A9-8B6B-ED27-6D24FBD4D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“More-fair” core imputations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AAC65D-77DE-2E22-6F83-7B71C7257A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8800"/>
                <a:ext cx="8229600" cy="4686300"/>
              </a:xfrm>
            </p:spPr>
            <p:txBody>
              <a:bodyPr/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Essential edge:   </a:t>
                </a:r>
                <a:r>
                  <a:rPr lang="en-US" sz="2800" dirty="0"/>
                  <a:t>saturated in </a:t>
                </a:r>
                <a:r>
                  <a:rPr lang="en-US" sz="2800" dirty="0">
                    <a:solidFill>
                      <a:srgbClr val="FF0000"/>
                    </a:solidFill>
                  </a:rPr>
                  <a:t>every</a:t>
                </a:r>
                <a:r>
                  <a:rPr lang="en-US" sz="2800" dirty="0"/>
                  <a:t> max-flow</a:t>
                </a: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Theorem: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&gt; 0  </a:t>
                </a:r>
                <a:r>
                  <a:rPr lang="en-US" sz="2800" dirty="0"/>
                  <a:t>in some optimal dual  </a:t>
                </a:r>
              </a:p>
              <a:p>
                <a:pPr marL="0" indent="0">
                  <a:buNone/>
                </a:pPr>
                <a:r>
                  <a:rPr lang="en-US" sz="2800" dirty="0"/>
                  <a:t>                                   </a:t>
                </a:r>
                <a:r>
                  <a:rPr lang="en-US" sz="2800" dirty="0" err="1"/>
                  <a:t>iff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is essential. 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Theorem:  </a:t>
                </a:r>
                <a:r>
                  <a:rPr lang="en-US" sz="2800" dirty="0"/>
                  <a:t>Can find min-max fair, max-min fair</a:t>
                </a:r>
              </a:p>
              <a:p>
                <a:pPr marL="0" indent="0">
                  <a:buNone/>
                </a:pPr>
                <a:r>
                  <a:rPr lang="en-US" sz="2800" dirty="0"/>
                  <a:t>                      and equitable imputations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8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i="1" dirty="0">
                    <a:solidFill>
                      <a:srgbClr val="FF0000"/>
                    </a:solidFill>
                  </a:rPr>
                  <a:t>       </a:t>
                </a:r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sz="2800" dirty="0"/>
                  <a:t> is the set of optimal dual solutions.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AAC65D-77DE-2E22-6F83-7B71C7257A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8800"/>
                <a:ext cx="8229600" cy="4686300"/>
              </a:xfrm>
              <a:blipFill>
                <a:blip r:embed="rId2"/>
                <a:stretch>
                  <a:fillRect l="-772" t="-1622" b="-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98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C1079-3E9C-7CA1-9C9D-64864B39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8440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Generalize further?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3FE1B-1DD1-6D62-9AEE-AA9F5CB6D7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17700"/>
                <a:ext cx="8610600" cy="5564100"/>
              </a:xfrm>
            </p:spPr>
            <p:txBody>
              <a:bodyPr/>
              <a:lstStyle/>
              <a:p>
                <a:r>
                  <a:rPr lang="en-US" sz="2800" dirty="0"/>
                  <a:t>Use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total dual integrality (TDI) 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V,  2023:  </a:t>
                </a:r>
                <a:r>
                  <a:rPr lang="en-US" sz="2800" dirty="0"/>
                  <a:t>Core of Investment Management Game</a:t>
                </a:r>
              </a:p>
              <a:p>
                <a:pPr lvl="1"/>
                <a:r>
                  <a:rPr lang="en-US" sz="2400" dirty="0">
                    <a:solidFill>
                      <a:srgbClr val="009900"/>
                    </a:solidFill>
                  </a:rPr>
                  <a:t>In perfect graphs, max stable set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sz="24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2400" b="0" dirty="0">
                  <a:solidFill>
                    <a:srgbClr val="009900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sz="2400" dirty="0"/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Game against nature!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7030A0"/>
                  </a:solidFill>
                </a:endParaRPr>
              </a:p>
              <a:p>
                <a:endParaRPr lang="en-US" sz="2800" dirty="0">
                  <a:solidFill>
                    <a:srgbClr val="7030A0"/>
                  </a:solidFill>
                </a:endParaRPr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Edgeworth                    Gilles       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7030A0"/>
                    </a:solidFill>
                  </a:rPr>
                  <a:t>  (</a:t>
                </a:r>
                <a:r>
                  <a:rPr lang="en-US" sz="2800" dirty="0" err="1">
                    <a:solidFill>
                      <a:srgbClr val="7030A0"/>
                    </a:solidFill>
                  </a:rPr>
                  <a:t>G.Eq.Th</a:t>
                </a:r>
                <a:r>
                  <a:rPr lang="en-US" sz="2800" dirty="0">
                    <a:solidFill>
                      <a:srgbClr val="7030A0"/>
                    </a:solidFill>
                  </a:rPr>
                  <a:t>.)                (Coop. Games)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7030A0"/>
                    </a:solidFill>
                  </a:rPr>
                  <a:t>                                  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3FE1B-1DD1-6D62-9AEE-AA9F5CB6D7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17700"/>
                <a:ext cx="8610600" cy="5564100"/>
              </a:xfrm>
              <a:blipFill>
                <a:blip r:embed="rId2"/>
                <a:stretch>
                  <a:fillRect l="-737" t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3" descr="A red question mark on a white background&#10;&#10;Description automatically generated">
            <a:extLst>
              <a:ext uri="{FF2B5EF4-FFF2-40B4-BE49-F238E27FC236}">
                <a16:creationId xmlns:a16="http://schemas.microsoft.com/office/drawing/2014/main" id="{962EC2E8-8E87-34F2-94D6-4ECB3D1AC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490957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1AF923-0B0D-92E4-FE26-0E73B5FE0524}"/>
              </a:ext>
            </a:extLst>
          </p:cNvPr>
          <p:cNvSpPr txBox="1"/>
          <p:nvPr/>
        </p:nvSpPr>
        <p:spPr>
          <a:xfrm>
            <a:off x="4599432" y="3650042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Versatility of notion of core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1D8973-CDC3-3F39-D379-AEA8639DD239}"/>
              </a:ext>
            </a:extLst>
          </p:cNvPr>
          <p:cNvCxnSpPr/>
          <p:nvPr/>
        </p:nvCxnSpPr>
        <p:spPr bwMode="auto">
          <a:xfrm>
            <a:off x="2895600" y="5638800"/>
            <a:ext cx="1143000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79758B-923E-7FC3-C766-6AB3E0F38CC0}"/>
              </a:ext>
            </a:extLst>
          </p:cNvPr>
          <p:cNvCxnSpPr/>
          <p:nvPr/>
        </p:nvCxnSpPr>
        <p:spPr bwMode="auto">
          <a:xfrm>
            <a:off x="5638800" y="5623560"/>
            <a:ext cx="1143000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5F6E928-9D09-EAC7-EA62-57F7A8321B08}"/>
              </a:ext>
            </a:extLst>
          </p:cNvPr>
          <p:cNvSpPr txBox="1"/>
          <p:nvPr/>
        </p:nvSpPr>
        <p:spPr>
          <a:xfrm>
            <a:off x="5375148" y="4203711"/>
            <a:ext cx="2868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N.E. is versatile!</a:t>
            </a:r>
          </a:p>
        </p:txBody>
      </p:sp>
    </p:spTree>
    <p:extLst>
      <p:ext uri="{BB962C8B-B14F-4D97-AF65-F5344CB8AC3E}">
        <p14:creationId xmlns:p14="http://schemas.microsoft.com/office/powerpoint/2010/main" val="281282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FF19535-1495-484A-BAAE-AD70E29F2C1F}"/>
              </a:ext>
            </a:extLst>
          </p:cNvPr>
          <p:cNvSpPr/>
          <p:nvPr/>
        </p:nvSpPr>
        <p:spPr bwMode="auto">
          <a:xfrm>
            <a:off x="3512015" y="1665841"/>
            <a:ext cx="128324" cy="13190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041BE76-F70D-E744-820D-A1EFC85C21DD}"/>
              </a:ext>
            </a:extLst>
          </p:cNvPr>
          <p:cNvSpPr/>
          <p:nvPr/>
        </p:nvSpPr>
        <p:spPr bwMode="auto">
          <a:xfrm>
            <a:off x="3512015" y="3182716"/>
            <a:ext cx="128324" cy="13190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787838-AAC0-6F44-ABB6-AA8FA77EF8D7}"/>
              </a:ext>
            </a:extLst>
          </p:cNvPr>
          <p:cNvSpPr/>
          <p:nvPr/>
        </p:nvSpPr>
        <p:spPr bwMode="auto">
          <a:xfrm>
            <a:off x="5769058" y="3182716"/>
            <a:ext cx="128324" cy="13190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41D1C5-BC7C-1243-A4F6-BCC849FF10D9}"/>
              </a:ext>
            </a:extLst>
          </p:cNvPr>
          <p:cNvSpPr/>
          <p:nvPr/>
        </p:nvSpPr>
        <p:spPr bwMode="auto">
          <a:xfrm>
            <a:off x="5769058" y="1665841"/>
            <a:ext cx="128324" cy="13190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3EB825-AB19-8F42-B566-9364085CB7A7}"/>
              </a:ext>
            </a:extLst>
          </p:cNvPr>
          <p:cNvCxnSpPr>
            <a:cxnSpLocks/>
            <a:stCxn id="4" idx="7"/>
          </p:cNvCxnSpPr>
          <p:nvPr/>
        </p:nvCxnSpPr>
        <p:spPr bwMode="auto">
          <a:xfrm flipV="1">
            <a:off x="3621547" y="1741392"/>
            <a:ext cx="2167004" cy="14606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C37C48-D6F7-9242-954B-FCB66BCE415F}"/>
              </a:ext>
            </a:extLst>
          </p:cNvPr>
          <p:cNvCxnSpPr>
            <a:cxnSpLocks/>
            <a:endCxn id="5" idx="2"/>
          </p:cNvCxnSpPr>
          <p:nvPr/>
        </p:nvCxnSpPr>
        <p:spPr bwMode="auto">
          <a:xfrm>
            <a:off x="3640339" y="3248667"/>
            <a:ext cx="212871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A7A2FA-617E-3749-8DDC-F72A48C08395}"/>
              </a:ext>
            </a:extLst>
          </p:cNvPr>
          <p:cNvCxnSpPr>
            <a:cxnSpLocks/>
            <a:endCxn id="5" idx="2"/>
          </p:cNvCxnSpPr>
          <p:nvPr/>
        </p:nvCxnSpPr>
        <p:spPr bwMode="auto">
          <a:xfrm>
            <a:off x="3610695" y="1774368"/>
            <a:ext cx="2158363" cy="14743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4F75951-6F49-AF4D-B047-B78ACB35FE3A}"/>
              </a:ext>
            </a:extLst>
          </p:cNvPr>
          <p:cNvSpPr txBox="1"/>
          <p:nvPr/>
        </p:nvSpPr>
        <p:spPr>
          <a:xfrm>
            <a:off x="3309854" y="208103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$120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BDA98E-7F12-7F45-A757-4B937545B02B}"/>
              </a:ext>
            </a:extLst>
          </p:cNvPr>
          <p:cNvSpPr txBox="1"/>
          <p:nvPr/>
        </p:nvSpPr>
        <p:spPr>
          <a:xfrm>
            <a:off x="5041263" y="21252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$100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883D37-6CED-7245-AD44-36E8FCEE1394}"/>
              </a:ext>
            </a:extLst>
          </p:cNvPr>
          <p:cNvSpPr txBox="1"/>
          <p:nvPr/>
        </p:nvSpPr>
        <p:spPr>
          <a:xfrm>
            <a:off x="4352184" y="2805910"/>
            <a:ext cx="634465" cy="475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$40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82CA0B-5019-874D-BD66-7AE621F6DDC8}"/>
              </a:ext>
            </a:extLst>
          </p:cNvPr>
          <p:cNvSpPr txBox="1"/>
          <p:nvPr/>
        </p:nvSpPr>
        <p:spPr>
          <a:xfrm>
            <a:off x="1848535" y="1521087"/>
            <a:ext cx="1467988" cy="531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Williams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6E66A4-6B06-6E48-AB75-ABB75F71D977}"/>
              </a:ext>
            </a:extLst>
          </p:cNvPr>
          <p:cNvSpPr txBox="1"/>
          <p:nvPr/>
        </p:nvSpPr>
        <p:spPr>
          <a:xfrm>
            <a:off x="5931900" y="1478730"/>
            <a:ext cx="875427" cy="531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Borg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0A772D-B7C1-2649-BE89-1EAD3ACF3B57}"/>
              </a:ext>
            </a:extLst>
          </p:cNvPr>
          <p:cNvSpPr txBox="1"/>
          <p:nvPr/>
        </p:nvSpPr>
        <p:spPr>
          <a:xfrm>
            <a:off x="1447800" y="2964144"/>
            <a:ext cx="1862054" cy="531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Navratilova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2AE85D-83CC-0D4D-B130-BB3EE32DFCF4}"/>
              </a:ext>
            </a:extLst>
          </p:cNvPr>
          <p:cNvSpPr txBox="1"/>
          <p:nvPr/>
        </p:nvSpPr>
        <p:spPr>
          <a:xfrm>
            <a:off x="5932652" y="2929655"/>
            <a:ext cx="1382548" cy="531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Connors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D8E9FB6-5D57-0140-A2A5-429560D38A9E}"/>
              </a:ext>
            </a:extLst>
          </p:cNvPr>
          <p:cNvCxnSpPr>
            <a:cxnSpLocks/>
          </p:cNvCxnSpPr>
          <p:nvPr/>
        </p:nvCxnSpPr>
        <p:spPr bwMode="auto">
          <a:xfrm>
            <a:off x="3640339" y="1741392"/>
            <a:ext cx="214821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196B6A2-8586-284A-8C56-518DEC57C4BF}"/>
              </a:ext>
            </a:extLst>
          </p:cNvPr>
          <p:cNvSpPr txBox="1"/>
          <p:nvPr/>
        </p:nvSpPr>
        <p:spPr>
          <a:xfrm>
            <a:off x="4273439" y="1295400"/>
            <a:ext cx="791956" cy="475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$100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B05F07F-BF68-C64E-BC3D-22555B5EC731}"/>
              </a:ext>
            </a:extLst>
          </p:cNvPr>
          <p:cNvCxnSpPr>
            <a:cxnSpLocks/>
          </p:cNvCxnSpPr>
          <p:nvPr/>
        </p:nvCxnSpPr>
        <p:spPr bwMode="auto">
          <a:xfrm flipV="1">
            <a:off x="3596894" y="3268870"/>
            <a:ext cx="2167004" cy="14606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9E8BC25C-1387-0B43-A2D2-3E52535E415A}"/>
              </a:ext>
            </a:extLst>
          </p:cNvPr>
          <p:cNvSpPr/>
          <p:nvPr/>
        </p:nvSpPr>
        <p:spPr bwMode="auto">
          <a:xfrm>
            <a:off x="3468571" y="4663560"/>
            <a:ext cx="128324" cy="131902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D8D7CE-E501-4B42-A7C1-FAAEECE5D703}"/>
              </a:ext>
            </a:extLst>
          </p:cNvPr>
          <p:cNvSpPr txBox="1"/>
          <p:nvPr/>
        </p:nvSpPr>
        <p:spPr>
          <a:xfrm>
            <a:off x="4352183" y="4075319"/>
            <a:ext cx="634465" cy="475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$90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BD8BC1-3904-504D-9AB9-62DAEEBF3CE8}"/>
              </a:ext>
            </a:extLst>
          </p:cNvPr>
          <p:cNvSpPr txBox="1"/>
          <p:nvPr/>
        </p:nvSpPr>
        <p:spPr>
          <a:xfrm>
            <a:off x="2372178" y="4439920"/>
            <a:ext cx="941011" cy="531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Evert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52078D-1AC6-C749-BC7B-641F108EFD9D}"/>
              </a:ext>
            </a:extLst>
          </p:cNvPr>
          <p:cNvSpPr txBox="1"/>
          <p:nvPr/>
        </p:nvSpPr>
        <p:spPr>
          <a:xfrm>
            <a:off x="1199669" y="6009496"/>
            <a:ext cx="538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A:  </a:t>
            </a:r>
            <a:r>
              <a:rPr lang="en-US" sz="2800" dirty="0">
                <a:solidFill>
                  <a:schemeClr val="tx1"/>
                </a:solidFill>
              </a:rPr>
              <a:t>Via a negotiation-based process!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16F82FF-D824-1B40-BF6F-36DD848BD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98" y="-98412"/>
            <a:ext cx="82296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Q: </a:t>
            </a:r>
            <a:r>
              <a:rPr lang="en-US" sz="3600" dirty="0">
                <a:solidFill>
                  <a:srgbClr val="7030A0"/>
                </a:solidFill>
              </a:rPr>
              <a:t>How to distribute the profit of $220?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B8B3C-1A75-1449-8C9F-E9028BC48C03}"/>
              </a:ext>
            </a:extLst>
          </p:cNvPr>
          <p:cNvSpPr txBox="1"/>
          <p:nvPr/>
        </p:nvSpPr>
        <p:spPr>
          <a:xfrm>
            <a:off x="4689876" y="5132209"/>
            <a:ext cx="4277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naïve fair solution: </a:t>
            </a:r>
            <a:r>
              <a:rPr lang="en-US" sz="2800" dirty="0">
                <a:solidFill>
                  <a:schemeClr val="tx1"/>
                </a:solidFill>
              </a:rPr>
              <a:t>$44/each</a:t>
            </a:r>
          </a:p>
        </p:txBody>
      </p:sp>
    </p:spTree>
    <p:extLst>
      <p:ext uri="{BB962C8B-B14F-4D97-AF65-F5344CB8AC3E}">
        <p14:creationId xmlns:p14="http://schemas.microsoft.com/office/powerpoint/2010/main" val="118765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8AD0A-6366-0141-8040-C85DC5912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28" y="170251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Simple example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FF19535-1495-484A-BAAE-AD70E29F2C1F}"/>
              </a:ext>
            </a:extLst>
          </p:cNvPr>
          <p:cNvSpPr/>
          <p:nvPr/>
        </p:nvSpPr>
        <p:spPr bwMode="auto">
          <a:xfrm>
            <a:off x="3052888" y="2594466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787838-AAC0-6F44-ABB6-AA8FA77EF8D7}"/>
              </a:ext>
            </a:extLst>
          </p:cNvPr>
          <p:cNvSpPr/>
          <p:nvPr/>
        </p:nvSpPr>
        <p:spPr bwMode="auto">
          <a:xfrm>
            <a:off x="5625862" y="4262753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41D1C5-BC7C-1243-A4F6-BCC849FF10D9}"/>
              </a:ext>
            </a:extLst>
          </p:cNvPr>
          <p:cNvSpPr/>
          <p:nvPr/>
        </p:nvSpPr>
        <p:spPr bwMode="auto">
          <a:xfrm>
            <a:off x="5625862" y="2594466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3EB825-AB19-8F42-B566-9364085CB7A7}"/>
              </a:ext>
            </a:extLst>
          </p:cNvPr>
          <p:cNvCxnSpPr>
            <a:cxnSpLocks/>
          </p:cNvCxnSpPr>
          <p:nvPr/>
        </p:nvCxnSpPr>
        <p:spPr bwMode="auto">
          <a:xfrm>
            <a:off x="3199174" y="2677558"/>
            <a:ext cx="244890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A7A2FA-617E-3749-8DDC-F72A48C08395}"/>
              </a:ext>
            </a:extLst>
          </p:cNvPr>
          <p:cNvCxnSpPr>
            <a:cxnSpLocks/>
            <a:endCxn id="5" idx="2"/>
          </p:cNvCxnSpPr>
          <p:nvPr/>
        </p:nvCxnSpPr>
        <p:spPr bwMode="auto">
          <a:xfrm>
            <a:off x="3165380" y="2713826"/>
            <a:ext cx="2460482" cy="16214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4F75951-6F49-AF4D-B047-B78ACB35FE3A}"/>
              </a:ext>
            </a:extLst>
          </p:cNvPr>
          <p:cNvSpPr txBox="1"/>
          <p:nvPr/>
        </p:nvSpPr>
        <p:spPr>
          <a:xfrm>
            <a:off x="4096867" y="217950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BDA98E-7F12-7F45-A757-4B937545B02B}"/>
              </a:ext>
            </a:extLst>
          </p:cNvPr>
          <p:cNvSpPr txBox="1"/>
          <p:nvPr/>
        </p:nvSpPr>
        <p:spPr>
          <a:xfrm>
            <a:off x="3886200" y="359134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82CA0B-5019-874D-BD66-7AE621F6DDC8}"/>
              </a:ext>
            </a:extLst>
          </p:cNvPr>
          <p:cNvSpPr txBox="1"/>
          <p:nvPr/>
        </p:nvSpPr>
        <p:spPr>
          <a:xfrm>
            <a:off x="1341919" y="2351036"/>
            <a:ext cx="1673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Williams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6E66A4-6B06-6E48-AB75-ABB75F71D977}"/>
              </a:ext>
            </a:extLst>
          </p:cNvPr>
          <p:cNvSpPr txBox="1"/>
          <p:nvPr/>
        </p:nvSpPr>
        <p:spPr>
          <a:xfrm>
            <a:off x="5811498" y="2388678"/>
            <a:ext cx="997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Borg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2AE85D-83CC-0D4D-B130-BB3EE32DFCF4}"/>
              </a:ext>
            </a:extLst>
          </p:cNvPr>
          <p:cNvSpPr txBox="1"/>
          <p:nvPr/>
        </p:nvSpPr>
        <p:spPr>
          <a:xfrm>
            <a:off x="5812355" y="3984431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Connors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B7774-B11C-0341-9CBA-4808D58403B8}"/>
              </a:ext>
            </a:extLst>
          </p:cNvPr>
          <p:cNvSpPr txBox="1"/>
          <p:nvPr/>
        </p:nvSpPr>
        <p:spPr>
          <a:xfrm>
            <a:off x="3015390" y="5486400"/>
            <a:ext cx="2374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Profit</a:t>
            </a:r>
            <a:r>
              <a:rPr lang="en-US" sz="3200" dirty="0">
                <a:solidFill>
                  <a:schemeClr val="tx1"/>
                </a:solidFill>
              </a:rPr>
              <a:t> = $100</a:t>
            </a:r>
          </a:p>
        </p:txBody>
      </p:sp>
    </p:spTree>
    <p:extLst>
      <p:ext uri="{BB962C8B-B14F-4D97-AF65-F5344CB8AC3E}">
        <p14:creationId xmlns:p14="http://schemas.microsoft.com/office/powerpoint/2010/main" val="374460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8AD0A-6366-0141-8040-C85DC5912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28" y="170251"/>
            <a:ext cx="8229600" cy="1371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Negotiation leads to: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FF19535-1495-484A-BAAE-AD70E29F2C1F}"/>
              </a:ext>
            </a:extLst>
          </p:cNvPr>
          <p:cNvSpPr/>
          <p:nvPr/>
        </p:nvSpPr>
        <p:spPr bwMode="auto">
          <a:xfrm>
            <a:off x="3052888" y="2594466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787838-AAC0-6F44-ABB6-AA8FA77EF8D7}"/>
              </a:ext>
            </a:extLst>
          </p:cNvPr>
          <p:cNvSpPr/>
          <p:nvPr/>
        </p:nvSpPr>
        <p:spPr bwMode="auto">
          <a:xfrm>
            <a:off x="5625862" y="4262753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41D1C5-BC7C-1243-A4F6-BCC849FF10D9}"/>
              </a:ext>
            </a:extLst>
          </p:cNvPr>
          <p:cNvSpPr/>
          <p:nvPr/>
        </p:nvSpPr>
        <p:spPr bwMode="auto">
          <a:xfrm>
            <a:off x="5625862" y="2594466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3EB825-AB19-8F42-B566-9364085CB7A7}"/>
              </a:ext>
            </a:extLst>
          </p:cNvPr>
          <p:cNvCxnSpPr>
            <a:cxnSpLocks/>
          </p:cNvCxnSpPr>
          <p:nvPr/>
        </p:nvCxnSpPr>
        <p:spPr bwMode="auto">
          <a:xfrm>
            <a:off x="3199174" y="2677558"/>
            <a:ext cx="244890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A7A2FA-617E-3749-8DDC-F72A48C08395}"/>
              </a:ext>
            </a:extLst>
          </p:cNvPr>
          <p:cNvCxnSpPr>
            <a:cxnSpLocks/>
            <a:endCxn id="5" idx="2"/>
          </p:cNvCxnSpPr>
          <p:nvPr/>
        </p:nvCxnSpPr>
        <p:spPr bwMode="auto">
          <a:xfrm>
            <a:off x="3165380" y="2713826"/>
            <a:ext cx="2460482" cy="16214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4F75951-6F49-AF4D-B047-B78ACB35FE3A}"/>
              </a:ext>
            </a:extLst>
          </p:cNvPr>
          <p:cNvSpPr txBox="1"/>
          <p:nvPr/>
        </p:nvSpPr>
        <p:spPr>
          <a:xfrm>
            <a:off x="4096867" y="217950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BDA98E-7F12-7F45-A757-4B937545B02B}"/>
              </a:ext>
            </a:extLst>
          </p:cNvPr>
          <p:cNvSpPr txBox="1"/>
          <p:nvPr/>
        </p:nvSpPr>
        <p:spPr>
          <a:xfrm>
            <a:off x="3944215" y="361971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82CA0B-5019-874D-BD66-7AE621F6DDC8}"/>
              </a:ext>
            </a:extLst>
          </p:cNvPr>
          <p:cNvSpPr txBox="1"/>
          <p:nvPr/>
        </p:nvSpPr>
        <p:spPr>
          <a:xfrm>
            <a:off x="1341919" y="2351036"/>
            <a:ext cx="1673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Williams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6E66A4-6B06-6E48-AB75-ABB75F71D977}"/>
              </a:ext>
            </a:extLst>
          </p:cNvPr>
          <p:cNvSpPr txBox="1"/>
          <p:nvPr/>
        </p:nvSpPr>
        <p:spPr>
          <a:xfrm>
            <a:off x="5811498" y="2388678"/>
            <a:ext cx="997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Borg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2AE85D-83CC-0D4D-B130-BB3EE32DFCF4}"/>
              </a:ext>
            </a:extLst>
          </p:cNvPr>
          <p:cNvSpPr txBox="1"/>
          <p:nvPr/>
        </p:nvSpPr>
        <p:spPr>
          <a:xfrm>
            <a:off x="5812355" y="3984431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Connors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42CF5-53A1-1B45-932C-E984F8CDC3C7}"/>
              </a:ext>
            </a:extLst>
          </p:cNvPr>
          <p:cNvSpPr txBox="1"/>
          <p:nvPr/>
        </p:nvSpPr>
        <p:spPr>
          <a:xfrm>
            <a:off x="2570364" y="196423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6DEA8E-1FEB-9B41-A236-2C7B5CDA09ED}"/>
              </a:ext>
            </a:extLst>
          </p:cNvPr>
          <p:cNvSpPr txBox="1"/>
          <p:nvPr/>
        </p:nvSpPr>
        <p:spPr>
          <a:xfrm>
            <a:off x="5474630" y="453536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962454-6387-2046-BD41-B4ED68354E44}"/>
              </a:ext>
            </a:extLst>
          </p:cNvPr>
          <p:cNvSpPr txBox="1"/>
          <p:nvPr/>
        </p:nvSpPr>
        <p:spPr>
          <a:xfrm>
            <a:off x="5474630" y="200969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$0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D1863C-79EA-9944-ADBC-D1DE07CEAC23}"/>
              </a:ext>
            </a:extLst>
          </p:cNvPr>
          <p:cNvSpPr txBox="1"/>
          <p:nvPr/>
        </p:nvSpPr>
        <p:spPr>
          <a:xfrm>
            <a:off x="381000" y="5546342"/>
            <a:ext cx="8606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Williams is good and the men have no alternatives!</a:t>
            </a:r>
          </a:p>
        </p:txBody>
      </p:sp>
    </p:spTree>
    <p:extLst>
      <p:ext uri="{BB962C8B-B14F-4D97-AF65-F5344CB8AC3E}">
        <p14:creationId xmlns:p14="http://schemas.microsoft.com/office/powerpoint/2010/main" val="57672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FF19535-1495-484A-BAAE-AD70E29F2C1F}"/>
              </a:ext>
            </a:extLst>
          </p:cNvPr>
          <p:cNvSpPr/>
          <p:nvPr/>
        </p:nvSpPr>
        <p:spPr bwMode="auto">
          <a:xfrm>
            <a:off x="3052888" y="2594466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787838-AAC0-6F44-ABB6-AA8FA77EF8D7}"/>
              </a:ext>
            </a:extLst>
          </p:cNvPr>
          <p:cNvSpPr/>
          <p:nvPr/>
        </p:nvSpPr>
        <p:spPr bwMode="auto">
          <a:xfrm>
            <a:off x="5625862" y="4262753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41D1C5-BC7C-1243-A4F6-BCC849FF10D9}"/>
              </a:ext>
            </a:extLst>
          </p:cNvPr>
          <p:cNvSpPr/>
          <p:nvPr/>
        </p:nvSpPr>
        <p:spPr bwMode="auto">
          <a:xfrm>
            <a:off x="5625862" y="2594466"/>
            <a:ext cx="146286" cy="1450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3EB825-AB19-8F42-B566-9364085CB7A7}"/>
              </a:ext>
            </a:extLst>
          </p:cNvPr>
          <p:cNvCxnSpPr>
            <a:cxnSpLocks/>
          </p:cNvCxnSpPr>
          <p:nvPr/>
        </p:nvCxnSpPr>
        <p:spPr bwMode="auto">
          <a:xfrm>
            <a:off x="3199174" y="2677558"/>
            <a:ext cx="244890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A7A2FA-617E-3749-8DDC-F72A48C08395}"/>
              </a:ext>
            </a:extLst>
          </p:cNvPr>
          <p:cNvCxnSpPr>
            <a:cxnSpLocks/>
            <a:endCxn id="5" idx="2"/>
          </p:cNvCxnSpPr>
          <p:nvPr/>
        </p:nvCxnSpPr>
        <p:spPr bwMode="auto">
          <a:xfrm>
            <a:off x="3165380" y="2713826"/>
            <a:ext cx="2460482" cy="16214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4F75951-6F49-AF4D-B047-B78ACB35FE3A}"/>
              </a:ext>
            </a:extLst>
          </p:cNvPr>
          <p:cNvSpPr txBox="1"/>
          <p:nvPr/>
        </p:nvSpPr>
        <p:spPr>
          <a:xfrm>
            <a:off x="4096867" y="217950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BDA98E-7F12-7F45-A757-4B937545B02B}"/>
              </a:ext>
            </a:extLst>
          </p:cNvPr>
          <p:cNvSpPr txBox="1"/>
          <p:nvPr/>
        </p:nvSpPr>
        <p:spPr>
          <a:xfrm>
            <a:off x="3886200" y="3687886"/>
            <a:ext cx="889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$110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82CA0B-5019-874D-BD66-7AE621F6DDC8}"/>
              </a:ext>
            </a:extLst>
          </p:cNvPr>
          <p:cNvSpPr txBox="1"/>
          <p:nvPr/>
        </p:nvSpPr>
        <p:spPr>
          <a:xfrm>
            <a:off x="1341919" y="2351036"/>
            <a:ext cx="1673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Williams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6E66A4-6B06-6E48-AB75-ABB75F71D977}"/>
              </a:ext>
            </a:extLst>
          </p:cNvPr>
          <p:cNvSpPr txBox="1"/>
          <p:nvPr/>
        </p:nvSpPr>
        <p:spPr>
          <a:xfrm>
            <a:off x="5811498" y="2388678"/>
            <a:ext cx="997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Borg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2AE85D-83CC-0D4D-B130-BB3EE32DFCF4}"/>
              </a:ext>
            </a:extLst>
          </p:cNvPr>
          <p:cNvSpPr txBox="1"/>
          <p:nvPr/>
        </p:nvSpPr>
        <p:spPr>
          <a:xfrm>
            <a:off x="5812355" y="3984431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Connors</a:t>
            </a:r>
          </a:p>
        </p:txBody>
      </p:sp>
    </p:spTree>
    <p:extLst>
      <p:ext uri="{BB962C8B-B14F-4D97-AF65-F5344CB8AC3E}">
        <p14:creationId xmlns:p14="http://schemas.microsoft.com/office/powerpoint/2010/main" val="1910739854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Times New Roman" charset="0"/>
            <a:cs typeface="Times New Roman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514350" indent="-514350">
          <a:buFont typeface="+mj-lt"/>
          <a:buAutoNum type="arabicPeriod"/>
          <a:defRPr sz="32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LemkeLinearSPLC1</Template>
  <TotalTime>150822</TotalTime>
  <Words>2100</Words>
  <Application>Microsoft Macintosh PowerPoint</Application>
  <PresentationFormat>On-screen Show (4:3)</PresentationFormat>
  <Paragraphs>585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Arial Black</vt:lpstr>
      <vt:lpstr>Calibri</vt:lpstr>
      <vt:lpstr>Cambria Math</vt:lpstr>
      <vt:lpstr>Times New Roman</vt:lpstr>
      <vt:lpstr>Wingdings</vt:lpstr>
      <vt:lpstr>Pixel</vt:lpstr>
      <vt:lpstr>PowerPoint Presentation</vt:lpstr>
      <vt:lpstr>Core: quintessential solution concept</vt:lpstr>
      <vt:lpstr>Bondareva-Shapley Theorem, 1963</vt:lpstr>
      <vt:lpstr>Mixed-doubles teams for a tournament</vt:lpstr>
      <vt:lpstr>Q: How to distribute the profit of $220?</vt:lpstr>
      <vt:lpstr>Q: How to distribute the profit of $220?</vt:lpstr>
      <vt:lpstr>Simple example</vt:lpstr>
      <vt:lpstr>Negotiation leads to: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Need: a systemic solution! </vt:lpstr>
      <vt:lpstr>Assignment Game</vt:lpstr>
      <vt:lpstr>Profit Sharing</vt:lpstr>
      <vt:lpstr>Core</vt:lpstr>
      <vt:lpstr>Core of Assignment Game</vt:lpstr>
      <vt:lpstr>Shapley-Shubik, 1971</vt:lpstr>
      <vt:lpstr>PowerPoint Presentation</vt:lpstr>
      <vt:lpstr>Shapley-Shubik, 1971</vt:lpstr>
      <vt:lpstr>Unique imputation in the core</vt:lpstr>
      <vt:lpstr>PowerPoint Presentation</vt:lpstr>
      <vt:lpstr>Shapley-Shubik, 1971</vt:lpstr>
      <vt:lpstr>PowerPoint Presentation</vt:lpstr>
      <vt:lpstr>PowerPoint Presentation</vt:lpstr>
      <vt:lpstr>Distributive lattice</vt:lpstr>
      <vt:lpstr>Housing market game</vt:lpstr>
      <vt:lpstr>But do we really know it all??</vt:lpstr>
      <vt:lpstr>PowerPoint Presentation</vt:lpstr>
      <vt:lpstr>Complementary slackness  &amp;  strict complementarity </vt:lpstr>
      <vt:lpstr>Stable Matching Game (NTU)</vt:lpstr>
      <vt:lpstr>Core of Assignment Game</vt:lpstr>
      <vt:lpstr>Min-Max Fair Core Imputation</vt:lpstr>
      <vt:lpstr>Min-Max Fair Core Imputation</vt:lpstr>
      <vt:lpstr>Max-Min Fair Core Imputation</vt:lpstr>
      <vt:lpstr>Max-Min Fair Core Imputation</vt:lpstr>
      <vt:lpstr>Max-Min Fair Core Imputation</vt:lpstr>
      <vt:lpstr>Use strict complementarity </vt:lpstr>
      <vt:lpstr>Max-Min Fair Core Imputation</vt:lpstr>
      <vt:lpstr>Max-Min Fair Core Imputation</vt:lpstr>
      <vt:lpstr>Equitable Core Imputation</vt:lpstr>
      <vt:lpstr>PowerPoint Presentation</vt:lpstr>
      <vt:lpstr>What makes  the Shapley-Shubik Theorem tick?? </vt:lpstr>
      <vt:lpstr>PowerPoint Presentation</vt:lpstr>
      <vt:lpstr>What makes  the Shapley-Shubik theorem tick?? </vt:lpstr>
      <vt:lpstr>Underlying reason for “integrality”? </vt:lpstr>
      <vt:lpstr>Generalize?</vt:lpstr>
      <vt:lpstr>Generalize further?</vt:lpstr>
      <vt:lpstr>Bipartite b-Matching Game</vt:lpstr>
      <vt:lpstr>How far can we generalize? </vt:lpstr>
      <vt:lpstr>The Hoffman-Kruskal Game</vt:lpstr>
      <vt:lpstr>There must be other TUM games! </vt:lpstr>
      <vt:lpstr>Max-Flow Game</vt:lpstr>
      <vt:lpstr>Dual: Fractional Min-Cut</vt:lpstr>
      <vt:lpstr>“More-fair” core imputations </vt:lpstr>
      <vt:lpstr>Generalize further?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localadmin</dc:creator>
  <cp:lastModifiedBy>Vijay Vazirani</cp:lastModifiedBy>
  <cp:revision>1996</cp:revision>
  <dcterms:created xsi:type="dcterms:W3CDTF">2013-04-16T19:12:34Z</dcterms:created>
  <dcterms:modified xsi:type="dcterms:W3CDTF">2023-10-30T00:54:55Z</dcterms:modified>
</cp:coreProperties>
</file>