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notesSlides/notesSlide3.xml" ContentType="application/vnd.openxmlformats-officedocument.presentationml.notesSlide+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1"/>
  </p:notesMasterIdLst>
  <p:handoutMasterIdLst>
    <p:handoutMasterId r:id="rId52"/>
  </p:handoutMasterIdLst>
  <p:sldIdLst>
    <p:sldId id="1940" r:id="rId2"/>
    <p:sldId id="1882" r:id="rId3"/>
    <p:sldId id="1894" r:id="rId4"/>
    <p:sldId id="1896" r:id="rId5"/>
    <p:sldId id="1897" r:id="rId6"/>
    <p:sldId id="1898" r:id="rId7"/>
    <p:sldId id="1899" r:id="rId8"/>
    <p:sldId id="1901" r:id="rId9"/>
    <p:sldId id="1902" r:id="rId10"/>
    <p:sldId id="1903" r:id="rId11"/>
    <p:sldId id="1905" r:id="rId12"/>
    <p:sldId id="1907" r:id="rId13"/>
    <p:sldId id="1908" r:id="rId14"/>
    <p:sldId id="1909" r:id="rId15"/>
    <p:sldId id="1910" r:id="rId16"/>
    <p:sldId id="1911" r:id="rId17"/>
    <p:sldId id="1912" r:id="rId18"/>
    <p:sldId id="1913" r:id="rId19"/>
    <p:sldId id="1915" r:id="rId20"/>
    <p:sldId id="1916" r:id="rId21"/>
    <p:sldId id="1917" r:id="rId22"/>
    <p:sldId id="1918" r:id="rId23"/>
    <p:sldId id="1919" r:id="rId24"/>
    <p:sldId id="1920" r:id="rId25"/>
    <p:sldId id="1921" r:id="rId26"/>
    <p:sldId id="1923" r:id="rId27"/>
    <p:sldId id="1922" r:id="rId28"/>
    <p:sldId id="1924" r:id="rId29"/>
    <p:sldId id="1928" r:id="rId30"/>
    <p:sldId id="1925" r:id="rId31"/>
    <p:sldId id="1904" r:id="rId32"/>
    <p:sldId id="1927" r:id="rId33"/>
    <p:sldId id="1926" r:id="rId34"/>
    <p:sldId id="1929" r:id="rId35"/>
    <p:sldId id="1930" r:id="rId36"/>
    <p:sldId id="1931" r:id="rId37"/>
    <p:sldId id="1934" r:id="rId38"/>
    <p:sldId id="1935" r:id="rId39"/>
    <p:sldId id="1936" r:id="rId40"/>
    <p:sldId id="1937" r:id="rId41"/>
    <p:sldId id="1938" r:id="rId42"/>
    <p:sldId id="1939" r:id="rId43"/>
    <p:sldId id="1942" r:id="rId44"/>
    <p:sldId id="1943" r:id="rId45"/>
    <p:sldId id="1944" r:id="rId46"/>
    <p:sldId id="1945" r:id="rId47"/>
    <p:sldId id="1947" r:id="rId48"/>
    <p:sldId id="1948" r:id="rId49"/>
    <p:sldId id="1941" r:id="rId50"/>
  </p:sldIdLst>
  <p:sldSz cx="12192000" cy="6858000"/>
  <p:notesSz cx="7315200" cy="9601200"/>
  <p:custDataLst>
    <p:tags r:id="rId53"/>
  </p:custDataLst>
  <p:defaultTextStyle>
    <a:defPPr>
      <a:defRPr lang="en-US"/>
    </a:defPPr>
    <a:lvl1pPr algn="l" rtl="0" fontAlgn="base">
      <a:spcBef>
        <a:spcPct val="0"/>
      </a:spcBef>
      <a:spcAft>
        <a:spcPct val="0"/>
      </a:spcAft>
      <a:defRPr sz="2800" kern="1200">
        <a:solidFill>
          <a:schemeClr val="tx1"/>
        </a:solidFill>
        <a:latin typeface="Arial Rounded MT Bold" pitchFamily="34" charset="0"/>
        <a:ea typeface="+mn-ea"/>
        <a:cs typeface="+mn-cs"/>
      </a:defRPr>
    </a:lvl1pPr>
    <a:lvl2pPr marL="457200" algn="l" rtl="0" fontAlgn="base">
      <a:spcBef>
        <a:spcPct val="0"/>
      </a:spcBef>
      <a:spcAft>
        <a:spcPct val="0"/>
      </a:spcAft>
      <a:defRPr sz="2800" kern="1200">
        <a:solidFill>
          <a:schemeClr val="tx1"/>
        </a:solidFill>
        <a:latin typeface="Arial Rounded MT Bold" pitchFamily="34" charset="0"/>
        <a:ea typeface="+mn-ea"/>
        <a:cs typeface="+mn-cs"/>
      </a:defRPr>
    </a:lvl2pPr>
    <a:lvl3pPr marL="914400" algn="l" rtl="0" fontAlgn="base">
      <a:spcBef>
        <a:spcPct val="0"/>
      </a:spcBef>
      <a:spcAft>
        <a:spcPct val="0"/>
      </a:spcAft>
      <a:defRPr sz="2800" kern="1200">
        <a:solidFill>
          <a:schemeClr val="tx1"/>
        </a:solidFill>
        <a:latin typeface="Arial Rounded MT Bold" pitchFamily="34" charset="0"/>
        <a:ea typeface="+mn-ea"/>
        <a:cs typeface="+mn-cs"/>
      </a:defRPr>
    </a:lvl3pPr>
    <a:lvl4pPr marL="1371600" algn="l" rtl="0" fontAlgn="base">
      <a:spcBef>
        <a:spcPct val="0"/>
      </a:spcBef>
      <a:spcAft>
        <a:spcPct val="0"/>
      </a:spcAft>
      <a:defRPr sz="2800" kern="1200">
        <a:solidFill>
          <a:schemeClr val="tx1"/>
        </a:solidFill>
        <a:latin typeface="Arial Rounded MT Bold" pitchFamily="34" charset="0"/>
        <a:ea typeface="+mn-ea"/>
        <a:cs typeface="+mn-cs"/>
      </a:defRPr>
    </a:lvl4pPr>
    <a:lvl5pPr marL="1828800" algn="l" rtl="0" fontAlgn="base">
      <a:spcBef>
        <a:spcPct val="0"/>
      </a:spcBef>
      <a:spcAft>
        <a:spcPct val="0"/>
      </a:spcAft>
      <a:defRPr sz="2800" kern="1200">
        <a:solidFill>
          <a:schemeClr val="tx1"/>
        </a:solidFill>
        <a:latin typeface="Arial Rounded MT Bold" pitchFamily="34" charset="0"/>
        <a:ea typeface="+mn-ea"/>
        <a:cs typeface="+mn-cs"/>
      </a:defRPr>
    </a:lvl5pPr>
    <a:lvl6pPr marL="2286000" algn="l" defTabSz="914400" rtl="0" eaLnBrk="1" latinLnBrk="0" hangingPunct="1">
      <a:defRPr sz="2800" kern="1200">
        <a:solidFill>
          <a:schemeClr val="tx1"/>
        </a:solidFill>
        <a:latin typeface="Arial Rounded MT Bold" pitchFamily="34" charset="0"/>
        <a:ea typeface="+mn-ea"/>
        <a:cs typeface="+mn-cs"/>
      </a:defRPr>
    </a:lvl6pPr>
    <a:lvl7pPr marL="2743200" algn="l" defTabSz="914400" rtl="0" eaLnBrk="1" latinLnBrk="0" hangingPunct="1">
      <a:defRPr sz="2800" kern="1200">
        <a:solidFill>
          <a:schemeClr val="tx1"/>
        </a:solidFill>
        <a:latin typeface="Arial Rounded MT Bold" pitchFamily="34" charset="0"/>
        <a:ea typeface="+mn-ea"/>
        <a:cs typeface="+mn-cs"/>
      </a:defRPr>
    </a:lvl7pPr>
    <a:lvl8pPr marL="3200400" algn="l" defTabSz="914400" rtl="0" eaLnBrk="1" latinLnBrk="0" hangingPunct="1">
      <a:defRPr sz="2800" kern="1200">
        <a:solidFill>
          <a:schemeClr val="tx1"/>
        </a:solidFill>
        <a:latin typeface="Arial Rounded MT Bold" pitchFamily="34" charset="0"/>
        <a:ea typeface="+mn-ea"/>
        <a:cs typeface="+mn-cs"/>
      </a:defRPr>
    </a:lvl8pPr>
    <a:lvl9pPr marL="3657600" algn="l" defTabSz="914400" rtl="0" eaLnBrk="1" latinLnBrk="0" hangingPunct="1">
      <a:defRPr sz="2800"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484" userDrawn="1">
          <p15:clr>
            <a:srgbClr val="A4A3A4"/>
          </p15:clr>
        </p15:guide>
        <p15:guide id="2" pos="20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B0000"/>
    <a:srgbClr val="B8A194"/>
    <a:srgbClr val="67665B"/>
    <a:srgbClr val="44443C"/>
    <a:srgbClr val="8318AE"/>
    <a:srgbClr val="FF00FF"/>
    <a:srgbClr val="9B19CE"/>
    <a:srgbClr val="FFC1C1"/>
    <a:srgbClr val="02C1E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7" autoAdjust="0"/>
    <p:restoredTop sz="88325" autoAdjust="0"/>
  </p:normalViewPr>
  <p:slideViewPr>
    <p:cSldViewPr snapToGrid="0">
      <p:cViewPr varScale="1">
        <p:scale>
          <a:sx n="91" d="100"/>
          <a:sy n="91" d="100"/>
        </p:scale>
        <p:origin x="269" y="46"/>
      </p:cViewPr>
      <p:guideLst>
        <p:guide orient="horz" pos="2484"/>
        <p:guide pos="2004"/>
      </p:guideLst>
    </p:cSldViewPr>
  </p:slideViewPr>
  <p:outlineViewPr>
    <p:cViewPr>
      <p:scale>
        <a:sx n="33" d="100"/>
        <a:sy n="33" d="100"/>
      </p:scale>
      <p:origin x="0" y="-4690"/>
    </p:cViewPr>
  </p:outlineViewPr>
  <p:notesTextViewPr>
    <p:cViewPr>
      <p:scale>
        <a:sx n="125" d="100"/>
        <a:sy n="125" d="100"/>
      </p:scale>
      <p:origin x="0" y="0"/>
    </p:cViewPr>
  </p:notesTextViewPr>
  <p:sorterViewPr>
    <p:cViewPr>
      <p:scale>
        <a:sx n="75" d="100"/>
        <a:sy n="75" d="100"/>
      </p:scale>
      <p:origin x="0" y="225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3168650" cy="298450"/>
          </a:xfrm>
          <a:prstGeom prst="rect">
            <a:avLst/>
          </a:prstGeom>
          <a:noFill/>
          <a:ln w="38100">
            <a:noFill/>
            <a:miter lim="800000"/>
            <a:headEnd/>
            <a:tailEnd/>
          </a:ln>
          <a:effectLst/>
        </p:spPr>
        <p:txBody>
          <a:bodyPr vert="horz" wrap="square" lIns="289948" tIns="48324" rIns="289948" bIns="48324" numCol="1" anchor="ctr" anchorCtr="0" compatLnSpc="1">
            <a:prstTxWarp prst="textNoShape">
              <a:avLst/>
            </a:prstTxWarp>
            <a:spAutoFit/>
          </a:bodyPr>
          <a:lstStyle>
            <a:lvl1pPr defTabSz="965840" eaLnBrk="0" hangingPunct="0">
              <a:defRPr sz="1300"/>
            </a:lvl1pPr>
          </a:lstStyle>
          <a:p>
            <a:pPr>
              <a:defRPr/>
            </a:pPr>
            <a:endParaRPr lang="en-US"/>
          </a:p>
        </p:txBody>
      </p:sp>
      <p:sp>
        <p:nvSpPr>
          <p:cNvPr id="96259" name="Rectangle 3"/>
          <p:cNvSpPr>
            <a:spLocks noGrp="1" noChangeArrowheads="1"/>
          </p:cNvSpPr>
          <p:nvPr>
            <p:ph type="dt" sz="quarter" idx="1"/>
          </p:nvPr>
        </p:nvSpPr>
        <p:spPr bwMode="auto">
          <a:xfrm>
            <a:off x="4146550" y="90488"/>
            <a:ext cx="3168650" cy="298450"/>
          </a:xfrm>
          <a:prstGeom prst="rect">
            <a:avLst/>
          </a:prstGeom>
          <a:noFill/>
          <a:ln w="38100">
            <a:noFill/>
            <a:miter lim="800000"/>
            <a:headEnd/>
            <a:tailEnd/>
          </a:ln>
          <a:effectLst/>
        </p:spPr>
        <p:txBody>
          <a:bodyPr vert="horz" wrap="square" lIns="289948" tIns="48324" rIns="289948" bIns="48324" numCol="1" anchor="ctr" anchorCtr="0" compatLnSpc="1">
            <a:prstTxWarp prst="textNoShape">
              <a:avLst/>
            </a:prstTxWarp>
            <a:spAutoFit/>
          </a:bodyPr>
          <a:lstStyle>
            <a:lvl1pPr algn="r" defTabSz="965840" eaLnBrk="0" hangingPunct="0">
              <a:defRPr sz="1300"/>
            </a:lvl1pPr>
          </a:lstStyle>
          <a:p>
            <a:pPr>
              <a:defRPr/>
            </a:pPr>
            <a:endParaRPr lang="en-US"/>
          </a:p>
        </p:txBody>
      </p:sp>
      <p:sp>
        <p:nvSpPr>
          <p:cNvPr id="96260" name="Rectangle 4"/>
          <p:cNvSpPr>
            <a:spLocks noGrp="1" noChangeArrowheads="1"/>
          </p:cNvSpPr>
          <p:nvPr>
            <p:ph type="ftr" sz="quarter" idx="2"/>
          </p:nvPr>
        </p:nvSpPr>
        <p:spPr bwMode="auto">
          <a:xfrm>
            <a:off x="0" y="9302750"/>
            <a:ext cx="3168650" cy="298450"/>
          </a:xfrm>
          <a:prstGeom prst="rect">
            <a:avLst/>
          </a:prstGeom>
          <a:noFill/>
          <a:ln w="38100">
            <a:noFill/>
            <a:miter lim="800000"/>
            <a:headEnd/>
            <a:tailEnd/>
          </a:ln>
          <a:effectLst/>
        </p:spPr>
        <p:txBody>
          <a:bodyPr vert="horz" wrap="square" lIns="289948" tIns="48324" rIns="289948" bIns="48324" numCol="1" anchor="b" anchorCtr="0" compatLnSpc="1">
            <a:prstTxWarp prst="textNoShape">
              <a:avLst/>
            </a:prstTxWarp>
            <a:spAutoFit/>
          </a:bodyPr>
          <a:lstStyle>
            <a:lvl1pPr defTabSz="965840" eaLnBrk="0" hangingPunct="0">
              <a:defRPr sz="1300"/>
            </a:lvl1pPr>
          </a:lstStyle>
          <a:p>
            <a:pPr>
              <a:defRPr/>
            </a:pPr>
            <a:endParaRPr lang="en-US"/>
          </a:p>
        </p:txBody>
      </p:sp>
      <p:sp>
        <p:nvSpPr>
          <p:cNvPr id="96261" name="Rectangle 5"/>
          <p:cNvSpPr>
            <a:spLocks noGrp="1" noChangeArrowheads="1"/>
          </p:cNvSpPr>
          <p:nvPr>
            <p:ph type="sldNum" sz="quarter" idx="3"/>
          </p:nvPr>
        </p:nvSpPr>
        <p:spPr bwMode="auto">
          <a:xfrm>
            <a:off x="4146550" y="9302750"/>
            <a:ext cx="3168650" cy="298450"/>
          </a:xfrm>
          <a:prstGeom prst="rect">
            <a:avLst/>
          </a:prstGeom>
          <a:noFill/>
          <a:ln w="38100">
            <a:noFill/>
            <a:miter lim="800000"/>
            <a:headEnd/>
            <a:tailEnd/>
          </a:ln>
          <a:effectLst/>
        </p:spPr>
        <p:txBody>
          <a:bodyPr vert="horz" wrap="square" lIns="289948" tIns="48324" rIns="289948" bIns="48324" numCol="1" anchor="b" anchorCtr="0" compatLnSpc="1">
            <a:prstTxWarp prst="textNoShape">
              <a:avLst/>
            </a:prstTxWarp>
            <a:spAutoFit/>
          </a:bodyPr>
          <a:lstStyle>
            <a:lvl1pPr algn="r" defTabSz="965840" eaLnBrk="0" hangingPunct="0">
              <a:defRPr sz="1300"/>
            </a:lvl1pPr>
          </a:lstStyle>
          <a:p>
            <a:pPr>
              <a:defRPr/>
            </a:pPr>
            <a:fld id="{77CF752B-9B03-4D6C-A63F-07E5B6E1ED84}" type="slidenum">
              <a:rPr lang="en-US"/>
              <a:pPr>
                <a:defRPr/>
              </a:pPr>
              <a:t>‹#›</a:t>
            </a:fld>
            <a:endParaRPr lang="en-US"/>
          </a:p>
        </p:txBody>
      </p:sp>
    </p:spTree>
    <p:extLst>
      <p:ext uri="{BB962C8B-B14F-4D97-AF65-F5344CB8AC3E}">
        <p14:creationId xmlns:p14="http://schemas.microsoft.com/office/powerpoint/2010/main" val="16779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defTabSz="965840" eaLnBrk="0" hangingPunct="0">
              <a:defRPr sz="1300" b="1"/>
            </a:lvl1pPr>
          </a:lstStyle>
          <a:p>
            <a:pPr>
              <a:defRPr/>
            </a:pPr>
            <a:endParaRPr lang="en-US"/>
          </a:p>
        </p:txBody>
      </p:sp>
      <p:sp>
        <p:nvSpPr>
          <p:cNvPr id="6147"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algn="r" defTabSz="965840" eaLnBrk="0" hangingPunct="0">
              <a:defRPr sz="1300" b="1"/>
            </a:lvl1pPr>
          </a:lstStyle>
          <a:p>
            <a:pPr>
              <a:defRPr/>
            </a:pPr>
            <a:endParaRPr lang="en-US"/>
          </a:p>
        </p:txBody>
      </p:sp>
      <p:sp>
        <p:nvSpPr>
          <p:cNvPr id="63492"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defTabSz="965840" eaLnBrk="0" hangingPunct="0">
              <a:defRPr sz="1300" b="1"/>
            </a:lvl1pPr>
          </a:lstStyle>
          <a:p>
            <a:pPr>
              <a:defRPr/>
            </a:pPr>
            <a:endParaRPr lang="en-US"/>
          </a:p>
        </p:txBody>
      </p:sp>
      <p:sp>
        <p:nvSpPr>
          <p:cNvPr id="6151"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algn="r" defTabSz="965840" eaLnBrk="0" hangingPunct="0">
              <a:defRPr sz="1300" b="1"/>
            </a:lvl1pPr>
          </a:lstStyle>
          <a:p>
            <a:pPr>
              <a:defRPr/>
            </a:pPr>
            <a:fld id="{07EEB23C-DE70-4752-BFDE-D1C52375554D}" type="slidenum">
              <a:rPr lang="en-US"/>
              <a:pPr>
                <a:defRPr/>
              </a:pPr>
              <a:t>‹#›</a:t>
            </a:fld>
            <a:endParaRPr lang="en-US"/>
          </a:p>
        </p:txBody>
      </p:sp>
    </p:spTree>
    <p:extLst>
      <p:ext uri="{BB962C8B-B14F-4D97-AF65-F5344CB8AC3E}">
        <p14:creationId xmlns:p14="http://schemas.microsoft.com/office/powerpoint/2010/main" val="2929485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Rounded MT Bol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EEB23C-DE70-4752-BFDE-D1C52375554D}" type="slidenum">
              <a:rPr lang="en-US" smtClean="0"/>
              <a:pPr>
                <a:defRPr/>
              </a:pPr>
              <a:t>1</a:t>
            </a:fld>
            <a:endParaRPr lang="en-US"/>
          </a:p>
        </p:txBody>
      </p:sp>
    </p:spTree>
    <p:extLst>
      <p:ext uri="{BB962C8B-B14F-4D97-AF65-F5344CB8AC3E}">
        <p14:creationId xmlns:p14="http://schemas.microsoft.com/office/powerpoint/2010/main" val="274412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EEB23C-DE70-4752-BFDE-D1C52375554D}" type="slidenum">
              <a:rPr lang="en-US" smtClean="0"/>
              <a:pPr>
                <a:defRPr/>
              </a:pPr>
              <a:t>8</a:t>
            </a:fld>
            <a:endParaRPr lang="en-US"/>
          </a:p>
        </p:txBody>
      </p:sp>
    </p:spTree>
    <p:extLst>
      <p:ext uri="{BB962C8B-B14F-4D97-AF65-F5344CB8AC3E}">
        <p14:creationId xmlns:p14="http://schemas.microsoft.com/office/powerpoint/2010/main" val="233001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EEB23C-DE70-4752-BFDE-D1C52375554D}" type="slidenum">
              <a:rPr lang="en-US" smtClean="0"/>
              <a:pPr>
                <a:defRPr/>
              </a:pPr>
              <a:t>26</a:t>
            </a:fld>
            <a:endParaRPr lang="en-US"/>
          </a:p>
        </p:txBody>
      </p:sp>
    </p:spTree>
    <p:extLst>
      <p:ext uri="{BB962C8B-B14F-4D97-AF65-F5344CB8AC3E}">
        <p14:creationId xmlns:p14="http://schemas.microsoft.com/office/powerpoint/2010/main" val="366493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7555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62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9652000" y="6553201"/>
            <a:ext cx="2540000" cy="284163"/>
          </a:xfrm>
          <a:prstGeom prst="rect">
            <a:avLst/>
          </a:prstGeom>
          <a:ln/>
        </p:spPr>
        <p:txBody>
          <a:bodyPr/>
          <a:lstStyle>
            <a:lvl1pPr>
              <a:defRPr/>
            </a:lvl1pPr>
          </a:lstStyle>
          <a:p>
            <a:pPr>
              <a:defRPr/>
            </a:pPr>
            <a:fld id="{34397F8D-F612-45E2-B40D-25C687B5C0D7}" type="datetime1">
              <a:rPr lang="en-US"/>
              <a:pPr>
                <a:defRPr/>
              </a:pPr>
              <a:t>7/3/2023</a:t>
            </a:fld>
            <a:endParaRPr lang="en-US"/>
          </a:p>
        </p:txBody>
      </p:sp>
      <p:sp>
        <p:nvSpPr>
          <p:cNvPr id="4" name="Rectangle 5"/>
          <p:cNvSpPr>
            <a:spLocks noGrp="1" noChangeArrowheads="1"/>
          </p:cNvSpPr>
          <p:nvPr>
            <p:ph type="ftr" sz="quarter" idx="11"/>
          </p:nvPr>
        </p:nvSpPr>
        <p:spPr>
          <a:xfrm>
            <a:off x="4267200" y="6553200"/>
            <a:ext cx="3860800" cy="304800"/>
          </a:xfrm>
          <a:prstGeom prst="rect">
            <a:avLst/>
          </a:prstGeom>
          <a:ln/>
        </p:spPr>
        <p:txBody>
          <a:bodyPr/>
          <a:lstStyle>
            <a:lvl1pPr>
              <a:defRPr/>
            </a:lvl1pPr>
          </a:lstStyle>
          <a:p>
            <a:pPr>
              <a:defRPr/>
            </a:pPr>
            <a:r>
              <a:rPr lang="en-US"/>
              <a:t>Steven Rudich: www.cs.cmu.edu</a:t>
            </a:r>
            <a:r>
              <a:rPr lang="en-US" dirty="0"/>
              <a:t>/~</a:t>
            </a:r>
            <a:r>
              <a:rPr lang="en-US" dirty="0" err="1"/>
              <a:t>rudich</a:t>
            </a:r>
            <a:endParaRPr lang="en-US" dirty="0"/>
          </a:p>
        </p:txBody>
      </p:sp>
    </p:spTree>
    <p:extLst>
      <p:ext uri="{BB962C8B-B14F-4D97-AF65-F5344CB8AC3E}">
        <p14:creationId xmlns:p14="http://schemas.microsoft.com/office/powerpoint/2010/main" val="148071102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752600"/>
            <a:ext cx="10363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652000" y="6553201"/>
            <a:ext cx="2540000" cy="284163"/>
          </a:xfrm>
          <a:prstGeom prst="rect">
            <a:avLst/>
          </a:prstGeom>
          <a:ln/>
        </p:spPr>
        <p:txBody>
          <a:bodyPr/>
          <a:lstStyle>
            <a:lvl1pPr>
              <a:defRPr/>
            </a:lvl1pPr>
          </a:lstStyle>
          <a:p>
            <a:pPr>
              <a:defRPr/>
            </a:pPr>
            <a:fld id="{7760F22D-5C80-4C33-B345-22D479AD4708}" type="datetime1">
              <a:rPr lang="en-US"/>
              <a:pPr>
                <a:defRPr/>
              </a:pPr>
              <a:t>7/3/2023</a:t>
            </a:fld>
            <a:endParaRPr lang="en-US"/>
          </a:p>
        </p:txBody>
      </p:sp>
      <p:sp>
        <p:nvSpPr>
          <p:cNvPr id="5" name="Rectangle 5"/>
          <p:cNvSpPr>
            <a:spLocks noGrp="1" noChangeArrowheads="1"/>
          </p:cNvSpPr>
          <p:nvPr>
            <p:ph type="ftr" sz="quarter" idx="11"/>
          </p:nvPr>
        </p:nvSpPr>
        <p:spPr>
          <a:xfrm>
            <a:off x="4267200" y="6553200"/>
            <a:ext cx="3860800" cy="304800"/>
          </a:xfrm>
          <a:prstGeom prst="rect">
            <a:avLst/>
          </a:prstGeom>
          <a:ln/>
        </p:spPr>
        <p:txBody>
          <a:bodyPr/>
          <a:lstStyle>
            <a:lvl1pPr>
              <a:defRPr/>
            </a:lvl1pPr>
          </a:lstStyle>
          <a:p>
            <a:pPr>
              <a:defRPr/>
            </a:pPr>
            <a:r>
              <a:rPr lang="en-US"/>
              <a:t>Steven Rudich: www.cs.cmu.edu</a:t>
            </a:r>
            <a:r>
              <a:rPr lang="en-US" dirty="0"/>
              <a:t>/~</a:t>
            </a:r>
            <a:r>
              <a:rPr lang="en-US" dirty="0" err="1"/>
              <a:t>rudich</a:t>
            </a:r>
            <a:endParaRPr lang="en-US" dirty="0"/>
          </a:p>
        </p:txBody>
      </p:sp>
    </p:spTree>
    <p:extLst>
      <p:ext uri="{BB962C8B-B14F-4D97-AF65-F5344CB8AC3E}">
        <p14:creationId xmlns:p14="http://schemas.microsoft.com/office/powerpoint/2010/main" val="359987901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B000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Rounded MT Bold" pitchFamily="34" charset="0"/>
        </a:defRPr>
      </a:lvl2pPr>
      <a:lvl3pPr algn="ctr" rtl="0" eaLnBrk="0" fontAlgn="base" hangingPunct="0">
        <a:spcBef>
          <a:spcPct val="0"/>
        </a:spcBef>
        <a:spcAft>
          <a:spcPct val="0"/>
        </a:spcAft>
        <a:defRPr sz="3600">
          <a:solidFill>
            <a:schemeClr val="tx2"/>
          </a:solidFill>
          <a:latin typeface="Arial Rounded MT Bold" pitchFamily="34" charset="0"/>
        </a:defRPr>
      </a:lvl3pPr>
      <a:lvl4pPr algn="ctr" rtl="0" eaLnBrk="0" fontAlgn="base" hangingPunct="0">
        <a:spcBef>
          <a:spcPct val="0"/>
        </a:spcBef>
        <a:spcAft>
          <a:spcPct val="0"/>
        </a:spcAft>
        <a:defRPr sz="3600">
          <a:solidFill>
            <a:schemeClr val="tx2"/>
          </a:solidFill>
          <a:latin typeface="Arial Rounded MT Bold" pitchFamily="34" charset="0"/>
        </a:defRPr>
      </a:lvl4pPr>
      <a:lvl5pPr algn="ctr" rtl="0" eaLnBrk="0" fontAlgn="base" hangingPunct="0">
        <a:spcBef>
          <a:spcPct val="0"/>
        </a:spcBef>
        <a:spcAft>
          <a:spcPct val="0"/>
        </a:spcAft>
        <a:defRPr sz="3600">
          <a:solidFill>
            <a:schemeClr val="tx2"/>
          </a:solidFill>
          <a:latin typeface="Arial Rounded MT Bold" pitchFamily="34" charset="0"/>
        </a:defRPr>
      </a:lvl5pPr>
      <a:lvl6pPr marL="457200" algn="ctr" rtl="0" eaLnBrk="0" fontAlgn="base" hangingPunct="0">
        <a:spcBef>
          <a:spcPct val="0"/>
        </a:spcBef>
        <a:spcAft>
          <a:spcPct val="0"/>
        </a:spcAft>
        <a:defRPr sz="3600">
          <a:solidFill>
            <a:schemeClr val="tx2"/>
          </a:solidFill>
          <a:latin typeface="Arial Rounded MT Bold" pitchFamily="34" charset="0"/>
        </a:defRPr>
      </a:lvl6pPr>
      <a:lvl7pPr marL="914400" algn="ctr" rtl="0" eaLnBrk="0" fontAlgn="base" hangingPunct="0">
        <a:spcBef>
          <a:spcPct val="0"/>
        </a:spcBef>
        <a:spcAft>
          <a:spcPct val="0"/>
        </a:spcAft>
        <a:defRPr sz="3600">
          <a:solidFill>
            <a:schemeClr val="tx2"/>
          </a:solidFill>
          <a:latin typeface="Arial Rounded MT Bold" pitchFamily="34" charset="0"/>
        </a:defRPr>
      </a:lvl7pPr>
      <a:lvl8pPr marL="1371600" algn="ctr" rtl="0" eaLnBrk="0" fontAlgn="base" hangingPunct="0">
        <a:spcBef>
          <a:spcPct val="0"/>
        </a:spcBef>
        <a:spcAft>
          <a:spcPct val="0"/>
        </a:spcAft>
        <a:defRPr sz="3600">
          <a:solidFill>
            <a:schemeClr val="tx2"/>
          </a:solidFill>
          <a:latin typeface="Arial Rounded MT Bold" pitchFamily="34" charset="0"/>
        </a:defRPr>
      </a:lvl8pPr>
      <a:lvl9pPr marL="1828800" algn="ctr" rtl="0" eaLnBrk="0" fontAlgn="base" hangingPunct="0">
        <a:spcBef>
          <a:spcPct val="0"/>
        </a:spcBef>
        <a:spcAft>
          <a:spcPct val="0"/>
        </a:spcAft>
        <a:defRPr sz="36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tabLst>
          <a:tab pos="858838" algn="l"/>
        </a:tabLst>
        <a:defRPr sz="3200">
          <a:solidFill>
            <a:schemeClr val="tx1"/>
          </a:solidFill>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mn-lt"/>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mn-lt"/>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mn-lt"/>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mn-lt"/>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mn-lt"/>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mn-lt"/>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mn-lt"/>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7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tags" Target="../tags/tag193.xml"/><Relationship Id="rId18" Type="http://schemas.openxmlformats.org/officeDocument/2006/relationships/tags" Target="../tags/tag198.xml"/><Relationship Id="rId26" Type="http://schemas.openxmlformats.org/officeDocument/2006/relationships/tags" Target="../tags/tag206.xml"/><Relationship Id="rId21" Type="http://schemas.openxmlformats.org/officeDocument/2006/relationships/tags" Target="../tags/tag201.xml"/><Relationship Id="rId34" Type="http://schemas.openxmlformats.org/officeDocument/2006/relationships/tags" Target="../tags/tag214.xml"/><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tags" Target="../tags/tag213.xml"/><Relationship Id="rId2" Type="http://schemas.openxmlformats.org/officeDocument/2006/relationships/tags" Target="../tags/tag182.xml"/><Relationship Id="rId16" Type="http://schemas.openxmlformats.org/officeDocument/2006/relationships/tags" Target="../tags/tag196.xml"/><Relationship Id="rId20" Type="http://schemas.openxmlformats.org/officeDocument/2006/relationships/tags" Target="../tags/tag200.xml"/><Relationship Id="rId29" Type="http://schemas.openxmlformats.org/officeDocument/2006/relationships/tags" Target="../tags/tag209.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tags" Target="../tags/tag212.xml"/><Relationship Id="rId37" Type="http://schemas.openxmlformats.org/officeDocument/2006/relationships/slideLayout" Target="../slideLayouts/slideLayout2.xml"/><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tags" Target="../tags/tag216.xml"/><Relationship Id="rId10" Type="http://schemas.openxmlformats.org/officeDocument/2006/relationships/tags" Target="../tags/tag190.xml"/><Relationship Id="rId19" Type="http://schemas.openxmlformats.org/officeDocument/2006/relationships/tags" Target="../tags/tag199.xml"/><Relationship Id="rId31" Type="http://schemas.openxmlformats.org/officeDocument/2006/relationships/tags" Target="../tags/tag211.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tags" Target="../tags/tag210.xml"/><Relationship Id="rId35" Type="http://schemas.openxmlformats.org/officeDocument/2006/relationships/tags" Target="../tags/tag215.xml"/><Relationship Id="rId8" Type="http://schemas.openxmlformats.org/officeDocument/2006/relationships/tags" Target="../tags/tag188.xml"/><Relationship Id="rId3" Type="http://schemas.openxmlformats.org/officeDocument/2006/relationships/tags" Target="../tags/tag183.xml"/></Relationships>
</file>

<file path=ppt/slides/_rels/slide14.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tags" Target="../tags/tag242.xml"/><Relationship Id="rId3" Type="http://schemas.openxmlformats.org/officeDocument/2006/relationships/tags" Target="../tags/tag219.xml"/><Relationship Id="rId21" Type="http://schemas.openxmlformats.org/officeDocument/2006/relationships/tags" Target="../tags/tag237.xml"/><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2" Type="http://schemas.openxmlformats.org/officeDocument/2006/relationships/tags" Target="../tags/tag218.xml"/><Relationship Id="rId16" Type="http://schemas.openxmlformats.org/officeDocument/2006/relationships/tags" Target="../tags/tag232.xml"/><Relationship Id="rId20" Type="http://schemas.openxmlformats.org/officeDocument/2006/relationships/tags" Target="../tags/tag236.xml"/><Relationship Id="rId29" Type="http://schemas.openxmlformats.org/officeDocument/2006/relationships/tags" Target="../tags/tag245.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slideLayout" Target="../slideLayouts/slideLayout2.xml"/><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tags" Target="../tags/tag247.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s>
</file>

<file path=ppt/slides/_rels/slide15.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5" Type="http://schemas.openxmlformats.org/officeDocument/2006/relationships/tags" Target="../tags/tag252.xml"/><Relationship Id="rId10" Type="http://schemas.openxmlformats.org/officeDocument/2006/relationships/image" Target="../media/image2.png"/><Relationship Id="rId4" Type="http://schemas.openxmlformats.org/officeDocument/2006/relationships/tags" Target="../tags/tag251.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263.xml"/><Relationship Id="rId3" Type="http://schemas.openxmlformats.org/officeDocument/2006/relationships/tags" Target="../tags/tag258.xml"/><Relationship Id="rId7" Type="http://schemas.openxmlformats.org/officeDocument/2006/relationships/tags" Target="../tags/tag262.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5" Type="http://schemas.openxmlformats.org/officeDocument/2006/relationships/tags" Target="../tags/tag260.xml"/><Relationship Id="rId10" Type="http://schemas.openxmlformats.org/officeDocument/2006/relationships/image" Target="../media/image2.png"/><Relationship Id="rId4" Type="http://schemas.openxmlformats.org/officeDocument/2006/relationships/tags" Target="../tags/tag259.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271.xml"/><Relationship Id="rId3" Type="http://schemas.openxmlformats.org/officeDocument/2006/relationships/tags" Target="../tags/tag266.xml"/><Relationship Id="rId7" Type="http://schemas.openxmlformats.org/officeDocument/2006/relationships/tags" Target="../tags/tag270.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5" Type="http://schemas.openxmlformats.org/officeDocument/2006/relationships/tags" Target="../tags/tag268.xml"/><Relationship Id="rId10" Type="http://schemas.openxmlformats.org/officeDocument/2006/relationships/image" Target="../media/image2.png"/><Relationship Id="rId4" Type="http://schemas.openxmlformats.org/officeDocument/2006/relationships/tags" Target="../tags/tag267.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3" Type="http://schemas.openxmlformats.org/officeDocument/2006/relationships/tags" Target="../tags/tag274.xml"/><Relationship Id="rId21" Type="http://schemas.openxmlformats.org/officeDocument/2006/relationships/slideLayout" Target="../slideLayouts/slideLayout2.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tags" Target="../tags/tag291.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5" Type="http://schemas.openxmlformats.org/officeDocument/2006/relationships/tags" Target="../tags/tag276.xml"/><Relationship Id="rId15" Type="http://schemas.openxmlformats.org/officeDocument/2006/relationships/tags" Target="../tags/tag286.xml"/><Relationship Id="rId10" Type="http://schemas.openxmlformats.org/officeDocument/2006/relationships/tags" Target="../tags/tag281.xml"/><Relationship Id="rId19" Type="http://schemas.openxmlformats.org/officeDocument/2006/relationships/tags" Target="../tags/tag290.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tags" Target="../tags/tag317.xml"/><Relationship Id="rId3" Type="http://schemas.openxmlformats.org/officeDocument/2006/relationships/tags" Target="../tags/tag302.xml"/><Relationship Id="rId21" Type="http://schemas.openxmlformats.org/officeDocument/2006/relationships/slideLayout" Target="../slideLayouts/slideLayout2.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tags" Target="../tags/tag319.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5" Type="http://schemas.openxmlformats.org/officeDocument/2006/relationships/tags" Target="../tags/tag304.xml"/><Relationship Id="rId15" Type="http://schemas.openxmlformats.org/officeDocument/2006/relationships/tags" Target="../tags/tag314.xml"/><Relationship Id="rId10" Type="http://schemas.openxmlformats.org/officeDocument/2006/relationships/tags" Target="../tags/tag309.xml"/><Relationship Id="rId19" Type="http://schemas.openxmlformats.org/officeDocument/2006/relationships/tags" Target="../tags/tag318.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image" Target="../media/image2.png"/></Relationships>
</file>

<file path=ppt/slides/_rels/slide22.xml.rels><?xml version="1.0" encoding="UTF-8" standalone="yes"?>
<Relationships xmlns="http://schemas.openxmlformats.org/package/2006/relationships"><Relationship Id="rId117" Type="http://schemas.openxmlformats.org/officeDocument/2006/relationships/tags" Target="../tags/tag436.xml"/><Relationship Id="rId21" Type="http://schemas.openxmlformats.org/officeDocument/2006/relationships/tags" Target="../tags/tag340.xml"/><Relationship Id="rId42" Type="http://schemas.openxmlformats.org/officeDocument/2006/relationships/tags" Target="../tags/tag361.xml"/><Relationship Id="rId63" Type="http://schemas.openxmlformats.org/officeDocument/2006/relationships/tags" Target="../tags/tag382.xml"/><Relationship Id="rId84" Type="http://schemas.openxmlformats.org/officeDocument/2006/relationships/tags" Target="../tags/tag403.xml"/><Relationship Id="rId138" Type="http://schemas.openxmlformats.org/officeDocument/2006/relationships/slideLayout" Target="../slideLayouts/slideLayout2.xml"/><Relationship Id="rId16" Type="http://schemas.openxmlformats.org/officeDocument/2006/relationships/tags" Target="../tags/tag335.xml"/><Relationship Id="rId107" Type="http://schemas.openxmlformats.org/officeDocument/2006/relationships/tags" Target="../tags/tag426.xml"/><Relationship Id="rId11" Type="http://schemas.openxmlformats.org/officeDocument/2006/relationships/tags" Target="../tags/tag330.xml"/><Relationship Id="rId32" Type="http://schemas.openxmlformats.org/officeDocument/2006/relationships/tags" Target="../tags/tag351.xml"/><Relationship Id="rId37" Type="http://schemas.openxmlformats.org/officeDocument/2006/relationships/tags" Target="../tags/tag356.xml"/><Relationship Id="rId53" Type="http://schemas.openxmlformats.org/officeDocument/2006/relationships/tags" Target="../tags/tag372.xml"/><Relationship Id="rId58" Type="http://schemas.openxmlformats.org/officeDocument/2006/relationships/tags" Target="../tags/tag377.xml"/><Relationship Id="rId74" Type="http://schemas.openxmlformats.org/officeDocument/2006/relationships/tags" Target="../tags/tag393.xml"/><Relationship Id="rId79" Type="http://schemas.openxmlformats.org/officeDocument/2006/relationships/tags" Target="../tags/tag398.xml"/><Relationship Id="rId102" Type="http://schemas.openxmlformats.org/officeDocument/2006/relationships/tags" Target="../tags/tag421.xml"/><Relationship Id="rId123" Type="http://schemas.openxmlformats.org/officeDocument/2006/relationships/tags" Target="../tags/tag442.xml"/><Relationship Id="rId128" Type="http://schemas.openxmlformats.org/officeDocument/2006/relationships/tags" Target="../tags/tag447.xml"/><Relationship Id="rId5" Type="http://schemas.openxmlformats.org/officeDocument/2006/relationships/tags" Target="../tags/tag324.xml"/><Relationship Id="rId90" Type="http://schemas.openxmlformats.org/officeDocument/2006/relationships/tags" Target="../tags/tag409.xml"/><Relationship Id="rId95" Type="http://schemas.openxmlformats.org/officeDocument/2006/relationships/tags" Target="../tags/tag414.xml"/><Relationship Id="rId22" Type="http://schemas.openxmlformats.org/officeDocument/2006/relationships/tags" Target="../tags/tag341.xml"/><Relationship Id="rId27" Type="http://schemas.openxmlformats.org/officeDocument/2006/relationships/tags" Target="../tags/tag346.xml"/><Relationship Id="rId43" Type="http://schemas.openxmlformats.org/officeDocument/2006/relationships/tags" Target="../tags/tag362.xml"/><Relationship Id="rId48" Type="http://schemas.openxmlformats.org/officeDocument/2006/relationships/tags" Target="../tags/tag367.xml"/><Relationship Id="rId64" Type="http://schemas.openxmlformats.org/officeDocument/2006/relationships/tags" Target="../tags/tag383.xml"/><Relationship Id="rId69" Type="http://schemas.openxmlformats.org/officeDocument/2006/relationships/tags" Target="../tags/tag388.xml"/><Relationship Id="rId113" Type="http://schemas.openxmlformats.org/officeDocument/2006/relationships/tags" Target="../tags/tag432.xml"/><Relationship Id="rId118" Type="http://schemas.openxmlformats.org/officeDocument/2006/relationships/tags" Target="../tags/tag437.xml"/><Relationship Id="rId134" Type="http://schemas.openxmlformats.org/officeDocument/2006/relationships/tags" Target="../tags/tag453.xml"/><Relationship Id="rId80" Type="http://schemas.openxmlformats.org/officeDocument/2006/relationships/tags" Target="../tags/tag399.xml"/><Relationship Id="rId85" Type="http://schemas.openxmlformats.org/officeDocument/2006/relationships/tags" Target="../tags/tag404.xml"/><Relationship Id="rId12" Type="http://schemas.openxmlformats.org/officeDocument/2006/relationships/tags" Target="../tags/tag331.xml"/><Relationship Id="rId17" Type="http://schemas.openxmlformats.org/officeDocument/2006/relationships/tags" Target="../tags/tag336.xml"/><Relationship Id="rId33" Type="http://schemas.openxmlformats.org/officeDocument/2006/relationships/tags" Target="../tags/tag352.xml"/><Relationship Id="rId38" Type="http://schemas.openxmlformats.org/officeDocument/2006/relationships/tags" Target="../tags/tag357.xml"/><Relationship Id="rId59" Type="http://schemas.openxmlformats.org/officeDocument/2006/relationships/tags" Target="../tags/tag378.xml"/><Relationship Id="rId103" Type="http://schemas.openxmlformats.org/officeDocument/2006/relationships/tags" Target="../tags/tag422.xml"/><Relationship Id="rId108" Type="http://schemas.openxmlformats.org/officeDocument/2006/relationships/tags" Target="../tags/tag427.xml"/><Relationship Id="rId124" Type="http://schemas.openxmlformats.org/officeDocument/2006/relationships/tags" Target="../tags/tag443.xml"/><Relationship Id="rId129" Type="http://schemas.openxmlformats.org/officeDocument/2006/relationships/tags" Target="../tags/tag448.xml"/><Relationship Id="rId54" Type="http://schemas.openxmlformats.org/officeDocument/2006/relationships/tags" Target="../tags/tag373.xml"/><Relationship Id="rId70" Type="http://schemas.openxmlformats.org/officeDocument/2006/relationships/tags" Target="../tags/tag389.xml"/><Relationship Id="rId75" Type="http://schemas.openxmlformats.org/officeDocument/2006/relationships/tags" Target="../tags/tag394.xml"/><Relationship Id="rId91" Type="http://schemas.openxmlformats.org/officeDocument/2006/relationships/tags" Target="../tags/tag410.xml"/><Relationship Id="rId96" Type="http://schemas.openxmlformats.org/officeDocument/2006/relationships/tags" Target="../tags/tag415.xml"/><Relationship Id="rId1" Type="http://schemas.openxmlformats.org/officeDocument/2006/relationships/tags" Target="../tags/tag320.xml"/><Relationship Id="rId6" Type="http://schemas.openxmlformats.org/officeDocument/2006/relationships/tags" Target="../tags/tag325.xml"/><Relationship Id="rId23" Type="http://schemas.openxmlformats.org/officeDocument/2006/relationships/tags" Target="../tags/tag342.xml"/><Relationship Id="rId28" Type="http://schemas.openxmlformats.org/officeDocument/2006/relationships/tags" Target="../tags/tag347.xml"/><Relationship Id="rId49" Type="http://schemas.openxmlformats.org/officeDocument/2006/relationships/tags" Target="../tags/tag368.xml"/><Relationship Id="rId114" Type="http://schemas.openxmlformats.org/officeDocument/2006/relationships/tags" Target="../tags/tag433.xml"/><Relationship Id="rId119" Type="http://schemas.openxmlformats.org/officeDocument/2006/relationships/tags" Target="../tags/tag438.xml"/><Relationship Id="rId44" Type="http://schemas.openxmlformats.org/officeDocument/2006/relationships/tags" Target="../tags/tag363.xml"/><Relationship Id="rId60" Type="http://schemas.openxmlformats.org/officeDocument/2006/relationships/tags" Target="../tags/tag379.xml"/><Relationship Id="rId65" Type="http://schemas.openxmlformats.org/officeDocument/2006/relationships/tags" Target="../tags/tag384.xml"/><Relationship Id="rId81" Type="http://schemas.openxmlformats.org/officeDocument/2006/relationships/tags" Target="../tags/tag400.xml"/><Relationship Id="rId86" Type="http://schemas.openxmlformats.org/officeDocument/2006/relationships/tags" Target="../tags/tag405.xml"/><Relationship Id="rId130" Type="http://schemas.openxmlformats.org/officeDocument/2006/relationships/tags" Target="../tags/tag449.xml"/><Relationship Id="rId135" Type="http://schemas.openxmlformats.org/officeDocument/2006/relationships/tags" Target="../tags/tag454.xml"/><Relationship Id="rId13" Type="http://schemas.openxmlformats.org/officeDocument/2006/relationships/tags" Target="../tags/tag332.xml"/><Relationship Id="rId18" Type="http://schemas.openxmlformats.org/officeDocument/2006/relationships/tags" Target="../tags/tag337.xml"/><Relationship Id="rId39" Type="http://schemas.openxmlformats.org/officeDocument/2006/relationships/tags" Target="../tags/tag358.xml"/><Relationship Id="rId109" Type="http://schemas.openxmlformats.org/officeDocument/2006/relationships/tags" Target="../tags/tag428.xml"/><Relationship Id="rId34" Type="http://schemas.openxmlformats.org/officeDocument/2006/relationships/tags" Target="../tags/tag353.xml"/><Relationship Id="rId50" Type="http://schemas.openxmlformats.org/officeDocument/2006/relationships/tags" Target="../tags/tag369.xml"/><Relationship Id="rId55" Type="http://schemas.openxmlformats.org/officeDocument/2006/relationships/tags" Target="../tags/tag374.xml"/><Relationship Id="rId76" Type="http://schemas.openxmlformats.org/officeDocument/2006/relationships/tags" Target="../tags/tag395.xml"/><Relationship Id="rId97" Type="http://schemas.openxmlformats.org/officeDocument/2006/relationships/tags" Target="../tags/tag416.xml"/><Relationship Id="rId104" Type="http://schemas.openxmlformats.org/officeDocument/2006/relationships/tags" Target="../tags/tag423.xml"/><Relationship Id="rId120" Type="http://schemas.openxmlformats.org/officeDocument/2006/relationships/tags" Target="../tags/tag439.xml"/><Relationship Id="rId125" Type="http://schemas.openxmlformats.org/officeDocument/2006/relationships/tags" Target="../tags/tag444.xml"/><Relationship Id="rId7" Type="http://schemas.openxmlformats.org/officeDocument/2006/relationships/tags" Target="../tags/tag326.xml"/><Relationship Id="rId71" Type="http://schemas.openxmlformats.org/officeDocument/2006/relationships/tags" Target="../tags/tag390.xml"/><Relationship Id="rId92" Type="http://schemas.openxmlformats.org/officeDocument/2006/relationships/tags" Target="../tags/tag411.xml"/><Relationship Id="rId2" Type="http://schemas.openxmlformats.org/officeDocument/2006/relationships/tags" Target="../tags/tag321.xml"/><Relationship Id="rId29" Type="http://schemas.openxmlformats.org/officeDocument/2006/relationships/tags" Target="../tags/tag348.xml"/><Relationship Id="rId24" Type="http://schemas.openxmlformats.org/officeDocument/2006/relationships/tags" Target="../tags/tag343.xml"/><Relationship Id="rId40" Type="http://schemas.openxmlformats.org/officeDocument/2006/relationships/tags" Target="../tags/tag359.xml"/><Relationship Id="rId45" Type="http://schemas.openxmlformats.org/officeDocument/2006/relationships/tags" Target="../tags/tag364.xml"/><Relationship Id="rId66" Type="http://schemas.openxmlformats.org/officeDocument/2006/relationships/tags" Target="../tags/tag385.xml"/><Relationship Id="rId87" Type="http://schemas.openxmlformats.org/officeDocument/2006/relationships/tags" Target="../tags/tag406.xml"/><Relationship Id="rId110" Type="http://schemas.openxmlformats.org/officeDocument/2006/relationships/tags" Target="../tags/tag429.xml"/><Relationship Id="rId115" Type="http://schemas.openxmlformats.org/officeDocument/2006/relationships/tags" Target="../tags/tag434.xml"/><Relationship Id="rId131" Type="http://schemas.openxmlformats.org/officeDocument/2006/relationships/tags" Target="../tags/tag450.xml"/><Relationship Id="rId136" Type="http://schemas.openxmlformats.org/officeDocument/2006/relationships/tags" Target="../tags/tag455.xml"/><Relationship Id="rId61" Type="http://schemas.openxmlformats.org/officeDocument/2006/relationships/tags" Target="../tags/tag380.xml"/><Relationship Id="rId82" Type="http://schemas.openxmlformats.org/officeDocument/2006/relationships/tags" Target="../tags/tag401.xml"/><Relationship Id="rId19" Type="http://schemas.openxmlformats.org/officeDocument/2006/relationships/tags" Target="../tags/tag338.xml"/><Relationship Id="rId14" Type="http://schemas.openxmlformats.org/officeDocument/2006/relationships/tags" Target="../tags/tag333.xml"/><Relationship Id="rId30" Type="http://schemas.openxmlformats.org/officeDocument/2006/relationships/tags" Target="../tags/tag349.xml"/><Relationship Id="rId35" Type="http://schemas.openxmlformats.org/officeDocument/2006/relationships/tags" Target="../tags/tag354.xml"/><Relationship Id="rId56" Type="http://schemas.openxmlformats.org/officeDocument/2006/relationships/tags" Target="../tags/tag375.xml"/><Relationship Id="rId77" Type="http://schemas.openxmlformats.org/officeDocument/2006/relationships/tags" Target="../tags/tag396.xml"/><Relationship Id="rId100" Type="http://schemas.openxmlformats.org/officeDocument/2006/relationships/tags" Target="../tags/tag419.xml"/><Relationship Id="rId105" Type="http://schemas.openxmlformats.org/officeDocument/2006/relationships/tags" Target="../tags/tag424.xml"/><Relationship Id="rId126" Type="http://schemas.openxmlformats.org/officeDocument/2006/relationships/tags" Target="../tags/tag445.xml"/><Relationship Id="rId8" Type="http://schemas.openxmlformats.org/officeDocument/2006/relationships/tags" Target="../tags/tag327.xml"/><Relationship Id="rId51" Type="http://schemas.openxmlformats.org/officeDocument/2006/relationships/tags" Target="../tags/tag370.xml"/><Relationship Id="rId72" Type="http://schemas.openxmlformats.org/officeDocument/2006/relationships/tags" Target="../tags/tag391.xml"/><Relationship Id="rId93" Type="http://schemas.openxmlformats.org/officeDocument/2006/relationships/tags" Target="../tags/tag412.xml"/><Relationship Id="rId98" Type="http://schemas.openxmlformats.org/officeDocument/2006/relationships/tags" Target="../tags/tag417.xml"/><Relationship Id="rId121" Type="http://schemas.openxmlformats.org/officeDocument/2006/relationships/tags" Target="../tags/tag440.xml"/><Relationship Id="rId3" Type="http://schemas.openxmlformats.org/officeDocument/2006/relationships/tags" Target="../tags/tag322.xml"/><Relationship Id="rId25" Type="http://schemas.openxmlformats.org/officeDocument/2006/relationships/tags" Target="../tags/tag344.xml"/><Relationship Id="rId46" Type="http://schemas.openxmlformats.org/officeDocument/2006/relationships/tags" Target="../tags/tag365.xml"/><Relationship Id="rId67" Type="http://schemas.openxmlformats.org/officeDocument/2006/relationships/tags" Target="../tags/tag386.xml"/><Relationship Id="rId116" Type="http://schemas.openxmlformats.org/officeDocument/2006/relationships/tags" Target="../tags/tag435.xml"/><Relationship Id="rId137" Type="http://schemas.openxmlformats.org/officeDocument/2006/relationships/tags" Target="../tags/tag456.xml"/><Relationship Id="rId20" Type="http://schemas.openxmlformats.org/officeDocument/2006/relationships/tags" Target="../tags/tag339.xml"/><Relationship Id="rId41" Type="http://schemas.openxmlformats.org/officeDocument/2006/relationships/tags" Target="../tags/tag360.xml"/><Relationship Id="rId62" Type="http://schemas.openxmlformats.org/officeDocument/2006/relationships/tags" Target="../tags/tag381.xml"/><Relationship Id="rId83" Type="http://schemas.openxmlformats.org/officeDocument/2006/relationships/tags" Target="../tags/tag402.xml"/><Relationship Id="rId88" Type="http://schemas.openxmlformats.org/officeDocument/2006/relationships/tags" Target="../tags/tag407.xml"/><Relationship Id="rId111" Type="http://schemas.openxmlformats.org/officeDocument/2006/relationships/tags" Target="../tags/tag430.xml"/><Relationship Id="rId132" Type="http://schemas.openxmlformats.org/officeDocument/2006/relationships/tags" Target="../tags/tag451.xml"/><Relationship Id="rId15" Type="http://schemas.openxmlformats.org/officeDocument/2006/relationships/tags" Target="../tags/tag334.xml"/><Relationship Id="rId36" Type="http://schemas.openxmlformats.org/officeDocument/2006/relationships/tags" Target="../tags/tag355.xml"/><Relationship Id="rId57" Type="http://schemas.openxmlformats.org/officeDocument/2006/relationships/tags" Target="../tags/tag376.xml"/><Relationship Id="rId106" Type="http://schemas.openxmlformats.org/officeDocument/2006/relationships/tags" Target="../tags/tag425.xml"/><Relationship Id="rId127" Type="http://schemas.openxmlformats.org/officeDocument/2006/relationships/tags" Target="../tags/tag446.xml"/><Relationship Id="rId10" Type="http://schemas.openxmlformats.org/officeDocument/2006/relationships/tags" Target="../tags/tag329.xml"/><Relationship Id="rId31" Type="http://schemas.openxmlformats.org/officeDocument/2006/relationships/tags" Target="../tags/tag350.xml"/><Relationship Id="rId52" Type="http://schemas.openxmlformats.org/officeDocument/2006/relationships/tags" Target="../tags/tag371.xml"/><Relationship Id="rId73" Type="http://schemas.openxmlformats.org/officeDocument/2006/relationships/tags" Target="../tags/tag392.xml"/><Relationship Id="rId78" Type="http://schemas.openxmlformats.org/officeDocument/2006/relationships/tags" Target="../tags/tag397.xml"/><Relationship Id="rId94" Type="http://schemas.openxmlformats.org/officeDocument/2006/relationships/tags" Target="../tags/tag413.xml"/><Relationship Id="rId99" Type="http://schemas.openxmlformats.org/officeDocument/2006/relationships/tags" Target="../tags/tag418.xml"/><Relationship Id="rId101" Type="http://schemas.openxmlformats.org/officeDocument/2006/relationships/tags" Target="../tags/tag420.xml"/><Relationship Id="rId122" Type="http://schemas.openxmlformats.org/officeDocument/2006/relationships/tags" Target="../tags/tag441.xml"/><Relationship Id="rId4" Type="http://schemas.openxmlformats.org/officeDocument/2006/relationships/tags" Target="../tags/tag323.xml"/><Relationship Id="rId9" Type="http://schemas.openxmlformats.org/officeDocument/2006/relationships/tags" Target="../tags/tag328.xml"/><Relationship Id="rId26" Type="http://schemas.openxmlformats.org/officeDocument/2006/relationships/tags" Target="../tags/tag345.xml"/><Relationship Id="rId47" Type="http://schemas.openxmlformats.org/officeDocument/2006/relationships/tags" Target="../tags/tag366.xml"/><Relationship Id="rId68" Type="http://schemas.openxmlformats.org/officeDocument/2006/relationships/tags" Target="../tags/tag387.xml"/><Relationship Id="rId89" Type="http://schemas.openxmlformats.org/officeDocument/2006/relationships/tags" Target="../tags/tag408.xml"/><Relationship Id="rId112" Type="http://schemas.openxmlformats.org/officeDocument/2006/relationships/tags" Target="../tags/tag431.xml"/><Relationship Id="rId133" Type="http://schemas.openxmlformats.org/officeDocument/2006/relationships/tags" Target="../tags/tag4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slideLayout" Target="../slideLayouts/slideLayout2.xml"/><Relationship Id="rId3" Type="http://schemas.openxmlformats.org/officeDocument/2006/relationships/tags" Target="../tags/tag459.xml"/><Relationship Id="rId7" Type="http://schemas.openxmlformats.org/officeDocument/2006/relationships/tags" Target="../tags/tag463.xml"/><Relationship Id="rId12" Type="http://schemas.openxmlformats.org/officeDocument/2006/relationships/tags" Target="../tags/tag468.xml"/><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tags" Target="../tags/tag467.xml"/><Relationship Id="rId5" Type="http://schemas.openxmlformats.org/officeDocument/2006/relationships/tags" Target="../tags/tag461.xml"/><Relationship Id="rId10" Type="http://schemas.openxmlformats.org/officeDocument/2006/relationships/tags" Target="../tags/tag466.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tags" Target="../tags/tag476.xml"/><Relationship Id="rId13" Type="http://schemas.openxmlformats.org/officeDocument/2006/relationships/slideLayout" Target="../slideLayouts/slideLayout2.xml"/><Relationship Id="rId3" Type="http://schemas.openxmlformats.org/officeDocument/2006/relationships/tags" Target="../tags/tag471.xml"/><Relationship Id="rId7" Type="http://schemas.openxmlformats.org/officeDocument/2006/relationships/tags" Target="../tags/tag475.xml"/><Relationship Id="rId12" Type="http://schemas.openxmlformats.org/officeDocument/2006/relationships/tags" Target="../tags/tag480.xml"/><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tags" Target="../tags/tag479.xml"/><Relationship Id="rId5" Type="http://schemas.openxmlformats.org/officeDocument/2006/relationships/tags" Target="../tags/tag473.xml"/><Relationship Id="rId10" Type="http://schemas.openxmlformats.org/officeDocument/2006/relationships/tags" Target="../tags/tag478.xml"/><Relationship Id="rId4" Type="http://schemas.openxmlformats.org/officeDocument/2006/relationships/tags" Target="../tags/tag472.xml"/><Relationship Id="rId9" Type="http://schemas.openxmlformats.org/officeDocument/2006/relationships/tags" Target="../tags/tag477.xml"/><Relationship Id="rId1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notesSlide" Target="../notesSlides/notesSlide3.xml"/><Relationship Id="rId3" Type="http://schemas.openxmlformats.org/officeDocument/2006/relationships/tags" Target="../tags/tag483.xml"/><Relationship Id="rId7" Type="http://schemas.openxmlformats.org/officeDocument/2006/relationships/tags" Target="../tags/tag487.xml"/><Relationship Id="rId12" Type="http://schemas.openxmlformats.org/officeDocument/2006/relationships/slideLayout" Target="../slideLayouts/slideLayout2.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5" Type="http://schemas.openxmlformats.org/officeDocument/2006/relationships/tags" Target="../tags/tag485.xml"/><Relationship Id="rId10" Type="http://schemas.openxmlformats.org/officeDocument/2006/relationships/tags" Target="../tags/tag490.xml"/><Relationship Id="rId4" Type="http://schemas.openxmlformats.org/officeDocument/2006/relationships/tags" Target="../tags/tag484.xml"/><Relationship Id="rId9" Type="http://schemas.openxmlformats.org/officeDocument/2006/relationships/tags" Target="../tags/tag489.xml"/></Relationships>
</file>

<file path=ppt/slides/_rels/slide27.xml.rels><?xml version="1.0" encoding="UTF-8" standalone="yes"?>
<Relationships xmlns="http://schemas.openxmlformats.org/package/2006/relationships"><Relationship Id="rId8" Type="http://schemas.openxmlformats.org/officeDocument/2006/relationships/tags" Target="../tags/tag499.xml"/><Relationship Id="rId13" Type="http://schemas.openxmlformats.org/officeDocument/2006/relationships/slideLayout" Target="../slideLayouts/slideLayout2.xml"/><Relationship Id="rId3" Type="http://schemas.openxmlformats.org/officeDocument/2006/relationships/tags" Target="../tags/tag494.xml"/><Relationship Id="rId7" Type="http://schemas.openxmlformats.org/officeDocument/2006/relationships/tags" Target="../tags/tag498.xml"/><Relationship Id="rId12" Type="http://schemas.openxmlformats.org/officeDocument/2006/relationships/tags" Target="../tags/tag503.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tags" Target="../tags/tag502.xml"/><Relationship Id="rId5" Type="http://schemas.openxmlformats.org/officeDocument/2006/relationships/tags" Target="../tags/tag496.xml"/><Relationship Id="rId10" Type="http://schemas.openxmlformats.org/officeDocument/2006/relationships/tags" Target="../tags/tag501.xml"/><Relationship Id="rId4" Type="http://schemas.openxmlformats.org/officeDocument/2006/relationships/tags" Target="../tags/tag495.xml"/><Relationship Id="rId9" Type="http://schemas.openxmlformats.org/officeDocument/2006/relationships/tags" Target="../tags/tag500.xml"/></Relationships>
</file>

<file path=ppt/slides/_rels/slide28.xml.rels><?xml version="1.0" encoding="UTF-8" standalone="yes"?>
<Relationships xmlns="http://schemas.openxmlformats.org/package/2006/relationships"><Relationship Id="rId8" Type="http://schemas.openxmlformats.org/officeDocument/2006/relationships/tags" Target="../tags/tag511.xml"/><Relationship Id="rId3" Type="http://schemas.openxmlformats.org/officeDocument/2006/relationships/tags" Target="../tags/tag506.xml"/><Relationship Id="rId7" Type="http://schemas.openxmlformats.org/officeDocument/2006/relationships/tags" Target="../tags/tag510.xml"/><Relationship Id="rId12" Type="http://schemas.openxmlformats.org/officeDocument/2006/relationships/slideLayout" Target="../slideLayouts/slideLayout2.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5" Type="http://schemas.openxmlformats.org/officeDocument/2006/relationships/tags" Target="../tags/tag508.xml"/><Relationship Id="rId10" Type="http://schemas.openxmlformats.org/officeDocument/2006/relationships/tags" Target="../tags/tag513.xml"/><Relationship Id="rId4" Type="http://schemas.openxmlformats.org/officeDocument/2006/relationships/tags" Target="../tags/tag507.xml"/><Relationship Id="rId9" Type="http://schemas.openxmlformats.org/officeDocument/2006/relationships/tags" Target="../tags/tag5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tags" Target="../tags/tag527.xml"/><Relationship Id="rId18" Type="http://schemas.openxmlformats.org/officeDocument/2006/relationships/tags" Target="../tags/tag532.xml"/><Relationship Id="rId3" Type="http://schemas.openxmlformats.org/officeDocument/2006/relationships/tags" Target="../tags/tag517.xml"/><Relationship Id="rId21" Type="http://schemas.openxmlformats.org/officeDocument/2006/relationships/tags" Target="../tags/tag535.xml"/><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tags" Target="../tags/tag531.xml"/><Relationship Id="rId2" Type="http://schemas.openxmlformats.org/officeDocument/2006/relationships/tags" Target="../tags/tag516.xml"/><Relationship Id="rId16" Type="http://schemas.openxmlformats.org/officeDocument/2006/relationships/tags" Target="../tags/tag530.xml"/><Relationship Id="rId20" Type="http://schemas.openxmlformats.org/officeDocument/2006/relationships/tags" Target="../tags/tag534.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tags" Target="../tags/tag525.xml"/><Relationship Id="rId5" Type="http://schemas.openxmlformats.org/officeDocument/2006/relationships/tags" Target="../tags/tag519.xml"/><Relationship Id="rId15" Type="http://schemas.openxmlformats.org/officeDocument/2006/relationships/tags" Target="../tags/tag529.xml"/><Relationship Id="rId23" Type="http://schemas.openxmlformats.org/officeDocument/2006/relationships/slideLayout" Target="../slideLayouts/slideLayout2.xml"/><Relationship Id="rId10" Type="http://schemas.openxmlformats.org/officeDocument/2006/relationships/tags" Target="../tags/tag524.xml"/><Relationship Id="rId19" Type="http://schemas.openxmlformats.org/officeDocument/2006/relationships/tags" Target="../tags/tag533.xml"/><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 Id="rId22" Type="http://schemas.openxmlformats.org/officeDocument/2006/relationships/tags" Target="../tags/tag5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544.xml"/><Relationship Id="rId3" Type="http://schemas.openxmlformats.org/officeDocument/2006/relationships/tags" Target="../tags/tag539.xml"/><Relationship Id="rId7" Type="http://schemas.openxmlformats.org/officeDocument/2006/relationships/tags" Target="../tags/tag543.xml"/><Relationship Id="rId12" Type="http://schemas.openxmlformats.org/officeDocument/2006/relationships/slideLayout" Target="../slideLayouts/slideLayout2.xml"/><Relationship Id="rId2" Type="http://schemas.openxmlformats.org/officeDocument/2006/relationships/tags" Target="../tags/tag538.xml"/><Relationship Id="rId1" Type="http://schemas.openxmlformats.org/officeDocument/2006/relationships/tags" Target="../tags/tag537.xml"/><Relationship Id="rId6" Type="http://schemas.openxmlformats.org/officeDocument/2006/relationships/tags" Target="../tags/tag542.xml"/><Relationship Id="rId11" Type="http://schemas.openxmlformats.org/officeDocument/2006/relationships/tags" Target="../tags/tag547.xml"/><Relationship Id="rId5" Type="http://schemas.openxmlformats.org/officeDocument/2006/relationships/tags" Target="../tags/tag541.xml"/><Relationship Id="rId10" Type="http://schemas.openxmlformats.org/officeDocument/2006/relationships/tags" Target="../tags/tag546.xml"/><Relationship Id="rId4" Type="http://schemas.openxmlformats.org/officeDocument/2006/relationships/tags" Target="../tags/tag540.xml"/><Relationship Id="rId9" Type="http://schemas.openxmlformats.org/officeDocument/2006/relationships/tags" Target="../tags/tag5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550.xml"/><Relationship Id="rId7" Type="http://schemas.openxmlformats.org/officeDocument/2006/relationships/slideLayout" Target="../slideLayouts/slideLayout2.xml"/><Relationship Id="rId2" Type="http://schemas.openxmlformats.org/officeDocument/2006/relationships/tags" Target="../tags/tag549.xml"/><Relationship Id="rId1" Type="http://schemas.openxmlformats.org/officeDocument/2006/relationships/tags" Target="../tags/tag548.xml"/><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tags" Target="../tags/tag551.xml"/></Relationships>
</file>

<file path=ppt/slides/_rels/slide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 Type="http://schemas.openxmlformats.org/officeDocument/2006/relationships/tags" Target="../tags/tag32.xml"/><Relationship Id="rId21" Type="http://schemas.openxmlformats.org/officeDocument/2006/relationships/tags" Target="../tags/tag50.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29"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10" Type="http://schemas.openxmlformats.org/officeDocument/2006/relationships/tags" Target="../tags/tag39.xml"/><Relationship Id="rId19" Type="http://schemas.openxmlformats.org/officeDocument/2006/relationships/tags" Target="../tags/tag4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s>
</file>

<file path=ppt/slides/_rels/slide40.xml.rels><?xml version="1.0" encoding="UTF-8" standalone="yes"?>
<Relationships xmlns="http://schemas.openxmlformats.org/package/2006/relationships"><Relationship Id="rId3" Type="http://schemas.openxmlformats.org/officeDocument/2006/relationships/tags" Target="../tags/tag556.xml"/><Relationship Id="rId7" Type="http://schemas.openxmlformats.org/officeDocument/2006/relationships/slideLayout" Target="../slideLayouts/slideLayout2.xml"/><Relationship Id="rId2" Type="http://schemas.openxmlformats.org/officeDocument/2006/relationships/tags" Target="../tags/tag555.xml"/><Relationship Id="rId1" Type="http://schemas.openxmlformats.org/officeDocument/2006/relationships/tags" Target="../tags/tag554.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s>
</file>

<file path=ppt/slides/_rels/slide41.xml.rels><?xml version="1.0" encoding="UTF-8" standalone="yes"?>
<Relationships xmlns="http://schemas.openxmlformats.org/package/2006/relationships"><Relationship Id="rId13" Type="http://schemas.openxmlformats.org/officeDocument/2006/relationships/tags" Target="../tags/tag572.xml"/><Relationship Id="rId18" Type="http://schemas.openxmlformats.org/officeDocument/2006/relationships/tags" Target="../tags/tag577.xml"/><Relationship Id="rId26" Type="http://schemas.openxmlformats.org/officeDocument/2006/relationships/tags" Target="../tags/tag585.xml"/><Relationship Id="rId3" Type="http://schemas.openxmlformats.org/officeDocument/2006/relationships/tags" Target="../tags/tag562.xml"/><Relationship Id="rId21" Type="http://schemas.openxmlformats.org/officeDocument/2006/relationships/tags" Target="../tags/tag580.xml"/><Relationship Id="rId34" Type="http://schemas.openxmlformats.org/officeDocument/2006/relationships/tags" Target="../tags/tag593.xml"/><Relationship Id="rId7" Type="http://schemas.openxmlformats.org/officeDocument/2006/relationships/tags" Target="../tags/tag566.xml"/><Relationship Id="rId12" Type="http://schemas.openxmlformats.org/officeDocument/2006/relationships/tags" Target="../tags/tag571.xml"/><Relationship Id="rId17" Type="http://schemas.openxmlformats.org/officeDocument/2006/relationships/tags" Target="../tags/tag576.xml"/><Relationship Id="rId25" Type="http://schemas.openxmlformats.org/officeDocument/2006/relationships/tags" Target="../tags/tag584.xml"/><Relationship Id="rId33" Type="http://schemas.openxmlformats.org/officeDocument/2006/relationships/tags" Target="../tags/tag592.xml"/><Relationship Id="rId2" Type="http://schemas.openxmlformats.org/officeDocument/2006/relationships/tags" Target="../tags/tag561.xml"/><Relationship Id="rId16" Type="http://schemas.openxmlformats.org/officeDocument/2006/relationships/tags" Target="../tags/tag575.xml"/><Relationship Id="rId20" Type="http://schemas.openxmlformats.org/officeDocument/2006/relationships/tags" Target="../tags/tag579.xml"/><Relationship Id="rId29" Type="http://schemas.openxmlformats.org/officeDocument/2006/relationships/tags" Target="../tags/tag588.xml"/><Relationship Id="rId1" Type="http://schemas.openxmlformats.org/officeDocument/2006/relationships/tags" Target="../tags/tag560.xml"/><Relationship Id="rId6" Type="http://schemas.openxmlformats.org/officeDocument/2006/relationships/tags" Target="../tags/tag565.xml"/><Relationship Id="rId11" Type="http://schemas.openxmlformats.org/officeDocument/2006/relationships/tags" Target="../tags/tag570.xml"/><Relationship Id="rId24" Type="http://schemas.openxmlformats.org/officeDocument/2006/relationships/tags" Target="../tags/tag583.xml"/><Relationship Id="rId32" Type="http://schemas.openxmlformats.org/officeDocument/2006/relationships/tags" Target="../tags/tag591.xml"/><Relationship Id="rId5" Type="http://schemas.openxmlformats.org/officeDocument/2006/relationships/tags" Target="../tags/tag564.xml"/><Relationship Id="rId15" Type="http://schemas.openxmlformats.org/officeDocument/2006/relationships/tags" Target="../tags/tag574.xml"/><Relationship Id="rId23" Type="http://schemas.openxmlformats.org/officeDocument/2006/relationships/tags" Target="../tags/tag582.xml"/><Relationship Id="rId28" Type="http://schemas.openxmlformats.org/officeDocument/2006/relationships/tags" Target="../tags/tag587.xml"/><Relationship Id="rId36" Type="http://schemas.openxmlformats.org/officeDocument/2006/relationships/slideLayout" Target="../slideLayouts/slideLayout2.xml"/><Relationship Id="rId10" Type="http://schemas.openxmlformats.org/officeDocument/2006/relationships/tags" Target="../tags/tag569.xml"/><Relationship Id="rId19" Type="http://schemas.openxmlformats.org/officeDocument/2006/relationships/tags" Target="../tags/tag578.xml"/><Relationship Id="rId31" Type="http://schemas.openxmlformats.org/officeDocument/2006/relationships/tags" Target="../tags/tag590.xml"/><Relationship Id="rId4" Type="http://schemas.openxmlformats.org/officeDocument/2006/relationships/tags" Target="../tags/tag563.xml"/><Relationship Id="rId9" Type="http://schemas.openxmlformats.org/officeDocument/2006/relationships/tags" Target="../tags/tag568.xml"/><Relationship Id="rId14" Type="http://schemas.openxmlformats.org/officeDocument/2006/relationships/tags" Target="../tags/tag573.xml"/><Relationship Id="rId22" Type="http://schemas.openxmlformats.org/officeDocument/2006/relationships/tags" Target="../tags/tag581.xml"/><Relationship Id="rId27" Type="http://schemas.openxmlformats.org/officeDocument/2006/relationships/tags" Target="../tags/tag586.xml"/><Relationship Id="rId30" Type="http://schemas.openxmlformats.org/officeDocument/2006/relationships/tags" Target="../tags/tag589.xml"/><Relationship Id="rId35" Type="http://schemas.openxmlformats.org/officeDocument/2006/relationships/tags" Target="../tags/tag594.xml"/><Relationship Id="rId8" Type="http://schemas.openxmlformats.org/officeDocument/2006/relationships/tags" Target="../tags/tag56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97.xml"/><Relationship Id="rId7" Type="http://schemas.openxmlformats.org/officeDocument/2006/relationships/slideLayout" Target="../slideLayouts/slideLayout2.xml"/><Relationship Id="rId2" Type="http://schemas.openxmlformats.org/officeDocument/2006/relationships/tags" Target="../tags/tag596.xml"/><Relationship Id="rId1" Type="http://schemas.openxmlformats.org/officeDocument/2006/relationships/tags" Target="../tags/tag595.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tags" Target="../tags/tag598.xml"/><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03.xml"/><Relationship Id="rId7" Type="http://schemas.openxmlformats.org/officeDocument/2006/relationships/slideLayout" Target="../slideLayouts/slideLayout2.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11" Type="http://schemas.microsoft.com/office/2007/relationships/hdphoto" Target="../media/hdphoto2.wdp"/><Relationship Id="rId5" Type="http://schemas.openxmlformats.org/officeDocument/2006/relationships/tags" Target="../tags/tag605.xml"/><Relationship Id="rId10" Type="http://schemas.openxmlformats.org/officeDocument/2006/relationships/image" Target="../media/image9.png"/><Relationship Id="rId4" Type="http://schemas.openxmlformats.org/officeDocument/2006/relationships/tags" Target="../tags/tag604.xml"/><Relationship Id="rId9"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tags" Target="../tags/tag609.xml"/><Relationship Id="rId7" Type="http://schemas.openxmlformats.org/officeDocument/2006/relationships/slideLayout" Target="../slideLayouts/slideLayout2.xml"/><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s>
</file>

<file path=ppt/slides/_rels/slide47.xml.rels><?xml version="1.0" encoding="UTF-8" standalone="yes"?>
<Relationships xmlns="http://schemas.openxmlformats.org/package/2006/relationships"><Relationship Id="rId8" Type="http://schemas.openxmlformats.org/officeDocument/2006/relationships/tags" Target="../tags/tag620.xml"/><Relationship Id="rId13" Type="http://schemas.openxmlformats.org/officeDocument/2006/relationships/tags" Target="../tags/tag625.xml"/><Relationship Id="rId18" Type="http://schemas.openxmlformats.org/officeDocument/2006/relationships/slideLayout" Target="../slideLayouts/slideLayout2.xml"/><Relationship Id="rId3" Type="http://schemas.openxmlformats.org/officeDocument/2006/relationships/tags" Target="../tags/tag615.xml"/><Relationship Id="rId7" Type="http://schemas.openxmlformats.org/officeDocument/2006/relationships/tags" Target="../tags/tag619.xml"/><Relationship Id="rId12" Type="http://schemas.openxmlformats.org/officeDocument/2006/relationships/tags" Target="../tags/tag624.xml"/><Relationship Id="rId17" Type="http://schemas.openxmlformats.org/officeDocument/2006/relationships/tags" Target="../tags/tag629.xml"/><Relationship Id="rId2" Type="http://schemas.openxmlformats.org/officeDocument/2006/relationships/tags" Target="../tags/tag614.xml"/><Relationship Id="rId16" Type="http://schemas.openxmlformats.org/officeDocument/2006/relationships/tags" Target="../tags/tag628.xml"/><Relationship Id="rId1" Type="http://schemas.openxmlformats.org/officeDocument/2006/relationships/tags" Target="../tags/tag613.xml"/><Relationship Id="rId6" Type="http://schemas.openxmlformats.org/officeDocument/2006/relationships/tags" Target="../tags/tag618.xml"/><Relationship Id="rId11" Type="http://schemas.openxmlformats.org/officeDocument/2006/relationships/tags" Target="../tags/tag623.xml"/><Relationship Id="rId5" Type="http://schemas.openxmlformats.org/officeDocument/2006/relationships/tags" Target="../tags/tag617.xml"/><Relationship Id="rId15" Type="http://schemas.openxmlformats.org/officeDocument/2006/relationships/tags" Target="../tags/tag627.xml"/><Relationship Id="rId10" Type="http://schemas.openxmlformats.org/officeDocument/2006/relationships/tags" Target="../tags/tag622.xml"/><Relationship Id="rId4" Type="http://schemas.openxmlformats.org/officeDocument/2006/relationships/tags" Target="../tags/tag616.xml"/><Relationship Id="rId9" Type="http://schemas.openxmlformats.org/officeDocument/2006/relationships/tags" Target="../tags/tag621.xml"/><Relationship Id="rId14" Type="http://schemas.openxmlformats.org/officeDocument/2006/relationships/tags" Target="../tags/tag626.xml"/></Relationships>
</file>

<file path=ppt/slides/_rels/slide48.xml.rels><?xml version="1.0" encoding="UTF-8" standalone="yes"?>
<Relationships xmlns="http://schemas.openxmlformats.org/package/2006/relationships"><Relationship Id="rId8" Type="http://schemas.openxmlformats.org/officeDocument/2006/relationships/tags" Target="../tags/tag637.xml"/><Relationship Id="rId13" Type="http://schemas.openxmlformats.org/officeDocument/2006/relationships/tags" Target="../tags/tag642.xml"/><Relationship Id="rId18" Type="http://schemas.openxmlformats.org/officeDocument/2006/relationships/slideLayout" Target="../slideLayouts/slideLayout2.xml"/><Relationship Id="rId3" Type="http://schemas.openxmlformats.org/officeDocument/2006/relationships/tags" Target="../tags/tag632.xml"/><Relationship Id="rId7" Type="http://schemas.openxmlformats.org/officeDocument/2006/relationships/tags" Target="../tags/tag636.xml"/><Relationship Id="rId12" Type="http://schemas.openxmlformats.org/officeDocument/2006/relationships/tags" Target="../tags/tag641.xml"/><Relationship Id="rId17" Type="http://schemas.openxmlformats.org/officeDocument/2006/relationships/tags" Target="../tags/tag646.xml"/><Relationship Id="rId2" Type="http://schemas.openxmlformats.org/officeDocument/2006/relationships/tags" Target="../tags/tag631.xml"/><Relationship Id="rId16" Type="http://schemas.openxmlformats.org/officeDocument/2006/relationships/tags" Target="../tags/tag645.xml"/><Relationship Id="rId1" Type="http://schemas.openxmlformats.org/officeDocument/2006/relationships/tags" Target="../tags/tag630.xml"/><Relationship Id="rId6" Type="http://schemas.openxmlformats.org/officeDocument/2006/relationships/tags" Target="../tags/tag635.xml"/><Relationship Id="rId11" Type="http://schemas.openxmlformats.org/officeDocument/2006/relationships/tags" Target="../tags/tag640.xml"/><Relationship Id="rId5" Type="http://schemas.openxmlformats.org/officeDocument/2006/relationships/tags" Target="../tags/tag634.xml"/><Relationship Id="rId15" Type="http://schemas.openxmlformats.org/officeDocument/2006/relationships/tags" Target="../tags/tag644.xml"/><Relationship Id="rId10" Type="http://schemas.openxmlformats.org/officeDocument/2006/relationships/tags" Target="../tags/tag639.xml"/><Relationship Id="rId4" Type="http://schemas.openxmlformats.org/officeDocument/2006/relationships/tags" Target="../tags/tag633.xml"/><Relationship Id="rId9" Type="http://schemas.openxmlformats.org/officeDocument/2006/relationships/tags" Target="../tags/tag638.xml"/><Relationship Id="rId14" Type="http://schemas.openxmlformats.org/officeDocument/2006/relationships/tags" Target="../tags/tag643.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3" Type="http://schemas.openxmlformats.org/officeDocument/2006/relationships/tags" Target="../tags/tag60.xml"/><Relationship Id="rId21" Type="http://schemas.openxmlformats.org/officeDocument/2006/relationships/tags" Target="../tags/tag78.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10" Type="http://schemas.openxmlformats.org/officeDocument/2006/relationships/tags" Target="../tags/tag67.xml"/><Relationship Id="rId19" Type="http://schemas.openxmlformats.org/officeDocument/2006/relationships/tags" Target="../tags/tag76.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s>
</file>

<file path=ppt/slides/_rels/slide6.xml.rels><?xml version="1.0" encoding="UTF-8" standalone="yes"?>
<Relationships xmlns="http://schemas.openxmlformats.org/package/2006/relationships"><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tags" Target="../tags/tag124.xml"/><Relationship Id="rId21" Type="http://schemas.openxmlformats.org/officeDocument/2006/relationships/tags" Target="../tags/tag106.xml"/><Relationship Id="rId34" Type="http://schemas.openxmlformats.org/officeDocument/2006/relationships/tags" Target="../tags/tag119.xml"/><Relationship Id="rId42" Type="http://schemas.openxmlformats.org/officeDocument/2006/relationships/tags" Target="../tags/tag127.xml"/><Relationship Id="rId47" Type="http://schemas.openxmlformats.org/officeDocument/2006/relationships/tags" Target="../tags/tag132.xml"/><Relationship Id="rId50" Type="http://schemas.openxmlformats.org/officeDocument/2006/relationships/tags" Target="../tags/tag135.xml"/><Relationship Id="rId55" Type="http://schemas.openxmlformats.org/officeDocument/2006/relationships/tags" Target="../tags/tag140.xml"/><Relationship Id="rId7" Type="http://schemas.openxmlformats.org/officeDocument/2006/relationships/tags" Target="../tags/tag92.xml"/><Relationship Id="rId2" Type="http://schemas.openxmlformats.org/officeDocument/2006/relationships/tags" Target="../tags/tag87.xml"/><Relationship Id="rId16" Type="http://schemas.openxmlformats.org/officeDocument/2006/relationships/tags" Target="../tags/tag101.xml"/><Relationship Id="rId29" Type="http://schemas.openxmlformats.org/officeDocument/2006/relationships/tags" Target="../tags/tag114.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37" Type="http://schemas.openxmlformats.org/officeDocument/2006/relationships/tags" Target="../tags/tag122.xml"/><Relationship Id="rId40" Type="http://schemas.openxmlformats.org/officeDocument/2006/relationships/tags" Target="../tags/tag125.xml"/><Relationship Id="rId45" Type="http://schemas.openxmlformats.org/officeDocument/2006/relationships/tags" Target="../tags/tag130.xml"/><Relationship Id="rId53" Type="http://schemas.openxmlformats.org/officeDocument/2006/relationships/tags" Target="../tags/tag138.xml"/><Relationship Id="rId5" Type="http://schemas.openxmlformats.org/officeDocument/2006/relationships/tags" Target="../tags/tag90.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tags" Target="../tags/tag116.xml"/><Relationship Id="rId44" Type="http://schemas.openxmlformats.org/officeDocument/2006/relationships/tags" Target="../tags/tag129.xml"/><Relationship Id="rId52" Type="http://schemas.openxmlformats.org/officeDocument/2006/relationships/tags" Target="../tags/tag137.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tags" Target="../tags/tag120.xml"/><Relationship Id="rId43" Type="http://schemas.openxmlformats.org/officeDocument/2006/relationships/tags" Target="../tags/tag128.xml"/><Relationship Id="rId48" Type="http://schemas.openxmlformats.org/officeDocument/2006/relationships/tags" Target="../tags/tag133.xml"/><Relationship Id="rId56" Type="http://schemas.openxmlformats.org/officeDocument/2006/relationships/slideLayout" Target="../slideLayouts/slideLayout2.xml"/><Relationship Id="rId8" Type="http://schemas.openxmlformats.org/officeDocument/2006/relationships/tags" Target="../tags/tag93.xml"/><Relationship Id="rId51" Type="http://schemas.openxmlformats.org/officeDocument/2006/relationships/tags" Target="../tags/tag136.xml"/><Relationship Id="rId3" Type="http://schemas.openxmlformats.org/officeDocument/2006/relationships/tags" Target="../tags/tag88.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tags" Target="../tags/tag118.xml"/><Relationship Id="rId38" Type="http://schemas.openxmlformats.org/officeDocument/2006/relationships/tags" Target="../tags/tag123.xml"/><Relationship Id="rId46" Type="http://schemas.openxmlformats.org/officeDocument/2006/relationships/tags" Target="../tags/tag131.xml"/><Relationship Id="rId20" Type="http://schemas.openxmlformats.org/officeDocument/2006/relationships/tags" Target="../tags/tag105.xml"/><Relationship Id="rId41" Type="http://schemas.openxmlformats.org/officeDocument/2006/relationships/tags" Target="../tags/tag126.xml"/><Relationship Id="rId54" Type="http://schemas.openxmlformats.org/officeDocument/2006/relationships/tags" Target="../tags/tag139.xml"/><Relationship Id="rId1" Type="http://schemas.openxmlformats.org/officeDocument/2006/relationships/tags" Target="../tags/tag86.xml"/><Relationship Id="rId6" Type="http://schemas.openxmlformats.org/officeDocument/2006/relationships/tags" Target="../tags/tag91.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36" Type="http://schemas.openxmlformats.org/officeDocument/2006/relationships/tags" Target="../tags/tag121.xml"/><Relationship Id="rId49" Type="http://schemas.openxmlformats.org/officeDocument/2006/relationships/tags" Target="../tags/tag134.xml"/></Relationships>
</file>

<file path=ppt/slides/_rels/slide7.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notesSlide" Target="../notesSlides/notesSlide2.xml"/><Relationship Id="rId4" Type="http://schemas.openxmlformats.org/officeDocument/2006/relationships/tags" Target="../tags/tag152.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10124BB-6ECE-48E5-87FE-DBA4CD72CA4B}"/>
              </a:ext>
            </a:extLst>
          </p:cNvPr>
          <p:cNvSpPr txBox="1"/>
          <p:nvPr/>
        </p:nvSpPr>
        <p:spPr bwMode="auto">
          <a:xfrm>
            <a:off x="-208239" y="190220"/>
            <a:ext cx="70220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6000" b="1" dirty="0">
                <a:ln w="9525">
                  <a:solidFill>
                    <a:schemeClr val="bg2"/>
                  </a:solidFill>
                </a:ln>
                <a:solidFill>
                  <a:srgbClr val="FFFF00"/>
                </a:solidFill>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Explicit</a:t>
            </a:r>
            <a:r>
              <a:rPr lang="en-US" sz="4000" b="1" dirty="0">
                <a:ln w="9525">
                  <a:solidFill>
                    <a:schemeClr val="bg2"/>
                  </a:solidFill>
                </a:ln>
                <a:solidFill>
                  <a:srgbClr val="FFFF00"/>
                </a:solidFill>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 </a:t>
            </a:r>
            <a:r>
              <a:rPr lang="en-US" sz="6000" b="1" dirty="0">
                <a:ln w="9525">
                  <a:solidFill>
                    <a:schemeClr val="bg2"/>
                  </a:solidFill>
                </a:ln>
                <a:solidFill>
                  <a:srgbClr val="FFFF00"/>
                </a:solidFill>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Orthogonal</a:t>
            </a:r>
            <a:br>
              <a:rPr lang="en-US" sz="6000" b="1" dirty="0">
                <a:ln w="9525">
                  <a:solidFill>
                    <a:schemeClr val="bg2"/>
                  </a:solidFill>
                </a:ln>
                <a:solidFill>
                  <a:srgbClr val="FFFF00"/>
                </a:solidFill>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br>
            <a:r>
              <a:rPr lang="en-US" sz="6000" b="1" dirty="0">
                <a:ln w="9525">
                  <a:solidFill>
                    <a:schemeClr val="bg2"/>
                  </a:solidFill>
                </a:ln>
                <a:solidFill>
                  <a:srgbClr val="FFFF00"/>
                </a:solidFill>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&amp; Unitary</a:t>
            </a:r>
            <a:r>
              <a:rPr lang="en-US" sz="4000" b="1" dirty="0">
                <a:ln w="9525">
                  <a:solidFill>
                    <a:schemeClr val="bg2"/>
                  </a:solidFill>
                </a:ln>
                <a:solidFill>
                  <a:srgbClr val="FFFF00"/>
                </a:solidFill>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 </a:t>
            </a:r>
            <a:r>
              <a:rPr lang="en-US" sz="6000" b="1" dirty="0">
                <a:ln w="9525">
                  <a:solidFill>
                    <a:schemeClr val="bg2"/>
                  </a:solidFill>
                </a:ln>
                <a:solidFill>
                  <a:srgbClr val="FFFF00"/>
                </a:solidFill>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Designs</a:t>
            </a:r>
          </a:p>
        </p:txBody>
      </p:sp>
      <p:grpSp>
        <p:nvGrpSpPr>
          <p:cNvPr id="12" name="Group 11">
            <a:extLst>
              <a:ext uri="{FF2B5EF4-FFF2-40B4-BE49-F238E27FC236}">
                <a16:creationId xmlns:a16="http://schemas.microsoft.com/office/drawing/2014/main" id="{E45EA642-1722-4114-91B1-543681206EC1}"/>
              </a:ext>
            </a:extLst>
          </p:cNvPr>
          <p:cNvGrpSpPr/>
          <p:nvPr/>
        </p:nvGrpSpPr>
        <p:grpSpPr>
          <a:xfrm>
            <a:off x="1659457" y="4577102"/>
            <a:ext cx="3289682" cy="685036"/>
            <a:chOff x="517471" y="4406769"/>
            <a:chExt cx="3289682" cy="685036"/>
          </a:xfrm>
        </p:grpSpPr>
        <p:sp>
          <p:nvSpPr>
            <p:cNvPr id="14" name="TextBox 13">
              <a:extLst>
                <a:ext uri="{FF2B5EF4-FFF2-40B4-BE49-F238E27FC236}">
                  <a16:creationId xmlns:a16="http://schemas.microsoft.com/office/drawing/2014/main" id="{1FFC07D9-07CF-484D-ACC2-90F82E4199B2}"/>
                </a:ext>
              </a:extLst>
            </p:cNvPr>
            <p:cNvSpPr txBox="1"/>
            <p:nvPr/>
          </p:nvSpPr>
          <p:spPr bwMode="auto">
            <a:xfrm>
              <a:off x="1065695" y="4406769"/>
              <a:ext cx="2193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1800" b="1" dirty="0">
                  <a:latin typeface="Arev Sans" pitchFamily="34" charset="0"/>
                  <a:ea typeface="Arev Sans" pitchFamily="34" charset="0"/>
                  <a:cs typeface="Arev sans bold" pitchFamily="34" charset="0"/>
                </a:rPr>
                <a:t>Ryan O’Donnell</a:t>
              </a:r>
            </a:p>
          </p:txBody>
        </p:sp>
        <p:sp>
          <p:nvSpPr>
            <p:cNvPr id="16" name="TextBox 15">
              <a:extLst>
                <a:ext uri="{FF2B5EF4-FFF2-40B4-BE49-F238E27FC236}">
                  <a16:creationId xmlns:a16="http://schemas.microsoft.com/office/drawing/2014/main" id="{7B16FFA5-AB77-4452-9B24-E48A0734A4CF}"/>
                </a:ext>
              </a:extLst>
            </p:cNvPr>
            <p:cNvSpPr txBox="1"/>
            <p:nvPr/>
          </p:nvSpPr>
          <p:spPr bwMode="auto">
            <a:xfrm>
              <a:off x="517471" y="4722473"/>
              <a:ext cx="3289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1800" dirty="0">
                  <a:latin typeface="Arev Sans" pitchFamily="34" charset="0"/>
                  <a:ea typeface="Arev Sans" pitchFamily="34" charset="0"/>
                  <a:cs typeface="Arev sans bold" pitchFamily="34" charset="0"/>
                </a:rPr>
                <a:t>Carnegie Mellon University</a:t>
              </a:r>
            </a:p>
          </p:txBody>
        </p:sp>
      </p:grpSp>
      <p:sp>
        <p:nvSpPr>
          <p:cNvPr id="5" name="TextBox 4">
            <a:extLst>
              <a:ext uri="{FF2B5EF4-FFF2-40B4-BE49-F238E27FC236}">
                <a16:creationId xmlns:a16="http://schemas.microsoft.com/office/drawing/2014/main" id="{F74B227B-3779-1ED1-CD4F-36B6A09A5AE3}"/>
              </a:ext>
            </a:extLst>
          </p:cNvPr>
          <p:cNvSpPr txBox="1"/>
          <p:nvPr/>
        </p:nvSpPr>
        <p:spPr bwMode="auto">
          <a:xfrm>
            <a:off x="-205222" y="2376170"/>
            <a:ext cx="70190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b="1" i="1" dirty="0">
                <a:ln w="9525">
                  <a:solidFill>
                    <a:schemeClr val="bg2"/>
                  </a:solidFill>
                </a:ln>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or,</a:t>
            </a:r>
            <a:br>
              <a:rPr lang="en-US" b="1" i="1" dirty="0">
                <a:ln w="9525">
                  <a:solidFill>
                    <a:schemeClr val="bg2"/>
                  </a:solidFill>
                </a:ln>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br>
            <a:br>
              <a:rPr lang="en-US" sz="1050" b="1" i="1" dirty="0">
                <a:ln w="9525">
                  <a:solidFill>
                    <a:schemeClr val="bg2"/>
                  </a:solidFill>
                </a:ln>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br>
            <a:endParaRPr lang="en-US" sz="400" b="1" i="1" dirty="0">
              <a:ln w="9525">
                <a:solidFill>
                  <a:schemeClr val="bg2"/>
                </a:solidFill>
              </a:ln>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endParaRPr>
          </a:p>
          <a:p>
            <a:pPr algn="ctr" eaLnBrk="1" hangingPunct="1"/>
            <a:r>
              <a:rPr lang="en-US" sz="3600" b="1" dirty="0">
                <a:ln w="9525">
                  <a:solidFill>
                    <a:schemeClr val="bg2"/>
                  </a:solidFill>
                </a:ln>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``Pseudorandom</a:t>
            </a:r>
            <a:r>
              <a:rPr lang="en-US" sz="2000" b="1" dirty="0">
                <a:ln w="9525">
                  <a:solidFill>
                    <a:schemeClr val="bg2"/>
                  </a:solidFill>
                </a:ln>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 </a:t>
            </a:r>
            <a:r>
              <a:rPr lang="en-US" sz="3600" b="1" dirty="0">
                <a:ln w="9525">
                  <a:solidFill>
                    <a:schemeClr val="bg2"/>
                  </a:solidFill>
                </a:ln>
                <a:effectLst>
                  <a:outerShdw blurRad="50800" dist="38100" dir="2700000" algn="tl" rotWithShape="0">
                    <a:prstClr val="black">
                      <a:alpha val="40000"/>
                    </a:prstClr>
                  </a:outerShdw>
                </a:effectLst>
                <a:latin typeface="Boring Boron" panose="00000400000000000000" pitchFamily="2" charset="0"/>
                <a:ea typeface="Arev Sans" pitchFamily="34" charset="0"/>
                <a:cs typeface="Arev sans bold" pitchFamily="34" charset="0"/>
              </a:rPr>
              <a:t>Rotations”</a:t>
            </a:r>
          </a:p>
        </p:txBody>
      </p:sp>
      <p:grpSp>
        <p:nvGrpSpPr>
          <p:cNvPr id="27" name="Group 26">
            <a:extLst>
              <a:ext uri="{FF2B5EF4-FFF2-40B4-BE49-F238E27FC236}">
                <a16:creationId xmlns:a16="http://schemas.microsoft.com/office/drawing/2014/main" id="{D5EB9E91-95FE-FF9B-C4E2-43DA326E83BC}"/>
              </a:ext>
            </a:extLst>
          </p:cNvPr>
          <p:cNvGrpSpPr/>
          <p:nvPr/>
        </p:nvGrpSpPr>
        <p:grpSpPr>
          <a:xfrm>
            <a:off x="569257" y="5481802"/>
            <a:ext cx="5470083" cy="1215042"/>
            <a:chOff x="6223097" y="5481802"/>
            <a:chExt cx="5470083" cy="1215042"/>
          </a:xfrm>
        </p:grpSpPr>
        <p:grpSp>
          <p:nvGrpSpPr>
            <p:cNvPr id="6" name="Group 5">
              <a:extLst>
                <a:ext uri="{FF2B5EF4-FFF2-40B4-BE49-F238E27FC236}">
                  <a16:creationId xmlns:a16="http://schemas.microsoft.com/office/drawing/2014/main" id="{8ADB52B6-A4A3-A9F6-E6A8-FCF5BE4CB574}"/>
                </a:ext>
              </a:extLst>
            </p:cNvPr>
            <p:cNvGrpSpPr/>
            <p:nvPr/>
          </p:nvGrpSpPr>
          <p:grpSpPr>
            <a:xfrm>
              <a:off x="6223097" y="6011808"/>
              <a:ext cx="2085828" cy="685036"/>
              <a:chOff x="1119398" y="4406769"/>
              <a:chExt cx="2085828" cy="685036"/>
            </a:xfrm>
          </p:grpSpPr>
          <p:sp>
            <p:nvSpPr>
              <p:cNvPr id="7" name="TextBox 6">
                <a:extLst>
                  <a:ext uri="{FF2B5EF4-FFF2-40B4-BE49-F238E27FC236}">
                    <a16:creationId xmlns:a16="http://schemas.microsoft.com/office/drawing/2014/main" id="{9B890ECB-55E2-B94D-749B-F02211C0B668}"/>
                  </a:ext>
                </a:extLst>
              </p:cNvPr>
              <p:cNvSpPr txBox="1"/>
              <p:nvPr/>
            </p:nvSpPr>
            <p:spPr bwMode="auto">
              <a:xfrm>
                <a:off x="1119398" y="4406769"/>
                <a:ext cx="2085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1800" b="1" dirty="0">
                    <a:latin typeface="Arev Sans" pitchFamily="34" charset="0"/>
                    <a:ea typeface="Arev Sans" pitchFamily="34" charset="0"/>
                    <a:cs typeface="Arev sans bold" pitchFamily="34" charset="0"/>
                  </a:rPr>
                  <a:t>Pedro Paredes</a:t>
                </a:r>
              </a:p>
            </p:txBody>
          </p:sp>
          <p:sp>
            <p:nvSpPr>
              <p:cNvPr id="8" name="TextBox 7">
                <a:extLst>
                  <a:ext uri="{FF2B5EF4-FFF2-40B4-BE49-F238E27FC236}">
                    <a16:creationId xmlns:a16="http://schemas.microsoft.com/office/drawing/2014/main" id="{CFCAAC00-D195-024D-26DE-D4EAAB87E99E}"/>
                  </a:ext>
                </a:extLst>
              </p:cNvPr>
              <p:cNvSpPr txBox="1"/>
              <p:nvPr/>
            </p:nvSpPr>
            <p:spPr bwMode="auto">
              <a:xfrm>
                <a:off x="1524959" y="4722473"/>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1800" dirty="0">
                    <a:latin typeface="Arev Sans" pitchFamily="34" charset="0"/>
                    <a:ea typeface="Arev Sans" pitchFamily="34" charset="0"/>
                    <a:cs typeface="Arev sans bold" pitchFamily="34" charset="0"/>
                  </a:rPr>
                  <a:t>Princeton</a:t>
                </a:r>
              </a:p>
            </p:txBody>
          </p:sp>
        </p:grpSp>
        <p:grpSp>
          <p:nvGrpSpPr>
            <p:cNvPr id="9" name="Group 8">
              <a:extLst>
                <a:ext uri="{FF2B5EF4-FFF2-40B4-BE49-F238E27FC236}">
                  <a16:creationId xmlns:a16="http://schemas.microsoft.com/office/drawing/2014/main" id="{4DD1751B-FBBC-27E0-F32F-5A73101CCF44}"/>
                </a:ext>
              </a:extLst>
            </p:cNvPr>
            <p:cNvGrpSpPr/>
            <p:nvPr/>
          </p:nvGrpSpPr>
          <p:grpSpPr>
            <a:xfrm>
              <a:off x="9512775" y="6011808"/>
              <a:ext cx="2180405" cy="685036"/>
              <a:chOff x="1072112" y="4406769"/>
              <a:chExt cx="2180405" cy="685036"/>
            </a:xfrm>
          </p:grpSpPr>
          <p:sp>
            <p:nvSpPr>
              <p:cNvPr id="11" name="TextBox 10">
                <a:extLst>
                  <a:ext uri="{FF2B5EF4-FFF2-40B4-BE49-F238E27FC236}">
                    <a16:creationId xmlns:a16="http://schemas.microsoft.com/office/drawing/2014/main" id="{3B918DFF-82FA-3D81-32E9-4EA279351891}"/>
                  </a:ext>
                </a:extLst>
              </p:cNvPr>
              <p:cNvSpPr txBox="1"/>
              <p:nvPr/>
            </p:nvSpPr>
            <p:spPr bwMode="auto">
              <a:xfrm>
                <a:off x="1072112" y="4406769"/>
                <a:ext cx="21804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1800" b="1" dirty="0">
                    <a:latin typeface="Arev Sans" pitchFamily="34" charset="0"/>
                    <a:ea typeface="Arev Sans" pitchFamily="34" charset="0"/>
                    <a:cs typeface="Arev sans bold" pitchFamily="34" charset="0"/>
                  </a:rPr>
                  <a:t>Rocco </a:t>
                </a:r>
                <a:r>
                  <a:rPr lang="en-US" sz="1800" b="1" dirty="0" err="1">
                    <a:latin typeface="Arev Sans" pitchFamily="34" charset="0"/>
                    <a:ea typeface="Arev Sans" pitchFamily="34" charset="0"/>
                    <a:cs typeface="Arev sans bold" pitchFamily="34" charset="0"/>
                  </a:rPr>
                  <a:t>Servedio</a:t>
                </a:r>
                <a:endParaRPr lang="en-US" sz="1800" b="1" dirty="0">
                  <a:latin typeface="Arev Sans" pitchFamily="34" charset="0"/>
                  <a:ea typeface="Arev Sans" pitchFamily="34" charset="0"/>
                  <a:cs typeface="Arev sans bold" pitchFamily="34" charset="0"/>
                </a:endParaRPr>
              </a:p>
            </p:txBody>
          </p:sp>
          <p:sp>
            <p:nvSpPr>
              <p:cNvPr id="13" name="TextBox 12">
                <a:extLst>
                  <a:ext uri="{FF2B5EF4-FFF2-40B4-BE49-F238E27FC236}">
                    <a16:creationId xmlns:a16="http://schemas.microsoft.com/office/drawing/2014/main" id="{8D4A19D8-786E-0D8C-B516-334E43A16730}"/>
                  </a:ext>
                </a:extLst>
              </p:cNvPr>
              <p:cNvSpPr txBox="1"/>
              <p:nvPr/>
            </p:nvSpPr>
            <p:spPr bwMode="auto">
              <a:xfrm>
                <a:off x="1525760" y="4722473"/>
                <a:ext cx="12731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1800" dirty="0">
                    <a:latin typeface="Arev Sans" pitchFamily="34" charset="0"/>
                    <a:ea typeface="Arev Sans" pitchFamily="34" charset="0"/>
                    <a:cs typeface="Arev sans bold" pitchFamily="34" charset="0"/>
                  </a:rPr>
                  <a:t>Columbia</a:t>
                </a:r>
              </a:p>
            </p:txBody>
          </p:sp>
        </p:grpSp>
        <p:sp>
          <p:nvSpPr>
            <p:cNvPr id="18" name="TextBox 17">
              <a:extLst>
                <a:ext uri="{FF2B5EF4-FFF2-40B4-BE49-F238E27FC236}">
                  <a16:creationId xmlns:a16="http://schemas.microsoft.com/office/drawing/2014/main" id="{B605B4A5-A48F-DE42-0CDD-3AB52E24C713}"/>
                </a:ext>
              </a:extLst>
            </p:cNvPr>
            <p:cNvSpPr txBox="1"/>
            <p:nvPr/>
          </p:nvSpPr>
          <p:spPr bwMode="auto">
            <a:xfrm>
              <a:off x="8574059" y="5481802"/>
              <a:ext cx="67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ctr" eaLnBrk="1" hangingPunct="1"/>
              <a:r>
                <a:rPr lang="en-US" sz="1800" i="1" dirty="0">
                  <a:latin typeface="Arev Sans" pitchFamily="34" charset="0"/>
                  <a:ea typeface="Arev Sans" pitchFamily="34" charset="0"/>
                  <a:cs typeface="Arev sans bold" pitchFamily="34" charset="0"/>
                </a:rPr>
                <a:t>with</a:t>
              </a:r>
            </a:p>
          </p:txBody>
        </p:sp>
      </p:grpSp>
      <p:pic>
        <p:nvPicPr>
          <p:cNvPr id="5124" name="Picture 4">
            <a:extLst>
              <a:ext uri="{FF2B5EF4-FFF2-40B4-BE49-F238E27FC236}">
                <a16:creationId xmlns:a16="http://schemas.microsoft.com/office/drawing/2014/main" id="{CB343481-2D56-914B-BDF8-E5FF59C479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5437" y="0"/>
            <a:ext cx="5516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004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D2C16-AD02-79DB-60A1-3188B93C9F58}"/>
              </a:ext>
            </a:extLst>
          </p:cNvPr>
          <p:cNvSpPr txBox="1"/>
          <p:nvPr/>
        </p:nvSpPr>
        <p:spPr bwMode="auto">
          <a:xfrm>
            <a:off x="152400" y="2736599"/>
            <a:ext cx="11887200"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b="1" dirty="0">
                <a:latin typeface="Arev Sans" pitchFamily="34" charset="0"/>
                <a:ea typeface="Arev Sans" pitchFamily="34" charset="0"/>
                <a:cs typeface="Arev sans bold" pitchFamily="34" charset="0"/>
              </a:rPr>
              <a:t>Part 1:</a:t>
            </a:r>
          </a:p>
          <a:p>
            <a:pPr algn="ctr" eaLnBrk="1" hangingPunct="1">
              <a:lnSpc>
                <a:spcPct val="120000"/>
              </a:lnSpc>
            </a:pPr>
            <a:endParaRPr lang="en-US" sz="2400" dirty="0">
              <a:latin typeface="Arev Sans" pitchFamily="34" charset="0"/>
              <a:ea typeface="Arev Sans" pitchFamily="34" charset="0"/>
              <a:cs typeface="Arev sans bold" pitchFamily="34" charset="0"/>
            </a:endParaRPr>
          </a:p>
          <a:p>
            <a:pPr algn="ctr" eaLnBrk="1" hangingPunct="1">
              <a:lnSpc>
                <a:spcPct val="120000"/>
              </a:lnSpc>
            </a:pPr>
            <a:r>
              <a:rPr lang="en-US" sz="2400" dirty="0" err="1">
                <a:latin typeface="Arev Sans" pitchFamily="34" charset="0"/>
                <a:ea typeface="Arev Sans" pitchFamily="34" charset="0"/>
                <a:cs typeface="Arev sans bold" pitchFamily="34" charset="0"/>
              </a:rPr>
              <a:t>Derandomization</a:t>
            </a:r>
            <a:r>
              <a:rPr lang="en-US" sz="2400" dirty="0">
                <a:latin typeface="Arev Sans" pitchFamily="34" charset="0"/>
                <a:ea typeface="Arev Sans" pitchFamily="34" charset="0"/>
                <a:cs typeface="Arev sans bold" pitchFamily="34" charset="0"/>
              </a:rPr>
              <a:t> techniques</a:t>
            </a:r>
          </a:p>
        </p:txBody>
      </p:sp>
    </p:spTree>
    <p:extLst>
      <p:ext uri="{BB962C8B-B14F-4D97-AF65-F5344CB8AC3E}">
        <p14:creationId xmlns:p14="http://schemas.microsoft.com/office/powerpoint/2010/main" val="2767000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5">
            <a:extLst>
              <a:ext uri="{FF2B5EF4-FFF2-40B4-BE49-F238E27FC236}">
                <a16:creationId xmlns:a16="http://schemas.microsoft.com/office/drawing/2014/main" id="{F6205F9A-72F3-AF33-6D98-DE5C16C36C53}"/>
              </a:ext>
            </a:extLst>
          </p:cNvPr>
          <p:cNvSpPr/>
          <p:nvPr/>
        </p:nvSpPr>
        <p:spPr>
          <a:xfrm>
            <a:off x="2249978" y="74723"/>
            <a:ext cx="7692044" cy="983764"/>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152400" y="187699"/>
            <a:ext cx="118872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ϵ</a:t>
            </a:r>
            <a:r>
              <a:rPr lang="en-US" dirty="0">
                <a:latin typeface="Arev Sans" pitchFamily="34" charset="0"/>
                <a:ea typeface="Arev Sans" pitchFamily="34" charset="0"/>
                <a:cs typeface="Arev sans bold" pitchFamily="34" charset="0"/>
              </a:rPr>
              <a:t> =       )-approximate </a:t>
            </a:r>
            <a:r>
              <a:rPr lang="en-US" dirty="0">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-designs for </a:t>
            </a:r>
            <a:r>
              <a:rPr lang="en-US" dirty="0">
                <a:solidFill>
                  <a:srgbClr val="FFFF00"/>
                </a:solidFill>
                <a:latin typeface="Arev Sans" pitchFamily="34" charset="0"/>
                <a:ea typeface="Arev Sans" pitchFamily="34" charset="0"/>
                <a:cs typeface="Arev sans bold" pitchFamily="34" charset="0"/>
              </a:rPr>
              <a:t>G</a:t>
            </a:r>
          </a:p>
        </p:txBody>
      </p:sp>
      <p:sp>
        <p:nvSpPr>
          <p:cNvPr id="10" name="TextBox 9">
            <a:extLst>
              <a:ext uri="{FF2B5EF4-FFF2-40B4-BE49-F238E27FC236}">
                <a16:creationId xmlns:a16="http://schemas.microsoft.com/office/drawing/2014/main" id="{ECA9D67C-E5C2-2863-60AE-09CBD92CEE9F}"/>
              </a:ext>
            </a:extLst>
          </p:cNvPr>
          <p:cNvSpPr txBox="1"/>
          <p:nvPr/>
        </p:nvSpPr>
        <p:spPr bwMode="auto">
          <a:xfrm>
            <a:off x="205047" y="1369250"/>
            <a:ext cx="1178190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Baseline (inefficient) randomized construction: </a:t>
            </a:r>
            <a:r>
              <a:rPr lang="en-US" sz="2400" b="1" dirty="0">
                <a:solidFill>
                  <a:srgbClr val="FFFF00"/>
                </a:solidFill>
                <a:latin typeface="Verdana" panose="020B0604030504040204" pitchFamily="34" charset="0"/>
                <a:ea typeface="Verdana" panose="020B0604030504040204" pitchFamily="34" charset="0"/>
                <a:cs typeface="Arev sans bold" pitchFamily="34" charset="0"/>
              </a:rPr>
              <a:t>≳</a:t>
            </a:r>
            <a:r>
              <a:rPr lang="en-US" sz="2400" b="1" dirty="0">
                <a:latin typeface="Verdana" panose="020B0604030504040204" pitchFamily="34" charset="0"/>
                <a:ea typeface="Verdana" panose="020B0604030504040204"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bits of entropy.</a:t>
            </a:r>
            <a:endParaRPr lang="en-US" sz="2400" dirty="0">
              <a:solidFill>
                <a:srgbClr val="FFFF00"/>
              </a:solidFill>
              <a:latin typeface="Arev Sans" pitchFamily="34" charset="0"/>
              <a:ea typeface="Arev Sans" pitchFamily="34" charset="0"/>
              <a:cs typeface="Arev sans bold" pitchFamily="34" charset="0"/>
            </a:endParaRPr>
          </a:p>
        </p:txBody>
      </p:sp>
      <p:grpSp>
        <p:nvGrpSpPr>
          <p:cNvPr id="4" name="Group 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86E6C90A-EC7A-EABA-53B8-F0A2F7F45A7C}"/>
              </a:ext>
            </a:extLst>
          </p:cNvPr>
          <p:cNvGrpSpPr>
            <a:grpSpLocks noChangeAspect="1"/>
          </p:cNvGrpSpPr>
          <p:nvPr>
            <p:custDataLst>
              <p:tags r:id="rId1"/>
            </p:custDataLst>
          </p:nvPr>
        </p:nvGrpSpPr>
        <p:grpSpPr>
          <a:xfrm>
            <a:off x="3456697" y="229941"/>
            <a:ext cx="688588" cy="599712"/>
            <a:chOff x="11431945" y="-17463808"/>
            <a:chExt cx="846890" cy="737582"/>
          </a:xfrm>
        </p:grpSpPr>
        <p:sp>
          <p:nvSpPr>
            <p:cNvPr id="5" name="Freeform: Shape 4">
              <a:extLst>
                <a:ext uri="{FF2B5EF4-FFF2-40B4-BE49-F238E27FC236}">
                  <a16:creationId xmlns:a16="http://schemas.microsoft.com/office/drawing/2014/main" id="{1DC85A3D-0784-2C9C-5CA5-A7A7C84642F7}"/>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84A49D2-2579-16CE-547B-F7A2FC8EDD19}"/>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CCB7DD-222E-2563-37CD-0C0F114C8AC9}"/>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76111A-9143-91CD-9843-5DEDF944E41B}"/>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50A46CA-92B2-5105-1B32-053AA391D83A}"/>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2971AA9-DCB5-BA58-F584-0EAB2C8AA1C8}"/>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7B4748-90F1-0127-EBF3-77FB851BBE10}"/>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307B1CCB-165F-6AD7-BB29-42F2E55861AC}"/>
              </a:ext>
            </a:extLst>
          </p:cNvPr>
          <p:cNvSpPr txBox="1"/>
          <p:nvPr/>
        </p:nvSpPr>
        <p:spPr bwMode="auto">
          <a:xfrm>
            <a:off x="10620895" y="286789"/>
            <a:ext cx="16708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solidFill>
                <a:srgbClr val="FFFF00"/>
              </a:solidFill>
              <a:latin typeface="Arev Sans" pitchFamily="34" charset="0"/>
              <a:ea typeface="Arev Sans" pitchFamily="34" charset="0"/>
              <a:cs typeface="Arev sans bold" pitchFamily="34" charset="0"/>
            </a:endParaRPr>
          </a:p>
        </p:txBody>
      </p:sp>
      <p:sp>
        <p:nvSpPr>
          <p:cNvPr id="8" name="TextBox 7">
            <a:extLst>
              <a:ext uri="{FF2B5EF4-FFF2-40B4-BE49-F238E27FC236}">
                <a16:creationId xmlns:a16="http://schemas.microsoft.com/office/drawing/2014/main" id="{52DEC9E3-9304-1DF5-38FB-8C3AD34D06DD}"/>
              </a:ext>
            </a:extLst>
          </p:cNvPr>
          <p:cNvSpPr txBox="1"/>
          <p:nvPr/>
        </p:nvSpPr>
        <p:spPr bwMode="auto">
          <a:xfrm>
            <a:off x="430490" y="4355610"/>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16" name="TextBox 15">
            <a:extLst>
              <a:ext uri="{FF2B5EF4-FFF2-40B4-BE49-F238E27FC236}">
                <a16:creationId xmlns:a16="http://schemas.microsoft.com/office/drawing/2014/main" id="{5056C978-C615-B007-7E3D-6756A70D820E}"/>
              </a:ext>
            </a:extLst>
          </p:cNvPr>
          <p:cNvSpPr txBox="1"/>
          <p:nvPr/>
        </p:nvSpPr>
        <p:spPr bwMode="auto">
          <a:xfrm>
            <a:off x="430490" y="2438767"/>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G</a:t>
            </a:r>
            <a:endParaRPr lang="en-US" sz="2400" dirty="0">
              <a:latin typeface="Arev Sans" pitchFamily="34" charset="0"/>
              <a:ea typeface="Arev Sans" pitchFamily="34" charset="0"/>
              <a:cs typeface="Arev sans bold" pitchFamily="34" charset="0"/>
            </a:endParaRPr>
          </a:p>
        </p:txBody>
      </p:sp>
      <p:sp>
        <p:nvSpPr>
          <p:cNvPr id="18" name="TextBox 17">
            <a:extLst>
              <a:ext uri="{FF2B5EF4-FFF2-40B4-BE49-F238E27FC236}">
                <a16:creationId xmlns:a16="http://schemas.microsoft.com/office/drawing/2014/main" id="{B1EE0811-0BD4-0842-5935-7776599EC696}"/>
              </a:ext>
            </a:extLst>
          </p:cNvPr>
          <p:cNvSpPr txBox="1"/>
          <p:nvPr/>
        </p:nvSpPr>
        <p:spPr bwMode="auto">
          <a:xfrm>
            <a:off x="1761598" y="2434393"/>
            <a:ext cx="182138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reference</a:t>
            </a:r>
          </a:p>
        </p:txBody>
      </p:sp>
      <p:sp>
        <p:nvSpPr>
          <p:cNvPr id="19" name="TextBox 18">
            <a:extLst>
              <a:ext uri="{FF2B5EF4-FFF2-40B4-BE49-F238E27FC236}">
                <a16:creationId xmlns:a16="http://schemas.microsoft.com/office/drawing/2014/main" id="{C955C885-7F19-47D6-0F8E-70B7DF1AA42F}"/>
              </a:ext>
            </a:extLst>
          </p:cNvPr>
          <p:cNvSpPr txBox="1"/>
          <p:nvPr/>
        </p:nvSpPr>
        <p:spPr bwMode="auto">
          <a:xfrm>
            <a:off x="4289234" y="243439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entropy</a:t>
            </a:r>
          </a:p>
        </p:txBody>
      </p:sp>
      <p:sp>
        <p:nvSpPr>
          <p:cNvPr id="27" name="TextBox 26">
            <a:extLst>
              <a:ext uri="{FF2B5EF4-FFF2-40B4-BE49-F238E27FC236}">
                <a16:creationId xmlns:a16="http://schemas.microsoft.com/office/drawing/2014/main" id="{5F6B0291-8E5C-4822-5B65-520AF2599174}"/>
              </a:ext>
            </a:extLst>
          </p:cNvPr>
          <p:cNvSpPr txBox="1"/>
          <p:nvPr/>
        </p:nvSpPr>
        <p:spPr bwMode="auto">
          <a:xfrm>
            <a:off x="1604789" y="4211572"/>
            <a:ext cx="2134998"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[BHH’19]</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t>
            </a:r>
            <a:r>
              <a:rPr lang="en-US" sz="1800" cap="small" dirty="0">
                <a:latin typeface="Arev Sans" pitchFamily="34" charset="0"/>
                <a:ea typeface="Arev Sans" pitchFamily="34" charset="0"/>
                <a:cs typeface="Arev sans bold" pitchFamily="34" charset="0"/>
              </a:rPr>
              <a:t>Hj</a:t>
            </a:r>
            <a:r>
              <a:rPr lang="en-US" sz="1800" dirty="0">
                <a:latin typeface="Arev Sans" pitchFamily="34" charset="0"/>
                <a:ea typeface="Arev Sans" pitchFamily="34" charset="0"/>
                <a:cs typeface="Arev sans bold" pitchFamily="34" charset="0"/>
              </a:rPr>
              <a:t>’20]</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[Haf’22]</a:t>
            </a:r>
          </a:p>
        </p:txBody>
      </p:sp>
      <p:sp>
        <p:nvSpPr>
          <p:cNvPr id="12" name="TextBox 11">
            <a:extLst>
              <a:ext uri="{FF2B5EF4-FFF2-40B4-BE49-F238E27FC236}">
                <a16:creationId xmlns:a16="http://schemas.microsoft.com/office/drawing/2014/main" id="{D8E097BD-4782-972A-5CE1-FD29D32C9519}"/>
              </a:ext>
            </a:extLst>
          </p:cNvPr>
          <p:cNvSpPr txBox="1"/>
          <p:nvPr/>
        </p:nvSpPr>
        <p:spPr bwMode="auto">
          <a:xfrm>
            <a:off x="4103582" y="4355610"/>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Õ(</a:t>
            </a:r>
            <a:r>
              <a:rPr lang="en-US" sz="2400" dirty="0" err="1">
                <a:solidFill>
                  <a:srgbClr val="FFFF00"/>
                </a:solidFill>
                <a:latin typeface="Arev Sans" pitchFamily="34" charset="0"/>
                <a:ea typeface="Arev Sans" pitchFamily="34" charset="0"/>
                <a:cs typeface="Arev sans bold" pitchFamily="34" charset="0"/>
              </a:rPr>
              <a:t>k</a:t>
            </a:r>
            <a:r>
              <a:rPr lang="en-US" baseline="30000" dirty="0" err="1">
                <a:solidFill>
                  <a:srgbClr val="FFFF00"/>
                </a:solidFill>
                <a:latin typeface="Arev Sans" pitchFamily="34" charset="0"/>
                <a:ea typeface="Arev Sans" pitchFamily="34" charset="0"/>
                <a:cs typeface="Arev sans bold" pitchFamily="34" charset="0"/>
              </a:rPr>
              <a:t>C</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baseline="30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a:t>
            </a:r>
          </a:p>
        </p:txBody>
      </p:sp>
      <p:sp>
        <p:nvSpPr>
          <p:cNvPr id="14" name="TextBox 13">
            <a:extLst>
              <a:ext uri="{FF2B5EF4-FFF2-40B4-BE49-F238E27FC236}">
                <a16:creationId xmlns:a16="http://schemas.microsoft.com/office/drawing/2014/main" id="{AB39BF64-3A99-6EC3-817A-EDC683BB9454}"/>
              </a:ext>
            </a:extLst>
          </p:cNvPr>
          <p:cNvSpPr txBox="1"/>
          <p:nvPr/>
        </p:nvSpPr>
        <p:spPr bwMode="auto">
          <a:xfrm>
            <a:off x="3303421" y="4992734"/>
            <a:ext cx="3735320"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u="sng" dirty="0">
                <a:latin typeface="Arev Sans" pitchFamily="34" charset="0"/>
                <a:ea typeface="Arev Sans" pitchFamily="34" charset="0"/>
                <a:cs typeface="Arev sans bold" pitchFamily="34" charset="0"/>
              </a:rPr>
              <a:t>strongly explicit</a:t>
            </a:r>
            <a:endParaRPr lang="en-US" sz="2400" dirty="0">
              <a:latin typeface="Arev Sans" pitchFamily="34" charset="0"/>
              <a:ea typeface="Arev Sans" pitchFamily="34" charset="0"/>
              <a:cs typeface="Arev sans bold" pitchFamily="34" charset="0"/>
            </a:endParaRPr>
          </a:p>
          <a:p>
            <a:pPr algn="ctr">
              <a:lnSpc>
                <a:spcPct val="120000"/>
              </a:lnSpc>
            </a:pPr>
            <a:r>
              <a:rPr lang="en-US" sz="2400" dirty="0">
                <a:latin typeface="Arev Sans" pitchFamily="34" charset="0"/>
                <a:ea typeface="Arev Sans" pitchFamily="34" charset="0"/>
                <a:cs typeface="Arev sans bold" pitchFamily="34" charset="0"/>
              </a:rPr>
              <a:t>random size-O(</a:t>
            </a:r>
            <a:r>
              <a:rPr lang="en-US" sz="2400" dirty="0" err="1">
                <a:solidFill>
                  <a:srgbClr val="FFFF00"/>
                </a:solidFill>
                <a:latin typeface="Arev Sans" pitchFamily="34" charset="0"/>
                <a:ea typeface="Arev Sans" pitchFamily="34" charset="0"/>
                <a:cs typeface="Arev sans bold" pitchFamily="34" charset="0"/>
              </a:rPr>
              <a:t>k</a:t>
            </a:r>
            <a:r>
              <a:rPr lang="en-US" sz="2400" baseline="30000" dirty="0" err="1">
                <a:solidFill>
                  <a:srgbClr val="FFFF00"/>
                </a:solidFill>
                <a:latin typeface="Arev Sans" pitchFamily="34" charset="0"/>
                <a:ea typeface="Arev Sans" pitchFamily="34" charset="0"/>
                <a:cs typeface="Arev sans bold" pitchFamily="34" charset="0"/>
              </a:rPr>
              <a:t>C</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baseline="30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a:t>
            </a:r>
          </a:p>
          <a:p>
            <a:pPr algn="ctr">
              <a:lnSpc>
                <a:spcPct val="120000"/>
              </a:lnSpc>
            </a:pP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-qubit circuit works</a:t>
            </a:r>
          </a:p>
        </p:txBody>
      </p:sp>
      <p:cxnSp>
        <p:nvCxnSpPr>
          <p:cNvPr id="15" name="Straight Connector 14">
            <a:extLst>
              <a:ext uri="{FF2B5EF4-FFF2-40B4-BE49-F238E27FC236}">
                <a16:creationId xmlns:a16="http://schemas.microsoft.com/office/drawing/2014/main" id="{28340130-F60D-0B79-B9C8-86826F0A840B}"/>
              </a:ext>
            </a:extLst>
          </p:cNvPr>
          <p:cNvCxnSpPr>
            <a:cxnSpLocks/>
          </p:cNvCxnSpPr>
          <p:nvPr/>
        </p:nvCxnSpPr>
        <p:spPr bwMode="auto">
          <a:xfrm>
            <a:off x="322083" y="2978870"/>
            <a:ext cx="6598670"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32" name="TextBox 31">
            <a:extLst>
              <a:ext uri="{FF2B5EF4-FFF2-40B4-BE49-F238E27FC236}">
                <a16:creationId xmlns:a16="http://schemas.microsoft.com/office/drawing/2014/main" id="{7431EB72-C12F-4152-36DE-12ABB41104E5}"/>
              </a:ext>
            </a:extLst>
          </p:cNvPr>
          <p:cNvSpPr txBox="1"/>
          <p:nvPr/>
        </p:nvSpPr>
        <p:spPr bwMode="auto">
          <a:xfrm>
            <a:off x="430490" y="3224883"/>
            <a:ext cx="1437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sp>
        <p:nvSpPr>
          <p:cNvPr id="34" name="TextBox 33">
            <a:extLst>
              <a:ext uri="{FF2B5EF4-FFF2-40B4-BE49-F238E27FC236}">
                <a16:creationId xmlns:a16="http://schemas.microsoft.com/office/drawing/2014/main" id="{B1BFA0F0-6578-A604-475C-7C8783DAAF0E}"/>
              </a:ext>
            </a:extLst>
          </p:cNvPr>
          <p:cNvSpPr txBox="1"/>
          <p:nvPr/>
        </p:nvSpPr>
        <p:spPr bwMode="auto">
          <a:xfrm>
            <a:off x="1604789" y="3143258"/>
            <a:ext cx="2134998"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[KNR’05]</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[Kas’05]</a:t>
            </a:r>
          </a:p>
        </p:txBody>
      </p:sp>
      <p:sp>
        <p:nvSpPr>
          <p:cNvPr id="35" name="TextBox 34">
            <a:extLst>
              <a:ext uri="{FF2B5EF4-FFF2-40B4-BE49-F238E27FC236}">
                <a16:creationId xmlns:a16="http://schemas.microsoft.com/office/drawing/2014/main" id="{2B32DF49-4F73-7037-5275-DDA8E6FDAAE6}"/>
              </a:ext>
            </a:extLst>
          </p:cNvPr>
          <p:cNvSpPr txBox="1"/>
          <p:nvPr/>
        </p:nvSpPr>
        <p:spPr bwMode="auto">
          <a:xfrm>
            <a:off x="4289234" y="3258706"/>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245888102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5">
            <a:extLst>
              <a:ext uri="{FF2B5EF4-FFF2-40B4-BE49-F238E27FC236}">
                <a16:creationId xmlns:a16="http://schemas.microsoft.com/office/drawing/2014/main" id="{F6205F9A-72F3-AF33-6D98-DE5C16C36C53}"/>
              </a:ext>
            </a:extLst>
          </p:cNvPr>
          <p:cNvSpPr/>
          <p:nvPr/>
        </p:nvSpPr>
        <p:spPr>
          <a:xfrm>
            <a:off x="2249978" y="74723"/>
            <a:ext cx="7692044" cy="983764"/>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152400" y="187699"/>
            <a:ext cx="118872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ϵ</a:t>
            </a:r>
            <a:r>
              <a:rPr lang="en-US" dirty="0">
                <a:latin typeface="Arev Sans" pitchFamily="34" charset="0"/>
                <a:ea typeface="Arev Sans" pitchFamily="34" charset="0"/>
                <a:cs typeface="Arev sans bold" pitchFamily="34" charset="0"/>
              </a:rPr>
              <a:t> =       )-approximate </a:t>
            </a:r>
            <a:r>
              <a:rPr lang="en-US" dirty="0">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-designs for </a:t>
            </a:r>
            <a:r>
              <a:rPr lang="en-US" dirty="0">
                <a:solidFill>
                  <a:srgbClr val="FFFF00"/>
                </a:solidFill>
                <a:latin typeface="Arev Sans" pitchFamily="34" charset="0"/>
                <a:ea typeface="Arev Sans" pitchFamily="34" charset="0"/>
                <a:cs typeface="Arev sans bold" pitchFamily="34" charset="0"/>
              </a:rPr>
              <a:t>G</a:t>
            </a:r>
          </a:p>
        </p:txBody>
      </p:sp>
      <p:sp>
        <p:nvSpPr>
          <p:cNvPr id="10" name="TextBox 9">
            <a:extLst>
              <a:ext uri="{FF2B5EF4-FFF2-40B4-BE49-F238E27FC236}">
                <a16:creationId xmlns:a16="http://schemas.microsoft.com/office/drawing/2014/main" id="{ECA9D67C-E5C2-2863-60AE-09CBD92CEE9F}"/>
              </a:ext>
            </a:extLst>
          </p:cNvPr>
          <p:cNvSpPr txBox="1"/>
          <p:nvPr/>
        </p:nvSpPr>
        <p:spPr bwMode="auto">
          <a:xfrm>
            <a:off x="205047" y="1369250"/>
            <a:ext cx="1178190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Baseline (inefficient) randomized construction: </a:t>
            </a:r>
            <a:r>
              <a:rPr lang="en-US" sz="2400" b="1" dirty="0">
                <a:solidFill>
                  <a:srgbClr val="FFFF00"/>
                </a:solidFill>
                <a:latin typeface="Verdana" panose="020B0604030504040204" pitchFamily="34" charset="0"/>
                <a:ea typeface="Verdana" panose="020B0604030504040204" pitchFamily="34" charset="0"/>
                <a:cs typeface="Arev sans bold" pitchFamily="34" charset="0"/>
              </a:rPr>
              <a:t>≳</a:t>
            </a:r>
            <a:r>
              <a:rPr lang="en-US" sz="2400" b="1" dirty="0">
                <a:latin typeface="Verdana" panose="020B0604030504040204" pitchFamily="34" charset="0"/>
                <a:ea typeface="Verdana" panose="020B0604030504040204"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bits of entropy.</a:t>
            </a:r>
            <a:endParaRPr lang="en-US" sz="2400" dirty="0">
              <a:solidFill>
                <a:srgbClr val="FFFF00"/>
              </a:solidFill>
              <a:latin typeface="Arev Sans" pitchFamily="34" charset="0"/>
              <a:ea typeface="Arev Sans" pitchFamily="34" charset="0"/>
              <a:cs typeface="Arev sans bold" pitchFamily="34" charset="0"/>
            </a:endParaRPr>
          </a:p>
        </p:txBody>
      </p:sp>
      <p:grpSp>
        <p:nvGrpSpPr>
          <p:cNvPr id="4" name="Group 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86E6C90A-EC7A-EABA-53B8-F0A2F7F45A7C}"/>
              </a:ext>
            </a:extLst>
          </p:cNvPr>
          <p:cNvGrpSpPr>
            <a:grpSpLocks noChangeAspect="1"/>
          </p:cNvGrpSpPr>
          <p:nvPr>
            <p:custDataLst>
              <p:tags r:id="rId1"/>
            </p:custDataLst>
          </p:nvPr>
        </p:nvGrpSpPr>
        <p:grpSpPr>
          <a:xfrm>
            <a:off x="3456697" y="229941"/>
            <a:ext cx="688588" cy="599712"/>
            <a:chOff x="11431945" y="-17463808"/>
            <a:chExt cx="846890" cy="737582"/>
          </a:xfrm>
        </p:grpSpPr>
        <p:sp>
          <p:nvSpPr>
            <p:cNvPr id="5" name="Freeform: Shape 4">
              <a:extLst>
                <a:ext uri="{FF2B5EF4-FFF2-40B4-BE49-F238E27FC236}">
                  <a16:creationId xmlns:a16="http://schemas.microsoft.com/office/drawing/2014/main" id="{1DC85A3D-0784-2C9C-5CA5-A7A7C84642F7}"/>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84A49D2-2579-16CE-547B-F7A2FC8EDD19}"/>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CCB7DD-222E-2563-37CD-0C0F114C8AC9}"/>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76111A-9143-91CD-9843-5DEDF944E41B}"/>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50A46CA-92B2-5105-1B32-053AA391D83A}"/>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2971AA9-DCB5-BA58-F584-0EAB2C8AA1C8}"/>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7B4748-90F1-0127-EBF3-77FB851BBE10}"/>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307B1CCB-165F-6AD7-BB29-42F2E55861AC}"/>
              </a:ext>
            </a:extLst>
          </p:cNvPr>
          <p:cNvSpPr txBox="1"/>
          <p:nvPr/>
        </p:nvSpPr>
        <p:spPr bwMode="auto">
          <a:xfrm>
            <a:off x="10620895" y="286789"/>
            <a:ext cx="16708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solidFill>
                <a:srgbClr val="FFFF00"/>
              </a:solidFill>
              <a:latin typeface="Arev Sans" pitchFamily="34" charset="0"/>
              <a:ea typeface="Arev Sans" pitchFamily="34" charset="0"/>
              <a:cs typeface="Arev sans bold" pitchFamily="34" charset="0"/>
            </a:endParaRPr>
          </a:p>
        </p:txBody>
      </p:sp>
      <p:sp>
        <p:nvSpPr>
          <p:cNvPr id="7" name="Arrow: Curved Up 6">
            <a:extLst>
              <a:ext uri="{FF2B5EF4-FFF2-40B4-BE49-F238E27FC236}">
                <a16:creationId xmlns:a16="http://schemas.microsoft.com/office/drawing/2014/main" id="{F3CF3EE8-C92E-E9E4-6BBC-B82784FF87F0}"/>
              </a:ext>
            </a:extLst>
          </p:cNvPr>
          <p:cNvSpPr/>
          <p:nvPr/>
        </p:nvSpPr>
        <p:spPr>
          <a:xfrm rot="15779341">
            <a:off x="6299673" y="3657313"/>
            <a:ext cx="1609172" cy="723969"/>
          </a:xfrm>
          <a:prstGeom prst="curvedUpArrow">
            <a:avLst>
              <a:gd name="adj1" fmla="val 26219"/>
              <a:gd name="adj2" fmla="val 73091"/>
              <a:gd name="adj3" fmla="val 46670"/>
            </a:avLst>
          </a:prstGeom>
          <a:solidFill>
            <a:schemeClr val="tx1"/>
          </a:solidFill>
          <a:ln w="3810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
        <p:nvSpPr>
          <p:cNvPr id="13" name="TextBox 12">
            <a:extLst>
              <a:ext uri="{FF2B5EF4-FFF2-40B4-BE49-F238E27FC236}">
                <a16:creationId xmlns:a16="http://schemas.microsoft.com/office/drawing/2014/main" id="{16AA6BEE-69B8-DDAF-F2D2-7F4DBB2688E1}"/>
              </a:ext>
            </a:extLst>
          </p:cNvPr>
          <p:cNvSpPr txBox="1"/>
          <p:nvPr/>
        </p:nvSpPr>
        <p:spPr bwMode="auto">
          <a:xfrm>
            <a:off x="7470200" y="2484141"/>
            <a:ext cx="4269429"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Derandomized using, e.g., </a:t>
            </a:r>
            <a:r>
              <a:rPr lang="en-US" sz="2400" dirty="0">
                <a:solidFill>
                  <a:srgbClr val="FFFF00"/>
                </a:solidFill>
                <a:latin typeface="Arev Sans" pitchFamily="34" charset="0"/>
                <a:ea typeface="Arev Sans" pitchFamily="34" charset="0"/>
                <a:cs typeface="Arev sans bold" pitchFamily="34" charset="0"/>
              </a:rPr>
              <a:t>derandomized squaring</a:t>
            </a:r>
            <a:br>
              <a:rPr lang="en-US" sz="2400" dirty="0">
                <a:solidFill>
                  <a:srgbClr val="FFFF00"/>
                </a:solidFill>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of graphs </a:t>
            </a:r>
            <a:r>
              <a:rPr lang="en-US" sz="1800" dirty="0">
                <a:latin typeface="Arev Sans" pitchFamily="34" charset="0"/>
                <a:ea typeface="Arev Sans" pitchFamily="34" charset="0"/>
                <a:cs typeface="Arev sans bold" pitchFamily="34" charset="0"/>
              </a:rPr>
              <a:t>[RTV’05], [RV’05]</a:t>
            </a:r>
            <a:endParaRPr lang="en-US" sz="2400" dirty="0">
              <a:latin typeface="Arev Sans" pitchFamily="34" charset="0"/>
              <a:ea typeface="Arev Sans" pitchFamily="34" charset="0"/>
              <a:cs typeface="Arev sans bold" pitchFamily="34" charset="0"/>
            </a:endParaRPr>
          </a:p>
        </p:txBody>
      </p:sp>
      <p:sp>
        <p:nvSpPr>
          <p:cNvPr id="30" name="TextBox 29">
            <a:extLst>
              <a:ext uri="{FF2B5EF4-FFF2-40B4-BE49-F238E27FC236}">
                <a16:creationId xmlns:a16="http://schemas.microsoft.com/office/drawing/2014/main" id="{B0431859-8EA4-21F7-A781-039C81F9D7E1}"/>
              </a:ext>
            </a:extLst>
          </p:cNvPr>
          <p:cNvSpPr txBox="1"/>
          <p:nvPr/>
        </p:nvSpPr>
        <p:spPr bwMode="auto">
          <a:xfrm>
            <a:off x="430490" y="3225712"/>
            <a:ext cx="1437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sp>
        <p:nvSpPr>
          <p:cNvPr id="31" name="TextBox 30">
            <a:extLst>
              <a:ext uri="{FF2B5EF4-FFF2-40B4-BE49-F238E27FC236}">
                <a16:creationId xmlns:a16="http://schemas.microsoft.com/office/drawing/2014/main" id="{5E81887C-732E-8746-3167-CAE93C7A5F40}"/>
              </a:ext>
            </a:extLst>
          </p:cNvPr>
          <p:cNvSpPr txBox="1"/>
          <p:nvPr/>
        </p:nvSpPr>
        <p:spPr bwMode="auto">
          <a:xfrm>
            <a:off x="430490" y="4260002"/>
            <a:ext cx="1437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sp>
        <p:nvSpPr>
          <p:cNvPr id="32" name="TextBox 31">
            <a:extLst>
              <a:ext uri="{FF2B5EF4-FFF2-40B4-BE49-F238E27FC236}">
                <a16:creationId xmlns:a16="http://schemas.microsoft.com/office/drawing/2014/main" id="{A4E93B5F-5FB2-39A1-E8AE-0D3496F298F2}"/>
              </a:ext>
            </a:extLst>
          </p:cNvPr>
          <p:cNvSpPr txBox="1"/>
          <p:nvPr/>
        </p:nvSpPr>
        <p:spPr bwMode="auto">
          <a:xfrm>
            <a:off x="430490" y="2438767"/>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G</a:t>
            </a:r>
            <a:endParaRPr lang="en-US" sz="2400" dirty="0">
              <a:latin typeface="Arev Sans" pitchFamily="34" charset="0"/>
              <a:ea typeface="Arev Sans" pitchFamily="34" charset="0"/>
              <a:cs typeface="Arev sans bold" pitchFamily="34" charset="0"/>
            </a:endParaRPr>
          </a:p>
        </p:txBody>
      </p:sp>
      <p:sp>
        <p:nvSpPr>
          <p:cNvPr id="34" name="TextBox 33">
            <a:extLst>
              <a:ext uri="{FF2B5EF4-FFF2-40B4-BE49-F238E27FC236}">
                <a16:creationId xmlns:a16="http://schemas.microsoft.com/office/drawing/2014/main" id="{0C3B8ABA-FAAB-A96A-8922-D0648240FEE2}"/>
              </a:ext>
            </a:extLst>
          </p:cNvPr>
          <p:cNvSpPr txBox="1"/>
          <p:nvPr/>
        </p:nvSpPr>
        <p:spPr bwMode="auto">
          <a:xfrm>
            <a:off x="1761598" y="2434393"/>
            <a:ext cx="182138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reference</a:t>
            </a:r>
          </a:p>
        </p:txBody>
      </p:sp>
      <p:sp>
        <p:nvSpPr>
          <p:cNvPr id="35" name="TextBox 34">
            <a:extLst>
              <a:ext uri="{FF2B5EF4-FFF2-40B4-BE49-F238E27FC236}">
                <a16:creationId xmlns:a16="http://schemas.microsoft.com/office/drawing/2014/main" id="{CC08942E-DA7E-8B8C-6ADF-88AC7DD98096}"/>
              </a:ext>
            </a:extLst>
          </p:cNvPr>
          <p:cNvSpPr txBox="1"/>
          <p:nvPr/>
        </p:nvSpPr>
        <p:spPr bwMode="auto">
          <a:xfrm>
            <a:off x="4289234" y="243439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entropy</a:t>
            </a:r>
          </a:p>
        </p:txBody>
      </p:sp>
      <p:sp>
        <p:nvSpPr>
          <p:cNvPr id="36" name="TextBox 35">
            <a:extLst>
              <a:ext uri="{FF2B5EF4-FFF2-40B4-BE49-F238E27FC236}">
                <a16:creationId xmlns:a16="http://schemas.microsoft.com/office/drawing/2014/main" id="{BB50EAEA-5C76-52F1-51D8-8963BE7220B5}"/>
              </a:ext>
            </a:extLst>
          </p:cNvPr>
          <p:cNvSpPr txBox="1"/>
          <p:nvPr/>
        </p:nvSpPr>
        <p:spPr bwMode="auto">
          <a:xfrm>
            <a:off x="1604789" y="3310286"/>
            <a:ext cx="2134998" cy="39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[KNR’05]</a:t>
            </a:r>
          </a:p>
        </p:txBody>
      </p:sp>
      <p:sp>
        <p:nvSpPr>
          <p:cNvPr id="37" name="TextBox 36">
            <a:extLst>
              <a:ext uri="{FF2B5EF4-FFF2-40B4-BE49-F238E27FC236}">
                <a16:creationId xmlns:a16="http://schemas.microsoft.com/office/drawing/2014/main" id="{D2FFA400-F3CA-A969-43CE-746767C3C226}"/>
              </a:ext>
            </a:extLst>
          </p:cNvPr>
          <p:cNvSpPr txBox="1"/>
          <p:nvPr/>
        </p:nvSpPr>
        <p:spPr bwMode="auto">
          <a:xfrm>
            <a:off x="1604789" y="4211572"/>
            <a:ext cx="2134998"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[Gow’96]</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[HMMR’04]</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[BH’07]</a:t>
            </a:r>
          </a:p>
        </p:txBody>
      </p:sp>
      <p:sp>
        <p:nvSpPr>
          <p:cNvPr id="38" name="TextBox 37">
            <a:extLst>
              <a:ext uri="{FF2B5EF4-FFF2-40B4-BE49-F238E27FC236}">
                <a16:creationId xmlns:a16="http://schemas.microsoft.com/office/drawing/2014/main" id="{7DE577A2-1620-9F90-848F-C94A37A142F8}"/>
              </a:ext>
            </a:extLst>
          </p:cNvPr>
          <p:cNvSpPr txBox="1"/>
          <p:nvPr/>
        </p:nvSpPr>
        <p:spPr bwMode="auto">
          <a:xfrm>
            <a:off x="4289234" y="3259535"/>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9" name="TextBox 38">
            <a:extLst>
              <a:ext uri="{FF2B5EF4-FFF2-40B4-BE49-F238E27FC236}">
                <a16:creationId xmlns:a16="http://schemas.microsoft.com/office/drawing/2014/main" id="{51330B8F-6BD5-9AFC-4F3C-05E904F0E5BC}"/>
              </a:ext>
            </a:extLst>
          </p:cNvPr>
          <p:cNvSpPr txBox="1"/>
          <p:nvPr/>
        </p:nvSpPr>
        <p:spPr bwMode="auto">
          <a:xfrm>
            <a:off x="4103582" y="4355610"/>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Õ(</a:t>
            </a:r>
            <a:r>
              <a:rPr lang="en-US" sz="2400" dirty="0" err="1">
                <a:solidFill>
                  <a:srgbClr val="FFFF00"/>
                </a:solidFill>
                <a:latin typeface="Arev Sans" pitchFamily="34" charset="0"/>
                <a:ea typeface="Arev Sans" pitchFamily="34" charset="0"/>
                <a:cs typeface="Arev sans bold" pitchFamily="34" charset="0"/>
              </a:rPr>
              <a:t>k</a:t>
            </a:r>
            <a:r>
              <a:rPr lang="en-US" baseline="30000" dirty="0" err="1">
                <a:solidFill>
                  <a:srgbClr val="FFFF00"/>
                </a:solidFill>
                <a:latin typeface="Arev Sans" pitchFamily="34" charset="0"/>
                <a:ea typeface="Arev Sans" pitchFamily="34" charset="0"/>
                <a:cs typeface="Arev sans bold" pitchFamily="34" charset="0"/>
              </a:rPr>
              <a:t>C</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baseline="30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a:t>
            </a:r>
          </a:p>
        </p:txBody>
      </p:sp>
      <p:sp>
        <p:nvSpPr>
          <p:cNvPr id="40" name="TextBox 39">
            <a:extLst>
              <a:ext uri="{FF2B5EF4-FFF2-40B4-BE49-F238E27FC236}">
                <a16:creationId xmlns:a16="http://schemas.microsoft.com/office/drawing/2014/main" id="{E0ED2FB4-5EBB-120E-A4C3-E09D1EB7A0F2}"/>
              </a:ext>
            </a:extLst>
          </p:cNvPr>
          <p:cNvSpPr txBox="1"/>
          <p:nvPr/>
        </p:nvSpPr>
        <p:spPr bwMode="auto">
          <a:xfrm>
            <a:off x="3303421" y="4992734"/>
            <a:ext cx="3735320" cy="182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u="sng" dirty="0">
                <a:latin typeface="Arev Sans" pitchFamily="34" charset="0"/>
                <a:ea typeface="Arev Sans" pitchFamily="34" charset="0"/>
                <a:cs typeface="Arev sans bold" pitchFamily="34" charset="0"/>
              </a:rPr>
              <a:t>strongly explicit</a:t>
            </a:r>
            <a:endParaRPr lang="en-US" sz="2400" dirty="0">
              <a:latin typeface="Arev Sans" pitchFamily="34" charset="0"/>
              <a:ea typeface="Arev Sans" pitchFamily="34" charset="0"/>
              <a:cs typeface="Arev sans bold" pitchFamily="34" charset="0"/>
            </a:endParaRPr>
          </a:p>
          <a:p>
            <a:pPr algn="ctr">
              <a:lnSpc>
                <a:spcPct val="120000"/>
              </a:lnSpc>
            </a:pPr>
            <a:r>
              <a:rPr lang="en-US" sz="2400" dirty="0">
                <a:latin typeface="Arev Sans" pitchFamily="34" charset="0"/>
                <a:ea typeface="Arev Sans" pitchFamily="34" charset="0"/>
                <a:cs typeface="Arev sans bold" pitchFamily="34" charset="0"/>
              </a:rPr>
              <a:t>random size-O(</a:t>
            </a:r>
            <a:r>
              <a:rPr lang="en-US" sz="2400" dirty="0" err="1">
                <a:solidFill>
                  <a:srgbClr val="FFFF00"/>
                </a:solidFill>
                <a:latin typeface="Arev Sans" pitchFamily="34" charset="0"/>
                <a:ea typeface="Arev Sans" pitchFamily="34" charset="0"/>
                <a:cs typeface="Arev sans bold" pitchFamily="34" charset="0"/>
              </a:rPr>
              <a:t>k</a:t>
            </a:r>
            <a:r>
              <a:rPr lang="en-US" sz="2400" baseline="30000" dirty="0" err="1">
                <a:solidFill>
                  <a:srgbClr val="FFFF00"/>
                </a:solidFill>
                <a:latin typeface="Arev Sans" pitchFamily="34" charset="0"/>
                <a:ea typeface="Arev Sans" pitchFamily="34" charset="0"/>
                <a:cs typeface="Arev sans bold" pitchFamily="34" charset="0"/>
              </a:rPr>
              <a:t>C</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baseline="30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a:t>
            </a:r>
          </a:p>
          <a:p>
            <a:pPr algn="ctr">
              <a:lnSpc>
                <a:spcPct val="120000"/>
              </a:lnSpc>
            </a:pPr>
            <a:r>
              <a:rPr lang="en-US" sz="2400" dirty="0">
                <a:solidFill>
                  <a:srgbClr val="FFFF00"/>
                </a:solidFill>
                <a:latin typeface="Arev Sans" pitchFamily="34" charset="0"/>
                <a:ea typeface="Arev Sans" pitchFamily="34" charset="0"/>
                <a:cs typeface="Arev sans bold" pitchFamily="34" charset="0"/>
              </a:rPr>
              <a:t>classical reversible</a:t>
            </a:r>
            <a:br>
              <a:rPr lang="en-US" sz="2400" dirty="0">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-bit circuit works</a:t>
            </a:r>
          </a:p>
        </p:txBody>
      </p:sp>
      <p:cxnSp>
        <p:nvCxnSpPr>
          <p:cNvPr id="41" name="Straight Connector 40">
            <a:extLst>
              <a:ext uri="{FF2B5EF4-FFF2-40B4-BE49-F238E27FC236}">
                <a16:creationId xmlns:a16="http://schemas.microsoft.com/office/drawing/2014/main" id="{BFA80B4A-C4C9-A778-BDC6-0D9DDBEE612D}"/>
              </a:ext>
            </a:extLst>
          </p:cNvPr>
          <p:cNvCxnSpPr>
            <a:cxnSpLocks/>
          </p:cNvCxnSpPr>
          <p:nvPr/>
        </p:nvCxnSpPr>
        <p:spPr bwMode="auto">
          <a:xfrm>
            <a:off x="322083" y="2978870"/>
            <a:ext cx="6598670"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2" name="Rounded Rectangle 5">
            <a:extLst>
              <a:ext uri="{FF2B5EF4-FFF2-40B4-BE49-F238E27FC236}">
                <a16:creationId xmlns:a16="http://schemas.microsoft.com/office/drawing/2014/main" id="{469A97E1-17EB-2C67-3718-004685A0340C}"/>
              </a:ext>
            </a:extLst>
          </p:cNvPr>
          <p:cNvSpPr/>
          <p:nvPr/>
        </p:nvSpPr>
        <p:spPr>
          <a:xfrm>
            <a:off x="7902388" y="4344242"/>
            <a:ext cx="4173072" cy="2401699"/>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8" name="TextBox 7">
            <a:extLst>
              <a:ext uri="{FF2B5EF4-FFF2-40B4-BE49-F238E27FC236}">
                <a16:creationId xmlns:a16="http://schemas.microsoft.com/office/drawing/2014/main" id="{E45AE7A9-4105-C83D-B25B-83430268E98C}"/>
              </a:ext>
            </a:extLst>
          </p:cNvPr>
          <p:cNvSpPr txBox="1"/>
          <p:nvPr/>
        </p:nvSpPr>
        <p:spPr bwMode="auto">
          <a:xfrm>
            <a:off x="7632584" y="4432683"/>
            <a:ext cx="4695367" cy="250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b="1" dirty="0">
                <a:latin typeface="Arev Sans" pitchFamily="34" charset="0"/>
                <a:ea typeface="Arev Sans" pitchFamily="34" charset="0"/>
                <a:cs typeface="Arev sans bold" pitchFamily="34" charset="0"/>
              </a:rPr>
              <a:t>Observation:</a:t>
            </a:r>
          </a:p>
          <a:p>
            <a:pPr algn="ctr" eaLnBrk="1" hangingPunct="1">
              <a:lnSpc>
                <a:spcPct val="120000"/>
              </a:lnSpc>
            </a:pPr>
            <a:r>
              <a:rPr lang="en-US" sz="2400" dirty="0">
                <a:latin typeface="Arev Sans" pitchFamily="34" charset="0"/>
                <a:ea typeface="Arev Sans" pitchFamily="34" charset="0"/>
                <a:cs typeface="Arev sans bold" pitchFamily="34" charset="0"/>
              </a:rPr>
              <a:t>Not really about </a:t>
            </a:r>
            <a:r>
              <a:rPr lang="en-US" sz="2400" i="1" dirty="0">
                <a:solidFill>
                  <a:srgbClr val="FFFF00"/>
                </a:solidFill>
                <a:latin typeface="Arev Sans" pitchFamily="34" charset="0"/>
                <a:ea typeface="Arev Sans" pitchFamily="34" charset="0"/>
                <a:cs typeface="Arev sans bold" pitchFamily="34" charset="0"/>
              </a:rPr>
              <a:t>graphs</a:t>
            </a:r>
            <a:endParaRPr lang="en-US" sz="2400" i="1" dirty="0">
              <a:latin typeface="Arev Sans" pitchFamily="34" charset="0"/>
              <a:ea typeface="Arev Sans" pitchFamily="34" charset="0"/>
              <a:cs typeface="Arev sans bold" pitchFamily="34" charset="0"/>
            </a:endParaRPr>
          </a:p>
          <a:p>
            <a:pPr algn="ctr" eaLnBrk="1" hangingPunct="1">
              <a:lnSpc>
                <a:spcPct val="120000"/>
              </a:lnSpc>
            </a:pPr>
            <a:r>
              <a:rPr lang="en-US" sz="1600" dirty="0">
                <a:latin typeface="Arev Sans" pitchFamily="34" charset="0"/>
                <a:ea typeface="Arev Sans" pitchFamily="34" charset="0"/>
                <a:cs typeface="Arev sans bold" pitchFamily="34" charset="0"/>
              </a:rPr>
              <a:t>(averages of permutation matrices),</a:t>
            </a:r>
            <a:br>
              <a:rPr lang="en-US" sz="1600" dirty="0">
                <a:latin typeface="Arev Sans" pitchFamily="34" charset="0"/>
                <a:ea typeface="Arev Sans" pitchFamily="34" charset="0"/>
                <a:cs typeface="Arev sans bold" pitchFamily="34" charset="0"/>
              </a:rPr>
            </a:br>
            <a:endParaRPr lang="en-US" sz="400" dirty="0">
              <a:latin typeface="Arev Sans" pitchFamily="34" charset="0"/>
              <a:ea typeface="Arev Sans" pitchFamily="34" charset="0"/>
              <a:cs typeface="Arev sans bold" pitchFamily="34" charset="0"/>
            </a:endParaRPr>
          </a:p>
          <a:p>
            <a:pPr algn="ctr">
              <a:lnSpc>
                <a:spcPct val="120000"/>
              </a:lnSpc>
            </a:pPr>
            <a:r>
              <a:rPr lang="en-US" sz="2400" dirty="0">
                <a:latin typeface="Arev Sans" pitchFamily="34" charset="0"/>
                <a:ea typeface="Arev Sans" pitchFamily="34" charset="0"/>
                <a:cs typeface="Arev sans bold" pitchFamily="34" charset="0"/>
              </a:rPr>
              <a:t>proof extends to </a:t>
            </a:r>
            <a:r>
              <a:rPr lang="en-US" sz="2400" dirty="0" err="1">
                <a:latin typeface="Arev Sans" pitchFamily="34" charset="0"/>
                <a:ea typeface="Arev Sans" pitchFamily="34" charset="0"/>
                <a:cs typeface="Arev sans bold" pitchFamily="34" charset="0"/>
              </a:rPr>
              <a:t>avgs</a:t>
            </a:r>
            <a:r>
              <a:rPr lang="en-US" sz="2400" dirty="0">
                <a:latin typeface="Arev Sans" pitchFamily="34" charset="0"/>
                <a:ea typeface="Arev Sans" pitchFamily="34" charset="0"/>
                <a:cs typeface="Arev sans bold" pitchFamily="34" charset="0"/>
              </a:rPr>
              <a:t>. of</a:t>
            </a:r>
            <a:br>
              <a:rPr lang="en-US" sz="2400" dirty="0">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bounded operators</a:t>
            </a:r>
            <a:endParaRPr lang="en-US" sz="2400" i="1" dirty="0">
              <a:solidFill>
                <a:srgbClr val="FFFF00"/>
              </a:solidFill>
              <a:latin typeface="Arev Sans" pitchFamily="34" charset="0"/>
              <a:ea typeface="Arev Sans" pitchFamily="34" charset="0"/>
              <a:cs typeface="Arev sans bold" pitchFamily="34" charset="0"/>
            </a:endParaRPr>
          </a:p>
          <a:p>
            <a:pPr algn="ctr" eaLnBrk="1" hangingPunct="1">
              <a:lnSpc>
                <a:spcPct val="120000"/>
              </a:lnSpc>
            </a:pPr>
            <a:endParaRPr lang="en-US" sz="1600" dirty="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1101274116"/>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2"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6BC4D-5093-42F8-9835-03F87C63527E}"/>
              </a:ext>
            </a:extLst>
          </p:cNvPr>
          <p:cNvSpPr txBox="1"/>
          <p:nvPr/>
        </p:nvSpPr>
        <p:spPr bwMode="auto">
          <a:xfrm>
            <a:off x="76206" y="182209"/>
            <a:ext cx="1188720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Goal:</a:t>
            </a:r>
            <a:r>
              <a:rPr lang="en-US" sz="2400" b="1"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k=4</a:t>
            </a:r>
            <a:r>
              <a:rPr lang="en-US" sz="2400" dirty="0">
                <a:latin typeface="Arev Sans" pitchFamily="34" charset="0"/>
                <a:ea typeface="Arev Sans" pitchFamily="34" charset="0"/>
                <a:cs typeface="Arev sans bold" pitchFamily="34" charset="0"/>
              </a:rPr>
              <a:t> case)  Low-entropy distribution </a:t>
            </a:r>
            <a:r>
              <a:rPr lang="en-US" sz="2400" cap="small" dirty="0">
                <a:solidFill>
                  <a:srgbClr val="FFFF00"/>
                </a:solidFill>
                <a:latin typeface="Arev Sans" pitchFamily="34" charset="0"/>
                <a:ea typeface="Arev Sans" pitchFamily="34" charset="0"/>
                <a:cs typeface="Arev sans bold" pitchFamily="34" charset="0"/>
              </a:rPr>
              <a:t>Pseudo</a:t>
            </a:r>
            <a:r>
              <a:rPr lang="en-US" sz="2400" dirty="0">
                <a:latin typeface="Arev Sans" pitchFamily="34" charset="0"/>
                <a:ea typeface="Arev Sans" pitchFamily="34" charset="0"/>
                <a:cs typeface="Arev sans bold" pitchFamily="34" charset="0"/>
              </a:rPr>
              <a:t> on </a:t>
            </a:r>
            <a:r>
              <a:rPr lang="en-US" sz="2400" dirty="0">
                <a:solidFill>
                  <a:srgbClr val="FFFF00"/>
                </a:solidFill>
                <a:latin typeface="Arev Sans" pitchFamily="34" charset="0"/>
                <a:ea typeface="Arev Sans" pitchFamily="34" charset="0"/>
                <a:cs typeface="Arev sans bold" pitchFamily="34" charset="0"/>
              </a:rPr>
              <a:t>G </a:t>
            </a:r>
            <a:r>
              <a:rPr lang="en-US" sz="2400" dirty="0">
                <a:latin typeface="Arev Sans" pitchFamily="34" charset="0"/>
                <a:ea typeface="Arev Sans" pitchFamily="34" charset="0"/>
                <a:cs typeface="Arev sans bold" pitchFamily="34" charset="0"/>
              </a:rPr>
              <a:t>such that…</a:t>
            </a:r>
          </a:p>
        </p:txBody>
      </p:sp>
      <p:sp>
        <p:nvSpPr>
          <p:cNvPr id="369" name="TextBox 368">
            <a:extLst>
              <a:ext uri="{FF2B5EF4-FFF2-40B4-BE49-F238E27FC236}">
                <a16:creationId xmlns:a16="http://schemas.microsoft.com/office/drawing/2014/main" id="{611FF7D6-359D-0139-E8AE-4FCCE08AC10D}"/>
              </a:ext>
            </a:extLst>
          </p:cNvPr>
          <p:cNvSpPr txBox="1"/>
          <p:nvPr/>
        </p:nvSpPr>
        <p:spPr bwMode="auto">
          <a:xfrm>
            <a:off x="5444451" y="742135"/>
            <a:ext cx="1303098" cy="10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ts val="3600"/>
              </a:lnSpc>
            </a:pPr>
            <a:r>
              <a:rPr lang="el-GR" sz="3200" baseline="-25000" dirty="0">
                <a:solidFill>
                  <a:srgbClr val="FFFF00"/>
                </a:solidFill>
                <a:latin typeface="Arev Sans" pitchFamily="34" charset="0"/>
                <a:ea typeface="Arev Sans" pitchFamily="34" charset="0"/>
                <a:cs typeface="Arev sans bold" pitchFamily="34" charset="0"/>
              </a:rPr>
              <a:t>ϵ</a:t>
            </a:r>
            <a:endParaRPr lang="en-US" sz="4400" baseline="-25000" dirty="0">
              <a:solidFill>
                <a:srgbClr val="FFFF00"/>
              </a:solidFill>
              <a:latin typeface="Arev Sans" pitchFamily="34" charset="0"/>
              <a:ea typeface="Arev Sans" pitchFamily="34" charset="0"/>
              <a:cs typeface="Arev sans bold" pitchFamily="34" charset="0"/>
            </a:endParaRPr>
          </a:p>
          <a:p>
            <a:pPr algn="ctr" eaLnBrk="1" hangingPunct="1">
              <a:lnSpc>
                <a:spcPts val="3600"/>
              </a:lnSpc>
            </a:pPr>
            <a:r>
              <a:rPr lang="en-US" sz="3200" dirty="0">
                <a:latin typeface="Arev Sans" pitchFamily="34" charset="0"/>
                <a:ea typeface="Arev Sans" pitchFamily="34" charset="0"/>
                <a:cs typeface="Arev sans bold" pitchFamily="34" charset="0"/>
              </a:rPr>
              <a:t>≈</a:t>
            </a:r>
          </a:p>
        </p:txBody>
      </p:sp>
      <p:grpSp>
        <p:nvGrpSpPr>
          <p:cNvPr id="27" name="Group 26"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color[rgb]{1,1,1}\otimes\color[rgb]{1,1,0}\mathrm{X}\color[rgb]{1,1,1}\otimes\color[rgb]{1,1,0}\mathrm{X}\color[rgb]{1,1,1}\otimes\color[rgb]{1,1,0}\mathrm{X}\color[rgb]{1,1,1}\right]&#10;\]&#10;\end{document}" title="IguanaTex Vector Display">
            <a:extLst>
              <a:ext uri="{FF2B5EF4-FFF2-40B4-BE49-F238E27FC236}">
                <a16:creationId xmlns:a16="http://schemas.microsoft.com/office/drawing/2014/main" id="{A2057526-8380-1EA3-B7B2-AB05625D8CAC}"/>
              </a:ext>
            </a:extLst>
          </p:cNvPr>
          <p:cNvGrpSpPr>
            <a:grpSpLocks noChangeAspect="1"/>
          </p:cNvGrpSpPr>
          <p:nvPr>
            <p:custDataLst>
              <p:tags r:id="rId1"/>
            </p:custDataLst>
          </p:nvPr>
        </p:nvGrpSpPr>
        <p:grpSpPr>
          <a:xfrm>
            <a:off x="1261685" y="1293992"/>
            <a:ext cx="4267225" cy="542617"/>
            <a:chOff x="11294216" y="-22607341"/>
            <a:chExt cx="4267225" cy="542617"/>
          </a:xfrm>
        </p:grpSpPr>
        <p:sp>
          <p:nvSpPr>
            <p:cNvPr id="9" name="Freeform: Shape 8">
              <a:extLst>
                <a:ext uri="{FF2B5EF4-FFF2-40B4-BE49-F238E27FC236}">
                  <a16:creationId xmlns:a16="http://schemas.microsoft.com/office/drawing/2014/main" id="{8CC9E4FB-00F2-0F9D-2007-F2042F16E4E5}"/>
                </a:ext>
              </a:extLst>
            </p:cNvPr>
            <p:cNvSpPr/>
            <p:nvPr>
              <p:custDataLst>
                <p:tags r:id="rId19"/>
              </p:custDataLst>
            </p:nvPr>
          </p:nvSpPr>
          <p:spPr>
            <a:xfrm flipV="1">
              <a:off x="11991405" y="-22592918"/>
              <a:ext cx="186809" cy="262918"/>
            </a:xfrm>
            <a:custGeom>
              <a:avLst/>
              <a:gdLst>
                <a:gd name="connsiteX0" fmla="*/ 0 w 186809"/>
                <a:gd name="connsiteY0" fmla="*/ 261621 h 262918"/>
                <a:gd name="connsiteX1" fmla="*/ 0 w 186809"/>
                <a:gd name="connsiteY1" fmla="*/ -1298 h 262918"/>
                <a:gd name="connsiteX2" fmla="*/ 186809 w 186809"/>
                <a:gd name="connsiteY2" fmla="*/ -1298 h 262918"/>
                <a:gd name="connsiteX3" fmla="*/ 186809 w 186809"/>
                <a:gd name="connsiteY3" fmla="*/ 49910 h 262918"/>
                <a:gd name="connsiteX4" fmla="*/ 67795 w 186809"/>
                <a:gd name="connsiteY4" fmla="*/ 49910 h 262918"/>
                <a:gd name="connsiteX5" fmla="*/ 67795 w 186809"/>
                <a:gd name="connsiteY5" fmla="*/ 110147 h 262918"/>
                <a:gd name="connsiteX6" fmla="*/ 175992 w 186809"/>
                <a:gd name="connsiteY6" fmla="*/ 110147 h 262918"/>
                <a:gd name="connsiteX7" fmla="*/ 175992 w 186809"/>
                <a:gd name="connsiteY7" fmla="*/ 161355 h 262918"/>
                <a:gd name="connsiteX8" fmla="*/ 67795 w 186809"/>
                <a:gd name="connsiteY8" fmla="*/ 161355 h 262918"/>
                <a:gd name="connsiteX9" fmla="*/ 67795 w 186809"/>
                <a:gd name="connsiteY9" fmla="*/ 210402 h 262918"/>
                <a:gd name="connsiteX10" fmla="*/ 182848 w 186809"/>
                <a:gd name="connsiteY10" fmla="*/ 210402 h 262918"/>
                <a:gd name="connsiteX11" fmla="*/ 182848 w 186809"/>
                <a:gd name="connsiteY11" fmla="*/ 261621 h 262918"/>
                <a:gd name="connsiteX12" fmla="*/ 0 w 186809"/>
                <a:gd name="connsiteY12" fmla="*/ 261621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09" h="262918">
                  <a:moveTo>
                    <a:pt x="0" y="261621"/>
                  </a:moveTo>
                  <a:lnTo>
                    <a:pt x="0" y="-1298"/>
                  </a:lnTo>
                  <a:lnTo>
                    <a:pt x="186809" y="-1298"/>
                  </a:lnTo>
                  <a:lnTo>
                    <a:pt x="186809" y="49910"/>
                  </a:lnTo>
                  <a:lnTo>
                    <a:pt x="67795" y="49910"/>
                  </a:lnTo>
                  <a:lnTo>
                    <a:pt x="67795" y="110147"/>
                  </a:lnTo>
                  <a:lnTo>
                    <a:pt x="175992" y="110147"/>
                  </a:lnTo>
                  <a:lnTo>
                    <a:pt x="175992" y="161355"/>
                  </a:lnTo>
                  <a:lnTo>
                    <a:pt x="67795" y="161355"/>
                  </a:lnTo>
                  <a:lnTo>
                    <a:pt x="67795" y="210402"/>
                  </a:lnTo>
                  <a:lnTo>
                    <a:pt x="182848" y="210402"/>
                  </a:lnTo>
                  <a:lnTo>
                    <a:pt x="182848" y="261621"/>
                  </a:lnTo>
                  <a:lnTo>
                    <a:pt x="0" y="261621"/>
                  </a:lnTo>
                  <a:close/>
                </a:path>
              </a:pathLst>
            </a:custGeom>
            <a:solidFill>
              <a:srgbClr val="FFFFFF"/>
            </a:solidFill>
            <a:ln w="3620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88DE1F-90F4-62DC-2015-5E1D97CA2234}"/>
                </a:ext>
              </a:extLst>
            </p:cNvPr>
            <p:cNvSpPr/>
            <p:nvPr>
              <p:custDataLst>
                <p:tags r:id="rId20"/>
              </p:custDataLst>
            </p:nvPr>
          </p:nvSpPr>
          <p:spPr>
            <a:xfrm flipV="1">
              <a:off x="11294216" y="-22268390"/>
              <a:ext cx="171048" cy="199830"/>
            </a:xfrm>
            <a:custGeom>
              <a:avLst/>
              <a:gdLst>
                <a:gd name="connsiteX0" fmla="*/ 9040 w 171048"/>
                <a:gd name="connsiteY0" fmla="*/ 198549 h 199830"/>
                <a:gd name="connsiteX1" fmla="*/ 71268 w 171048"/>
                <a:gd name="connsiteY1" fmla="*/ 105342 h 199830"/>
                <a:gd name="connsiteX2" fmla="*/ 0 w 171048"/>
                <a:gd name="connsiteY2" fmla="*/ -1282 h 199830"/>
                <a:gd name="connsiteX3" fmla="*/ 29055 w 171048"/>
                <a:gd name="connsiteY3" fmla="*/ -1282 h 199830"/>
                <a:gd name="connsiteX4" fmla="*/ 85796 w 171048"/>
                <a:gd name="connsiteY4" fmla="*/ 83688 h 199830"/>
                <a:gd name="connsiteX5" fmla="*/ 141993 w 171048"/>
                <a:gd name="connsiteY5" fmla="*/ -1282 h 199830"/>
                <a:gd name="connsiteX6" fmla="*/ 171048 w 171048"/>
                <a:gd name="connsiteY6" fmla="*/ -1282 h 199830"/>
                <a:gd name="connsiteX7" fmla="*/ 102518 w 171048"/>
                <a:gd name="connsiteY7" fmla="*/ 102604 h 199830"/>
                <a:gd name="connsiteX8" fmla="*/ 166659 w 171048"/>
                <a:gd name="connsiteY8" fmla="*/ 198549 h 199830"/>
                <a:gd name="connsiteX9" fmla="*/ 137604 w 171048"/>
                <a:gd name="connsiteY9" fmla="*/ 198549 h 199830"/>
                <a:gd name="connsiteX10" fmla="*/ 87719 w 171048"/>
                <a:gd name="connsiteY10" fmla="*/ 124260 h 199830"/>
                <a:gd name="connsiteX11" fmla="*/ 38095 w 171048"/>
                <a:gd name="connsiteY11" fmla="*/ 198549 h 199830"/>
                <a:gd name="connsiteX12" fmla="*/ 9040 w 171048"/>
                <a:gd name="connsiteY12"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048" h="199830">
                  <a:moveTo>
                    <a:pt x="9040" y="198549"/>
                  </a:moveTo>
                  <a:lnTo>
                    <a:pt x="71268" y="105342"/>
                  </a:lnTo>
                  <a:lnTo>
                    <a:pt x="0" y="-1282"/>
                  </a:lnTo>
                  <a:lnTo>
                    <a:pt x="29055" y="-1282"/>
                  </a:lnTo>
                  <a:lnTo>
                    <a:pt x="85796" y="83688"/>
                  </a:lnTo>
                  <a:lnTo>
                    <a:pt x="141993" y="-1282"/>
                  </a:lnTo>
                  <a:lnTo>
                    <a:pt x="171048" y="-1282"/>
                  </a:lnTo>
                  <a:lnTo>
                    <a:pt x="102518" y="102604"/>
                  </a:lnTo>
                  <a:lnTo>
                    <a:pt x="166659" y="198549"/>
                  </a:lnTo>
                  <a:lnTo>
                    <a:pt x="137604" y="198549"/>
                  </a:lnTo>
                  <a:lnTo>
                    <a:pt x="87719" y="124260"/>
                  </a:lnTo>
                  <a:lnTo>
                    <a:pt x="38095" y="198549"/>
                  </a:lnTo>
                  <a:lnTo>
                    <a:pt x="9040" y="198549"/>
                  </a:lnTo>
                  <a:close/>
                </a:path>
              </a:pathLst>
            </a:custGeom>
            <a:solidFill>
              <a:srgbClr val="FFFF00"/>
            </a:solidFill>
            <a:ln w="3620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6384FEC-EBC4-5C78-37C1-72BAF3AE4304}"/>
                </a:ext>
              </a:extLst>
            </p:cNvPr>
            <p:cNvSpPr/>
            <p:nvPr>
              <p:custDataLst>
                <p:tags r:id="rId21"/>
              </p:custDataLst>
            </p:nvPr>
          </p:nvSpPr>
          <p:spPr>
            <a:xfrm flipV="1">
              <a:off x="11495987" y="-22183682"/>
              <a:ext cx="184195" cy="72366"/>
            </a:xfrm>
            <a:custGeom>
              <a:avLst/>
              <a:gdLst>
                <a:gd name="connsiteX0" fmla="*/ 15625 w 184195"/>
                <a:gd name="connsiteY0" fmla="*/ 14345 h 72366"/>
                <a:gd name="connsiteX1" fmla="*/ 46049 w 184195"/>
                <a:gd name="connsiteY1" fmla="*/ 39563 h 72366"/>
                <a:gd name="connsiteX2" fmla="*/ 138147 w 184195"/>
                <a:gd name="connsiteY2" fmla="*/ -1280 h 72366"/>
                <a:gd name="connsiteX3" fmla="*/ 184196 w 184195"/>
                <a:gd name="connsiteY3" fmla="*/ 55461 h 72366"/>
                <a:gd name="connsiteX4" fmla="*/ 168570 w 184195"/>
                <a:gd name="connsiteY4" fmla="*/ 55461 h 72366"/>
                <a:gd name="connsiteX5" fmla="*/ 138147 w 184195"/>
                <a:gd name="connsiteY5" fmla="*/ 30251 h 72366"/>
                <a:gd name="connsiteX6" fmla="*/ 46049 w 184195"/>
                <a:gd name="connsiteY6" fmla="*/ 71086 h 72366"/>
                <a:gd name="connsiteX7" fmla="*/ 0 w 184195"/>
                <a:gd name="connsiteY7" fmla="*/ 14345 h 72366"/>
                <a:gd name="connsiteX8" fmla="*/ 15625 w 184195"/>
                <a:gd name="connsiteY8" fmla="*/ 14345 h 7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95" h="72366">
                  <a:moveTo>
                    <a:pt x="15625" y="14345"/>
                  </a:moveTo>
                  <a:cubicBezTo>
                    <a:pt x="15625" y="20104"/>
                    <a:pt x="24665" y="39563"/>
                    <a:pt x="46049" y="39563"/>
                  </a:cubicBezTo>
                  <a:cubicBezTo>
                    <a:pt x="77570" y="39563"/>
                    <a:pt x="99497" y="-1280"/>
                    <a:pt x="138147" y="-1280"/>
                  </a:cubicBezTo>
                  <a:cubicBezTo>
                    <a:pt x="160073" y="-1280"/>
                    <a:pt x="184196" y="16811"/>
                    <a:pt x="184196" y="55461"/>
                  </a:cubicBezTo>
                  <a:lnTo>
                    <a:pt x="168570" y="55461"/>
                  </a:lnTo>
                  <a:cubicBezTo>
                    <a:pt x="168570" y="49713"/>
                    <a:pt x="159531" y="30251"/>
                    <a:pt x="138147" y="30251"/>
                  </a:cubicBezTo>
                  <a:cubicBezTo>
                    <a:pt x="106625" y="30251"/>
                    <a:pt x="84698" y="71086"/>
                    <a:pt x="46049" y="71086"/>
                  </a:cubicBezTo>
                  <a:cubicBezTo>
                    <a:pt x="24122" y="71086"/>
                    <a:pt x="0" y="52995"/>
                    <a:pt x="0" y="14345"/>
                  </a:cubicBezTo>
                  <a:lnTo>
                    <a:pt x="15625" y="14345"/>
                  </a:lnTo>
                  <a:close/>
                </a:path>
              </a:pathLst>
            </a:custGeom>
            <a:solidFill>
              <a:srgbClr val="FFFFFF"/>
            </a:solidFill>
            <a:ln w="3620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B0CB3C0-4098-46AB-EEC7-58CC1CC4643A}"/>
                </a:ext>
              </a:extLst>
            </p:cNvPr>
            <p:cNvSpPr/>
            <p:nvPr>
              <p:custDataLst>
                <p:tags r:id="rId22"/>
              </p:custDataLst>
            </p:nvPr>
          </p:nvSpPr>
          <p:spPr>
            <a:xfrm flipV="1">
              <a:off x="11730086" y="-22268390"/>
              <a:ext cx="129105" cy="199830"/>
            </a:xfrm>
            <a:custGeom>
              <a:avLst/>
              <a:gdLst>
                <a:gd name="connsiteX0" fmla="*/ 27142 w 129105"/>
                <a:gd name="connsiteY0" fmla="*/ 176338 h 199830"/>
                <a:gd name="connsiteX1" fmla="*/ 61130 w 129105"/>
                <a:gd name="connsiteY1" fmla="*/ 176338 h 199830"/>
                <a:gd name="connsiteX2" fmla="*/ 90186 w 129105"/>
                <a:gd name="connsiteY2" fmla="*/ 166474 h 199830"/>
                <a:gd name="connsiteX3" fmla="*/ 100606 w 129105"/>
                <a:gd name="connsiteY3" fmla="*/ 138787 h 199830"/>
                <a:gd name="connsiteX4" fmla="*/ 90186 w 129105"/>
                <a:gd name="connsiteY4" fmla="*/ 111100 h 199830"/>
                <a:gd name="connsiteX5" fmla="*/ 61130 w 129105"/>
                <a:gd name="connsiteY5" fmla="*/ 101236 h 199830"/>
                <a:gd name="connsiteX6" fmla="*/ 27142 w 129105"/>
                <a:gd name="connsiteY6" fmla="*/ 101236 h 199830"/>
                <a:gd name="connsiteX7" fmla="*/ 27142 w 129105"/>
                <a:gd name="connsiteY7" fmla="*/ 176338 h 199830"/>
                <a:gd name="connsiteX8" fmla="*/ 0 w 129105"/>
                <a:gd name="connsiteY8" fmla="*/ 198549 h 199830"/>
                <a:gd name="connsiteX9" fmla="*/ 0 w 129105"/>
                <a:gd name="connsiteY9" fmla="*/ -1282 h 199830"/>
                <a:gd name="connsiteX10" fmla="*/ 27142 w 129105"/>
                <a:gd name="connsiteY10" fmla="*/ -1282 h 199830"/>
                <a:gd name="connsiteX11" fmla="*/ 27142 w 129105"/>
                <a:gd name="connsiteY11" fmla="*/ 79036 h 199830"/>
                <a:gd name="connsiteX12" fmla="*/ 61130 w 129105"/>
                <a:gd name="connsiteY12" fmla="*/ 79036 h 199830"/>
                <a:gd name="connsiteX13" fmla="*/ 111841 w 129105"/>
                <a:gd name="connsiteY13" fmla="*/ 94107 h 199830"/>
                <a:gd name="connsiteX14" fmla="*/ 129106 w 129105"/>
                <a:gd name="connsiteY14" fmla="*/ 138787 h 199830"/>
                <a:gd name="connsiteX15" fmla="*/ 111841 w 129105"/>
                <a:gd name="connsiteY15" fmla="*/ 183467 h 199830"/>
                <a:gd name="connsiteX16" fmla="*/ 61130 w 129105"/>
                <a:gd name="connsiteY16" fmla="*/ 198549 h 199830"/>
                <a:gd name="connsiteX17" fmla="*/ 0 w 129105"/>
                <a:gd name="connsiteY17"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105" h="199830">
                  <a:moveTo>
                    <a:pt x="27142" y="176338"/>
                  </a:moveTo>
                  <a:lnTo>
                    <a:pt x="61130" y="176338"/>
                  </a:lnTo>
                  <a:cubicBezTo>
                    <a:pt x="73735" y="176338"/>
                    <a:pt x="83329" y="173059"/>
                    <a:pt x="90186" y="166474"/>
                  </a:cubicBezTo>
                  <a:cubicBezTo>
                    <a:pt x="97041" y="160171"/>
                    <a:pt x="100606" y="150848"/>
                    <a:pt x="100606" y="138787"/>
                  </a:cubicBezTo>
                  <a:cubicBezTo>
                    <a:pt x="100606" y="126726"/>
                    <a:pt x="97041" y="117403"/>
                    <a:pt x="90186" y="111100"/>
                  </a:cubicBezTo>
                  <a:cubicBezTo>
                    <a:pt x="83329" y="104528"/>
                    <a:pt x="73735" y="101236"/>
                    <a:pt x="61130" y="101236"/>
                  </a:cubicBezTo>
                  <a:lnTo>
                    <a:pt x="27142" y="101236"/>
                  </a:lnTo>
                  <a:lnTo>
                    <a:pt x="27142" y="176338"/>
                  </a:lnTo>
                  <a:close/>
                  <a:moveTo>
                    <a:pt x="0" y="198549"/>
                  </a:moveTo>
                  <a:lnTo>
                    <a:pt x="0" y="-1282"/>
                  </a:lnTo>
                  <a:lnTo>
                    <a:pt x="27142" y="-1282"/>
                  </a:lnTo>
                  <a:lnTo>
                    <a:pt x="27142" y="79036"/>
                  </a:lnTo>
                  <a:lnTo>
                    <a:pt x="61130" y="79036"/>
                  </a:lnTo>
                  <a:cubicBezTo>
                    <a:pt x="83611" y="79036"/>
                    <a:pt x="100323" y="83970"/>
                    <a:pt x="111841" y="94107"/>
                  </a:cubicBezTo>
                  <a:cubicBezTo>
                    <a:pt x="123358" y="104245"/>
                    <a:pt x="129106" y="119056"/>
                    <a:pt x="129106" y="138787"/>
                  </a:cubicBezTo>
                  <a:cubicBezTo>
                    <a:pt x="129106" y="158518"/>
                    <a:pt x="123358" y="173328"/>
                    <a:pt x="111841" y="183467"/>
                  </a:cubicBezTo>
                  <a:cubicBezTo>
                    <a:pt x="100323" y="193617"/>
                    <a:pt x="83611" y="198549"/>
                    <a:pt x="61130" y="198549"/>
                  </a:cubicBezTo>
                  <a:lnTo>
                    <a:pt x="0" y="198549"/>
                  </a:lnTo>
                  <a:close/>
                </a:path>
              </a:pathLst>
            </a:custGeom>
            <a:solidFill>
              <a:srgbClr val="FFFF00"/>
            </a:solidFill>
            <a:ln w="3620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44E6245-4D19-1E9E-0A0D-E4DBA032C6D8}"/>
                </a:ext>
              </a:extLst>
            </p:cNvPr>
            <p:cNvSpPr/>
            <p:nvPr>
              <p:custDataLst>
                <p:tags r:id="rId23"/>
              </p:custDataLst>
            </p:nvPr>
          </p:nvSpPr>
          <p:spPr>
            <a:xfrm flipV="1">
              <a:off x="11893355" y="-22271955"/>
              <a:ext cx="140624" cy="207231"/>
            </a:xfrm>
            <a:custGeom>
              <a:avLst/>
              <a:gdLst>
                <a:gd name="connsiteX0" fmla="*/ 128563 w 140624"/>
                <a:gd name="connsiteY0" fmla="*/ 195800 h 207231"/>
                <a:gd name="connsiteX1" fmla="*/ 98682 w 140624"/>
                <a:gd name="connsiteY1" fmla="*/ 203483 h 207231"/>
                <a:gd name="connsiteX2" fmla="*/ 70170 w 140624"/>
                <a:gd name="connsiteY2" fmla="*/ 205950 h 207231"/>
                <a:gd name="connsiteX3" fmla="*/ 18634 w 140624"/>
                <a:gd name="connsiteY3" fmla="*/ 190868 h 207231"/>
                <a:gd name="connsiteX4" fmla="*/ 0 w 140624"/>
                <a:gd name="connsiteY4" fmla="*/ 148926 h 207231"/>
                <a:gd name="connsiteX5" fmla="*/ 13430 w 140624"/>
                <a:gd name="connsiteY5" fmla="*/ 113297 h 207231"/>
                <a:gd name="connsiteX6" fmla="*/ 57284 w 140624"/>
                <a:gd name="connsiteY6" fmla="*/ 94379 h 207231"/>
                <a:gd name="connsiteX7" fmla="*/ 73735 w 140624"/>
                <a:gd name="connsiteY7" fmla="*/ 91086 h 207231"/>
                <a:gd name="connsiteX8" fmla="*/ 103344 w 140624"/>
                <a:gd name="connsiteY8" fmla="*/ 78755 h 207231"/>
                <a:gd name="connsiteX9" fmla="*/ 112384 w 140624"/>
                <a:gd name="connsiteY9" fmla="*/ 55729 h 207231"/>
                <a:gd name="connsiteX10" fmla="*/ 99779 w 140624"/>
                <a:gd name="connsiteY10" fmla="*/ 29684 h 207231"/>
                <a:gd name="connsiteX11" fmla="*/ 64140 w 140624"/>
                <a:gd name="connsiteY11" fmla="*/ 20644 h 207231"/>
                <a:gd name="connsiteX12" fmla="*/ 33161 w 140624"/>
                <a:gd name="connsiteY12" fmla="*/ 25307 h 207231"/>
                <a:gd name="connsiteX13" fmla="*/ 825 w 140624"/>
                <a:gd name="connsiteY13" fmla="*/ 39279 h 207231"/>
                <a:gd name="connsiteX14" fmla="*/ 825 w 140624"/>
                <a:gd name="connsiteY14" fmla="*/ 11323 h 207231"/>
                <a:gd name="connsiteX15" fmla="*/ 33988 w 140624"/>
                <a:gd name="connsiteY15" fmla="*/ 2011 h 207231"/>
                <a:gd name="connsiteX16" fmla="*/ 64140 w 140624"/>
                <a:gd name="connsiteY16" fmla="*/ -1282 h 207231"/>
                <a:gd name="connsiteX17" fmla="*/ 121153 w 140624"/>
                <a:gd name="connsiteY17" fmla="*/ 13789 h 207231"/>
                <a:gd name="connsiteX18" fmla="*/ 140624 w 140624"/>
                <a:gd name="connsiteY18" fmla="*/ 57654 h 207231"/>
                <a:gd name="connsiteX19" fmla="*/ 126368 w 140624"/>
                <a:gd name="connsiteY19" fmla="*/ 96575 h 207231"/>
                <a:gd name="connsiteX20" fmla="*/ 81689 w 140624"/>
                <a:gd name="connsiteY20" fmla="*/ 116861 h 207231"/>
                <a:gd name="connsiteX21" fmla="*/ 65238 w 140624"/>
                <a:gd name="connsiteY21" fmla="*/ 120143 h 207231"/>
                <a:gd name="connsiteX22" fmla="*/ 35085 w 140624"/>
                <a:gd name="connsiteY22" fmla="*/ 131117 h 207231"/>
                <a:gd name="connsiteX23" fmla="*/ 27131 w 140624"/>
                <a:gd name="connsiteY23" fmla="*/ 151120 h 207231"/>
                <a:gd name="connsiteX24" fmla="*/ 39192 w 140624"/>
                <a:gd name="connsiteY24" fmla="*/ 175514 h 207231"/>
                <a:gd name="connsiteX25" fmla="*/ 73191 w 140624"/>
                <a:gd name="connsiteY25" fmla="*/ 184011 h 207231"/>
                <a:gd name="connsiteX26" fmla="*/ 99498 w 140624"/>
                <a:gd name="connsiteY26" fmla="*/ 180446 h 207231"/>
                <a:gd name="connsiteX27" fmla="*/ 128563 w 140624"/>
                <a:gd name="connsiteY27" fmla="*/ 169483 h 207231"/>
                <a:gd name="connsiteX28" fmla="*/ 128563 w 140624"/>
                <a:gd name="connsiteY28" fmla="*/ 195800 h 20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624" h="207231">
                  <a:moveTo>
                    <a:pt x="128563" y="195800"/>
                  </a:moveTo>
                  <a:cubicBezTo>
                    <a:pt x="118415" y="199093"/>
                    <a:pt x="108549" y="201831"/>
                    <a:pt x="98682" y="203483"/>
                  </a:cubicBezTo>
                  <a:cubicBezTo>
                    <a:pt x="89088" y="205123"/>
                    <a:pt x="79493" y="205950"/>
                    <a:pt x="70170" y="205950"/>
                  </a:cubicBezTo>
                  <a:cubicBezTo>
                    <a:pt x="48243" y="205950"/>
                    <a:pt x="30978" y="201015"/>
                    <a:pt x="18634" y="190868"/>
                  </a:cubicBezTo>
                  <a:cubicBezTo>
                    <a:pt x="6301" y="180446"/>
                    <a:pt x="0" y="166745"/>
                    <a:pt x="0" y="148926"/>
                  </a:cubicBezTo>
                  <a:cubicBezTo>
                    <a:pt x="0" y="133855"/>
                    <a:pt x="4390" y="121794"/>
                    <a:pt x="13430" y="113297"/>
                  </a:cubicBezTo>
                  <a:cubicBezTo>
                    <a:pt x="22481" y="104800"/>
                    <a:pt x="37009" y="98498"/>
                    <a:pt x="57284" y="94379"/>
                  </a:cubicBezTo>
                  <a:lnTo>
                    <a:pt x="73735" y="91086"/>
                  </a:lnTo>
                  <a:cubicBezTo>
                    <a:pt x="87437" y="88348"/>
                    <a:pt x="97313" y="84242"/>
                    <a:pt x="103344" y="78755"/>
                  </a:cubicBezTo>
                  <a:cubicBezTo>
                    <a:pt x="109374" y="73279"/>
                    <a:pt x="112384" y="65596"/>
                    <a:pt x="112384" y="55729"/>
                  </a:cubicBezTo>
                  <a:cubicBezTo>
                    <a:pt x="112384" y="44495"/>
                    <a:pt x="108277" y="35715"/>
                    <a:pt x="99779" y="29684"/>
                  </a:cubicBezTo>
                  <a:cubicBezTo>
                    <a:pt x="91555" y="23654"/>
                    <a:pt x="79493" y="20644"/>
                    <a:pt x="64140" y="20644"/>
                  </a:cubicBezTo>
                  <a:cubicBezTo>
                    <a:pt x="54002" y="20644"/>
                    <a:pt x="43582" y="22286"/>
                    <a:pt x="33161" y="25307"/>
                  </a:cubicBezTo>
                  <a:cubicBezTo>
                    <a:pt x="22481" y="28317"/>
                    <a:pt x="11789" y="32977"/>
                    <a:pt x="825" y="39279"/>
                  </a:cubicBezTo>
                  <a:lnTo>
                    <a:pt x="825" y="11323"/>
                  </a:lnTo>
                  <a:cubicBezTo>
                    <a:pt x="12333" y="7215"/>
                    <a:pt x="23296" y="3922"/>
                    <a:pt x="33988" y="2011"/>
                  </a:cubicBezTo>
                  <a:cubicBezTo>
                    <a:pt x="44679" y="-186"/>
                    <a:pt x="54546" y="-1282"/>
                    <a:pt x="64140" y="-1282"/>
                  </a:cubicBezTo>
                  <a:cubicBezTo>
                    <a:pt x="89088" y="-1282"/>
                    <a:pt x="108277" y="3651"/>
                    <a:pt x="121153" y="13789"/>
                  </a:cubicBezTo>
                  <a:cubicBezTo>
                    <a:pt x="134039" y="23654"/>
                    <a:pt x="140624" y="38464"/>
                    <a:pt x="140624" y="57654"/>
                  </a:cubicBezTo>
                  <a:cubicBezTo>
                    <a:pt x="140624" y="73821"/>
                    <a:pt x="135963" y="86980"/>
                    <a:pt x="126368" y="96575"/>
                  </a:cubicBezTo>
                  <a:cubicBezTo>
                    <a:pt x="116774" y="106170"/>
                    <a:pt x="101692" y="113025"/>
                    <a:pt x="81689" y="116861"/>
                  </a:cubicBezTo>
                  <a:lnTo>
                    <a:pt x="65238" y="120143"/>
                  </a:lnTo>
                  <a:cubicBezTo>
                    <a:pt x="50439" y="122892"/>
                    <a:pt x="40289" y="126728"/>
                    <a:pt x="35085" y="131117"/>
                  </a:cubicBezTo>
                  <a:cubicBezTo>
                    <a:pt x="29881" y="135497"/>
                    <a:pt x="27131" y="142351"/>
                    <a:pt x="27131" y="151120"/>
                  </a:cubicBezTo>
                  <a:cubicBezTo>
                    <a:pt x="27131" y="161541"/>
                    <a:pt x="31250" y="169766"/>
                    <a:pt x="39192" y="175514"/>
                  </a:cubicBezTo>
                  <a:cubicBezTo>
                    <a:pt x="47146" y="181273"/>
                    <a:pt x="58381" y="184011"/>
                    <a:pt x="73191" y="184011"/>
                  </a:cubicBezTo>
                  <a:cubicBezTo>
                    <a:pt x="81689" y="184011"/>
                    <a:pt x="90457" y="182926"/>
                    <a:pt x="99498" y="180446"/>
                  </a:cubicBezTo>
                  <a:cubicBezTo>
                    <a:pt x="108549" y="177980"/>
                    <a:pt x="118415" y="174416"/>
                    <a:pt x="128563" y="169483"/>
                  </a:cubicBezTo>
                  <a:lnTo>
                    <a:pt x="128563" y="195800"/>
                  </a:lnTo>
                  <a:close/>
                </a:path>
              </a:pathLst>
            </a:custGeom>
            <a:solidFill>
              <a:srgbClr val="FFFF00"/>
            </a:solidFill>
            <a:ln w="3620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0716DD8-8D60-3BD9-84B9-52F1B2D14704}"/>
                </a:ext>
              </a:extLst>
            </p:cNvPr>
            <p:cNvSpPr/>
            <p:nvPr>
              <p:custDataLst>
                <p:tags r:id="rId24"/>
              </p:custDataLst>
            </p:nvPr>
          </p:nvSpPr>
          <p:spPr>
            <a:xfrm flipV="1">
              <a:off x="12082650" y="-22268390"/>
              <a:ext cx="128832" cy="199830"/>
            </a:xfrm>
            <a:custGeom>
              <a:avLst/>
              <a:gdLst>
                <a:gd name="connsiteX0" fmla="*/ 0 w 128832"/>
                <a:gd name="connsiteY0" fmla="*/ 198549 h 199830"/>
                <a:gd name="connsiteX1" fmla="*/ 0 w 128832"/>
                <a:gd name="connsiteY1" fmla="*/ -1282 h 199830"/>
                <a:gd name="connsiteX2" fmla="*/ 128833 w 128832"/>
                <a:gd name="connsiteY2" fmla="*/ -1282 h 199830"/>
                <a:gd name="connsiteX3" fmla="*/ 128833 w 128832"/>
                <a:gd name="connsiteY3" fmla="*/ 21471 h 199830"/>
                <a:gd name="connsiteX4" fmla="*/ 27143 w 128832"/>
                <a:gd name="connsiteY4" fmla="*/ 21471 h 199830"/>
                <a:gd name="connsiteX5" fmla="*/ 27143 w 128832"/>
                <a:gd name="connsiteY5" fmla="*/ 93835 h 199830"/>
                <a:gd name="connsiteX6" fmla="*/ 122262 w 128832"/>
                <a:gd name="connsiteY6" fmla="*/ 93835 h 199830"/>
                <a:gd name="connsiteX7" fmla="*/ 122262 w 128832"/>
                <a:gd name="connsiteY7" fmla="*/ 116589 h 199830"/>
                <a:gd name="connsiteX8" fmla="*/ 27143 w 128832"/>
                <a:gd name="connsiteY8" fmla="*/ 116589 h 199830"/>
                <a:gd name="connsiteX9" fmla="*/ 27143 w 128832"/>
                <a:gd name="connsiteY9" fmla="*/ 175797 h 199830"/>
                <a:gd name="connsiteX10" fmla="*/ 126368 w 128832"/>
                <a:gd name="connsiteY10" fmla="*/ 175797 h 199830"/>
                <a:gd name="connsiteX11" fmla="*/ 126368 w 128832"/>
                <a:gd name="connsiteY11" fmla="*/ 198549 h 199830"/>
                <a:gd name="connsiteX12" fmla="*/ 0 w 128832"/>
                <a:gd name="connsiteY12"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832" h="199830">
                  <a:moveTo>
                    <a:pt x="0" y="198549"/>
                  </a:moveTo>
                  <a:lnTo>
                    <a:pt x="0" y="-1282"/>
                  </a:lnTo>
                  <a:lnTo>
                    <a:pt x="128833" y="-1282"/>
                  </a:lnTo>
                  <a:lnTo>
                    <a:pt x="128833" y="21471"/>
                  </a:lnTo>
                  <a:lnTo>
                    <a:pt x="27143" y="21471"/>
                  </a:lnTo>
                  <a:lnTo>
                    <a:pt x="27143" y="93835"/>
                  </a:lnTo>
                  <a:lnTo>
                    <a:pt x="122262" y="93835"/>
                  </a:lnTo>
                  <a:lnTo>
                    <a:pt x="122262" y="116589"/>
                  </a:lnTo>
                  <a:lnTo>
                    <a:pt x="27143" y="116589"/>
                  </a:lnTo>
                  <a:lnTo>
                    <a:pt x="27143" y="175797"/>
                  </a:lnTo>
                  <a:lnTo>
                    <a:pt x="126368" y="175797"/>
                  </a:lnTo>
                  <a:lnTo>
                    <a:pt x="126368" y="198549"/>
                  </a:lnTo>
                  <a:lnTo>
                    <a:pt x="0" y="198549"/>
                  </a:lnTo>
                  <a:close/>
                </a:path>
              </a:pathLst>
            </a:custGeom>
            <a:solidFill>
              <a:srgbClr val="FFFF00"/>
            </a:solidFill>
            <a:ln w="3620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C5013A6-1CA5-4789-73E2-4B504A9BB4E0}"/>
                </a:ext>
              </a:extLst>
            </p:cNvPr>
            <p:cNvSpPr/>
            <p:nvPr>
              <p:custDataLst>
                <p:tags r:id="rId25"/>
              </p:custDataLst>
            </p:nvPr>
          </p:nvSpPr>
          <p:spPr>
            <a:xfrm flipV="1">
              <a:off x="12259459" y="-22268390"/>
              <a:ext cx="152957" cy="203666"/>
            </a:xfrm>
            <a:custGeom>
              <a:avLst/>
              <a:gdLst>
                <a:gd name="connsiteX0" fmla="*/ 0 w 152957"/>
                <a:gd name="connsiteY0" fmla="*/ 202385 h 203666"/>
                <a:gd name="connsiteX1" fmla="*/ 0 w 152957"/>
                <a:gd name="connsiteY1" fmla="*/ 77657 h 203666"/>
                <a:gd name="connsiteX2" fmla="*/ 19189 w 152957"/>
                <a:gd name="connsiteY2" fmla="*/ 18722 h 203666"/>
                <a:gd name="connsiteX3" fmla="*/ 76474 w 152957"/>
                <a:gd name="connsiteY3" fmla="*/ -1282 h 203666"/>
                <a:gd name="connsiteX4" fmla="*/ 133487 w 152957"/>
                <a:gd name="connsiteY4" fmla="*/ 18722 h 203666"/>
                <a:gd name="connsiteX5" fmla="*/ 152957 w 152957"/>
                <a:gd name="connsiteY5" fmla="*/ 77657 h 203666"/>
                <a:gd name="connsiteX6" fmla="*/ 152957 w 152957"/>
                <a:gd name="connsiteY6" fmla="*/ 202385 h 203666"/>
                <a:gd name="connsiteX7" fmla="*/ 125814 w 152957"/>
                <a:gd name="connsiteY7" fmla="*/ 202385 h 203666"/>
                <a:gd name="connsiteX8" fmla="*/ 125814 w 152957"/>
                <a:gd name="connsiteY8" fmla="*/ 80950 h 203666"/>
                <a:gd name="connsiteX9" fmla="*/ 114026 w 152957"/>
                <a:gd name="connsiteY9" fmla="*/ 34630 h 203666"/>
                <a:gd name="connsiteX10" fmla="*/ 76474 w 152957"/>
                <a:gd name="connsiteY10" fmla="*/ 20644 h 203666"/>
                <a:gd name="connsiteX11" fmla="*/ 38921 w 152957"/>
                <a:gd name="connsiteY11" fmla="*/ 34630 h 203666"/>
                <a:gd name="connsiteX12" fmla="*/ 27133 w 152957"/>
                <a:gd name="connsiteY12" fmla="*/ 80950 h 203666"/>
                <a:gd name="connsiteX13" fmla="*/ 27133 w 152957"/>
                <a:gd name="connsiteY13" fmla="*/ 202385 h 203666"/>
                <a:gd name="connsiteX14" fmla="*/ 0 w 152957"/>
                <a:gd name="connsiteY14" fmla="*/ 202385 h 20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57" h="203666">
                  <a:moveTo>
                    <a:pt x="0" y="202385"/>
                  </a:moveTo>
                  <a:lnTo>
                    <a:pt x="0" y="77657"/>
                  </a:lnTo>
                  <a:cubicBezTo>
                    <a:pt x="0" y="51623"/>
                    <a:pt x="6303" y="31881"/>
                    <a:pt x="19189" y="18722"/>
                  </a:cubicBezTo>
                  <a:cubicBezTo>
                    <a:pt x="32349" y="5293"/>
                    <a:pt x="51253" y="-1282"/>
                    <a:pt x="76474" y="-1282"/>
                  </a:cubicBezTo>
                  <a:cubicBezTo>
                    <a:pt x="101694" y="-1282"/>
                    <a:pt x="120611" y="5293"/>
                    <a:pt x="133487" y="18722"/>
                  </a:cubicBezTo>
                  <a:cubicBezTo>
                    <a:pt x="146643" y="31881"/>
                    <a:pt x="152957" y="51623"/>
                    <a:pt x="152957" y="77657"/>
                  </a:cubicBezTo>
                  <a:lnTo>
                    <a:pt x="152957" y="202385"/>
                  </a:lnTo>
                  <a:lnTo>
                    <a:pt x="125814" y="202385"/>
                  </a:lnTo>
                  <a:lnTo>
                    <a:pt x="125814" y="80950"/>
                  </a:lnTo>
                  <a:cubicBezTo>
                    <a:pt x="125814" y="59565"/>
                    <a:pt x="121980" y="44223"/>
                    <a:pt x="114026" y="34630"/>
                  </a:cubicBezTo>
                  <a:cubicBezTo>
                    <a:pt x="106354" y="25307"/>
                    <a:pt x="93740" y="20644"/>
                    <a:pt x="76474" y="20644"/>
                  </a:cubicBezTo>
                  <a:cubicBezTo>
                    <a:pt x="59207" y="20644"/>
                    <a:pt x="46593" y="25307"/>
                    <a:pt x="38921" y="34630"/>
                  </a:cubicBezTo>
                  <a:cubicBezTo>
                    <a:pt x="30967" y="44223"/>
                    <a:pt x="27133" y="59565"/>
                    <a:pt x="27133" y="80950"/>
                  </a:cubicBezTo>
                  <a:lnTo>
                    <a:pt x="27133" y="202385"/>
                  </a:lnTo>
                  <a:lnTo>
                    <a:pt x="0" y="202385"/>
                  </a:lnTo>
                  <a:close/>
                </a:path>
              </a:pathLst>
            </a:custGeom>
            <a:solidFill>
              <a:srgbClr val="FFFF00"/>
            </a:solidFill>
            <a:ln w="3620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46B9AF4-4B33-AA9C-FE41-8DABABE074BA}"/>
                </a:ext>
              </a:extLst>
            </p:cNvPr>
            <p:cNvSpPr/>
            <p:nvPr>
              <p:custDataLst>
                <p:tags r:id="rId26"/>
              </p:custDataLst>
            </p:nvPr>
          </p:nvSpPr>
          <p:spPr>
            <a:xfrm flipV="1">
              <a:off x="12469585" y="-22268390"/>
              <a:ext cx="168037" cy="199830"/>
            </a:xfrm>
            <a:custGeom>
              <a:avLst/>
              <a:gdLst>
                <a:gd name="connsiteX0" fmla="*/ 27143 w 168037"/>
                <a:gd name="connsiteY0" fmla="*/ 176338 h 199830"/>
                <a:gd name="connsiteX1" fmla="*/ 59761 w 168037"/>
                <a:gd name="connsiteY1" fmla="*/ 176338 h 199830"/>
                <a:gd name="connsiteX2" fmla="*/ 120336 w 168037"/>
                <a:gd name="connsiteY2" fmla="*/ 157705 h 199830"/>
                <a:gd name="connsiteX3" fmla="*/ 139525 w 168037"/>
                <a:gd name="connsiteY3" fmla="*/ 98770 h 199830"/>
                <a:gd name="connsiteX4" fmla="*/ 120336 w 168037"/>
                <a:gd name="connsiteY4" fmla="*/ 39562 h 199830"/>
                <a:gd name="connsiteX5" fmla="*/ 59761 w 168037"/>
                <a:gd name="connsiteY5" fmla="*/ 20916 h 199830"/>
                <a:gd name="connsiteX6" fmla="*/ 27143 w 168037"/>
                <a:gd name="connsiteY6" fmla="*/ 20916 h 199830"/>
                <a:gd name="connsiteX7" fmla="*/ 27143 w 168037"/>
                <a:gd name="connsiteY7" fmla="*/ 176338 h 199830"/>
                <a:gd name="connsiteX8" fmla="*/ 0 w 168037"/>
                <a:gd name="connsiteY8" fmla="*/ 198549 h 199830"/>
                <a:gd name="connsiteX9" fmla="*/ 0 w 168037"/>
                <a:gd name="connsiteY9" fmla="*/ -1282 h 199830"/>
                <a:gd name="connsiteX10" fmla="*/ 55644 w 168037"/>
                <a:gd name="connsiteY10" fmla="*/ -1282 h 199830"/>
                <a:gd name="connsiteX11" fmla="*/ 140625 w 168037"/>
                <a:gd name="connsiteY11" fmla="*/ 22838 h 199830"/>
                <a:gd name="connsiteX12" fmla="*/ 168037 w 168037"/>
                <a:gd name="connsiteY12" fmla="*/ 98770 h 199830"/>
                <a:gd name="connsiteX13" fmla="*/ 140897 w 168037"/>
                <a:gd name="connsiteY13" fmla="*/ 174427 h 199830"/>
                <a:gd name="connsiteX14" fmla="*/ 55644 w 168037"/>
                <a:gd name="connsiteY14" fmla="*/ 198549 h 199830"/>
                <a:gd name="connsiteX15" fmla="*/ 0 w 168037"/>
                <a:gd name="connsiteY15"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037" h="199830">
                  <a:moveTo>
                    <a:pt x="27143" y="176338"/>
                  </a:moveTo>
                  <a:lnTo>
                    <a:pt x="59761" y="176338"/>
                  </a:lnTo>
                  <a:cubicBezTo>
                    <a:pt x="87446" y="176338"/>
                    <a:pt x="107451" y="170038"/>
                    <a:pt x="120336" y="157705"/>
                  </a:cubicBezTo>
                  <a:cubicBezTo>
                    <a:pt x="133225" y="145089"/>
                    <a:pt x="139525" y="125628"/>
                    <a:pt x="139525" y="98770"/>
                  </a:cubicBezTo>
                  <a:cubicBezTo>
                    <a:pt x="139525" y="71909"/>
                    <a:pt x="133225" y="52165"/>
                    <a:pt x="120336" y="39562"/>
                  </a:cubicBezTo>
                  <a:cubicBezTo>
                    <a:pt x="107451" y="27229"/>
                    <a:pt x="87446" y="20916"/>
                    <a:pt x="59761" y="20916"/>
                  </a:cubicBezTo>
                  <a:lnTo>
                    <a:pt x="27143" y="20916"/>
                  </a:lnTo>
                  <a:lnTo>
                    <a:pt x="27143" y="176338"/>
                  </a:lnTo>
                  <a:close/>
                  <a:moveTo>
                    <a:pt x="0" y="198549"/>
                  </a:moveTo>
                  <a:lnTo>
                    <a:pt x="0" y="-1282"/>
                  </a:lnTo>
                  <a:lnTo>
                    <a:pt x="55644" y="-1282"/>
                  </a:lnTo>
                  <a:cubicBezTo>
                    <a:pt x="94022" y="-1282"/>
                    <a:pt x="122534" y="6671"/>
                    <a:pt x="140625" y="22838"/>
                  </a:cubicBezTo>
                  <a:cubicBezTo>
                    <a:pt x="158986" y="39008"/>
                    <a:pt x="168037" y="64509"/>
                    <a:pt x="168037" y="98770"/>
                  </a:cubicBezTo>
                  <a:cubicBezTo>
                    <a:pt x="168037" y="133028"/>
                    <a:pt x="158986" y="158246"/>
                    <a:pt x="140897" y="174427"/>
                  </a:cubicBezTo>
                  <a:cubicBezTo>
                    <a:pt x="122806" y="190596"/>
                    <a:pt x="94294" y="198549"/>
                    <a:pt x="55644" y="198549"/>
                  </a:cubicBezTo>
                  <a:lnTo>
                    <a:pt x="0" y="198549"/>
                  </a:lnTo>
                  <a:close/>
                </a:path>
              </a:pathLst>
            </a:custGeom>
            <a:solidFill>
              <a:srgbClr val="FFFF00"/>
            </a:solidFill>
            <a:ln w="3620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81BC8F-BE4C-50D4-1AD0-EEE034B39A21}"/>
                </a:ext>
              </a:extLst>
            </p:cNvPr>
            <p:cNvSpPr/>
            <p:nvPr>
              <p:custDataLst>
                <p:tags r:id="rId27"/>
              </p:custDataLst>
            </p:nvPr>
          </p:nvSpPr>
          <p:spPr>
            <a:xfrm flipV="1">
              <a:off x="12675942" y="-22271955"/>
              <a:ext cx="185021" cy="207231"/>
            </a:xfrm>
            <a:custGeom>
              <a:avLst/>
              <a:gdLst>
                <a:gd name="connsiteX0" fmla="*/ 92654 w 185021"/>
                <a:gd name="connsiteY0" fmla="*/ 184011 h 207231"/>
                <a:gd name="connsiteX1" fmla="*/ 139243 w 185021"/>
                <a:gd name="connsiteY1" fmla="*/ 162083 h 207231"/>
                <a:gd name="connsiteX2" fmla="*/ 156510 w 185021"/>
                <a:gd name="connsiteY2" fmla="*/ 102334 h 207231"/>
                <a:gd name="connsiteX3" fmla="*/ 139243 w 185021"/>
                <a:gd name="connsiteY3" fmla="*/ 42572 h 207231"/>
                <a:gd name="connsiteX4" fmla="*/ 92654 w 185021"/>
                <a:gd name="connsiteY4" fmla="*/ 20644 h 207231"/>
                <a:gd name="connsiteX5" fmla="*/ 45778 w 185021"/>
                <a:gd name="connsiteY5" fmla="*/ 42572 h 207231"/>
                <a:gd name="connsiteX6" fmla="*/ 28501 w 185021"/>
                <a:gd name="connsiteY6" fmla="*/ 102334 h 207231"/>
                <a:gd name="connsiteX7" fmla="*/ 45778 w 185021"/>
                <a:gd name="connsiteY7" fmla="*/ 162083 h 207231"/>
                <a:gd name="connsiteX8" fmla="*/ 92654 w 185021"/>
                <a:gd name="connsiteY8" fmla="*/ 184011 h 207231"/>
                <a:gd name="connsiteX9" fmla="*/ 92654 w 185021"/>
                <a:gd name="connsiteY9" fmla="*/ 205950 h 207231"/>
                <a:gd name="connsiteX10" fmla="*/ 25222 w 185021"/>
                <a:gd name="connsiteY10" fmla="*/ 177708 h 207231"/>
                <a:gd name="connsiteX11" fmla="*/ 0 w 185021"/>
                <a:gd name="connsiteY11" fmla="*/ 102334 h 207231"/>
                <a:gd name="connsiteX12" fmla="*/ 25222 w 185021"/>
                <a:gd name="connsiteY12" fmla="*/ 26675 h 207231"/>
                <a:gd name="connsiteX13" fmla="*/ 92654 w 185021"/>
                <a:gd name="connsiteY13" fmla="*/ -1282 h 207231"/>
                <a:gd name="connsiteX14" fmla="*/ 159800 w 185021"/>
                <a:gd name="connsiteY14" fmla="*/ 26946 h 207231"/>
                <a:gd name="connsiteX15" fmla="*/ 185022 w 185021"/>
                <a:gd name="connsiteY15" fmla="*/ 102334 h 207231"/>
                <a:gd name="connsiteX16" fmla="*/ 159800 w 185021"/>
                <a:gd name="connsiteY16" fmla="*/ 177708 h 207231"/>
                <a:gd name="connsiteX17" fmla="*/ 92654 w 185021"/>
                <a:gd name="connsiteY17" fmla="*/ 205950 h 20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21" h="207231">
                  <a:moveTo>
                    <a:pt x="92654" y="184011"/>
                  </a:moveTo>
                  <a:cubicBezTo>
                    <a:pt x="112386" y="184011"/>
                    <a:pt x="127737" y="176612"/>
                    <a:pt x="139243" y="162083"/>
                  </a:cubicBezTo>
                  <a:cubicBezTo>
                    <a:pt x="150764" y="147555"/>
                    <a:pt x="156510" y="127552"/>
                    <a:pt x="156510" y="102334"/>
                  </a:cubicBezTo>
                  <a:cubicBezTo>
                    <a:pt x="156510" y="77113"/>
                    <a:pt x="150764" y="57099"/>
                    <a:pt x="139243" y="42572"/>
                  </a:cubicBezTo>
                  <a:cubicBezTo>
                    <a:pt x="127737" y="28045"/>
                    <a:pt x="112386" y="20644"/>
                    <a:pt x="92654" y="20644"/>
                  </a:cubicBezTo>
                  <a:cubicBezTo>
                    <a:pt x="72907" y="20644"/>
                    <a:pt x="57557" y="28045"/>
                    <a:pt x="45778" y="42572"/>
                  </a:cubicBezTo>
                  <a:cubicBezTo>
                    <a:pt x="34258" y="57099"/>
                    <a:pt x="28501" y="77113"/>
                    <a:pt x="28501" y="102334"/>
                  </a:cubicBezTo>
                  <a:cubicBezTo>
                    <a:pt x="28501" y="127552"/>
                    <a:pt x="34258" y="147555"/>
                    <a:pt x="45778" y="162083"/>
                  </a:cubicBezTo>
                  <a:cubicBezTo>
                    <a:pt x="57557" y="176612"/>
                    <a:pt x="72907" y="184011"/>
                    <a:pt x="92654" y="184011"/>
                  </a:cubicBezTo>
                  <a:close/>
                  <a:moveTo>
                    <a:pt x="92654" y="205950"/>
                  </a:moveTo>
                  <a:cubicBezTo>
                    <a:pt x="64685" y="205950"/>
                    <a:pt x="42213" y="196626"/>
                    <a:pt x="25222" y="177708"/>
                  </a:cubicBezTo>
                  <a:cubicBezTo>
                    <a:pt x="8498" y="159075"/>
                    <a:pt x="0" y="133855"/>
                    <a:pt x="0" y="102334"/>
                  </a:cubicBezTo>
                  <a:cubicBezTo>
                    <a:pt x="0" y="70811"/>
                    <a:pt x="8498" y="45593"/>
                    <a:pt x="25222" y="26675"/>
                  </a:cubicBezTo>
                  <a:cubicBezTo>
                    <a:pt x="42213" y="8042"/>
                    <a:pt x="64685" y="-1282"/>
                    <a:pt x="92654" y="-1282"/>
                  </a:cubicBezTo>
                  <a:cubicBezTo>
                    <a:pt x="120608" y="-1282"/>
                    <a:pt x="143081" y="8042"/>
                    <a:pt x="159800" y="26946"/>
                  </a:cubicBezTo>
                  <a:cubicBezTo>
                    <a:pt x="176524" y="45593"/>
                    <a:pt x="185022" y="70811"/>
                    <a:pt x="185022" y="102334"/>
                  </a:cubicBezTo>
                  <a:cubicBezTo>
                    <a:pt x="185022" y="133855"/>
                    <a:pt x="176524" y="159075"/>
                    <a:pt x="159800" y="177708"/>
                  </a:cubicBezTo>
                  <a:cubicBezTo>
                    <a:pt x="143081" y="196626"/>
                    <a:pt x="120608" y="205950"/>
                    <a:pt x="92654" y="205950"/>
                  </a:cubicBezTo>
                  <a:close/>
                </a:path>
              </a:pathLst>
            </a:custGeom>
            <a:solidFill>
              <a:srgbClr val="FFFF00"/>
            </a:solidFill>
            <a:ln w="3620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5388618-7B5D-4F6E-8889-33B055595FDD}"/>
                </a:ext>
              </a:extLst>
            </p:cNvPr>
            <p:cNvSpPr/>
            <p:nvPr>
              <p:custDataLst>
                <p:tags r:id="rId28"/>
              </p:custDataLst>
            </p:nvPr>
          </p:nvSpPr>
          <p:spPr>
            <a:xfrm flipV="1">
              <a:off x="12966247" y="-22607341"/>
              <a:ext cx="86916" cy="343339"/>
            </a:xfrm>
            <a:custGeom>
              <a:avLst/>
              <a:gdLst>
                <a:gd name="connsiteX0" fmla="*/ 0 w 86916"/>
                <a:gd name="connsiteY0" fmla="*/ 342043 h 343339"/>
                <a:gd name="connsiteX1" fmla="*/ 86916 w 86916"/>
                <a:gd name="connsiteY1" fmla="*/ 342043 h 343339"/>
                <a:gd name="connsiteX2" fmla="*/ 86916 w 86916"/>
                <a:gd name="connsiteY2" fmla="*/ 312470 h 343339"/>
                <a:gd name="connsiteX3" fmla="*/ 32461 w 86916"/>
                <a:gd name="connsiteY3" fmla="*/ 312470 h 343339"/>
                <a:gd name="connsiteX4" fmla="*/ 32461 w 86916"/>
                <a:gd name="connsiteY4" fmla="*/ 28280 h 343339"/>
                <a:gd name="connsiteX5" fmla="*/ 86916 w 86916"/>
                <a:gd name="connsiteY5" fmla="*/ 28280 h 343339"/>
                <a:gd name="connsiteX6" fmla="*/ 86916 w 86916"/>
                <a:gd name="connsiteY6" fmla="*/ -1296 h 343339"/>
                <a:gd name="connsiteX7" fmla="*/ 0 w 86916"/>
                <a:gd name="connsiteY7" fmla="*/ -1296 h 343339"/>
                <a:gd name="connsiteX8" fmla="*/ 0 w 86916"/>
                <a:gd name="connsiteY8" fmla="*/ 342043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6" h="343339">
                  <a:moveTo>
                    <a:pt x="0" y="342043"/>
                  </a:moveTo>
                  <a:lnTo>
                    <a:pt x="86916" y="342043"/>
                  </a:lnTo>
                  <a:lnTo>
                    <a:pt x="86916" y="312470"/>
                  </a:lnTo>
                  <a:lnTo>
                    <a:pt x="32461" y="312470"/>
                  </a:lnTo>
                  <a:lnTo>
                    <a:pt x="32461" y="28280"/>
                  </a:lnTo>
                  <a:lnTo>
                    <a:pt x="86916" y="28280"/>
                  </a:lnTo>
                  <a:lnTo>
                    <a:pt x="86916" y="-1296"/>
                  </a:lnTo>
                  <a:lnTo>
                    <a:pt x="0" y="-1296"/>
                  </a:lnTo>
                  <a:lnTo>
                    <a:pt x="0" y="342043"/>
                  </a:lnTo>
                  <a:close/>
                </a:path>
              </a:pathLst>
            </a:custGeom>
            <a:solidFill>
              <a:srgbClr val="FFFFFF"/>
            </a:solidFill>
            <a:ln w="3620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9CD086-A4B3-3C6E-21D0-023BA15E9E6E}"/>
                </a:ext>
              </a:extLst>
            </p:cNvPr>
            <p:cNvSpPr/>
            <p:nvPr>
              <p:custDataLst>
                <p:tags r:id="rId29"/>
              </p:custDataLst>
            </p:nvPr>
          </p:nvSpPr>
          <p:spPr>
            <a:xfrm flipV="1">
              <a:off x="13130725" y="-22592918"/>
              <a:ext cx="225051" cy="262918"/>
            </a:xfrm>
            <a:custGeom>
              <a:avLst/>
              <a:gdLst>
                <a:gd name="connsiteX0" fmla="*/ 11903 w 225051"/>
                <a:gd name="connsiteY0" fmla="*/ 261621 h 262918"/>
                <a:gd name="connsiteX1" fmla="*/ 93772 w 225051"/>
                <a:gd name="connsiteY1" fmla="*/ 138998 h 262918"/>
                <a:gd name="connsiteX2" fmla="*/ 0 w 225051"/>
                <a:gd name="connsiteY2" fmla="*/ -1298 h 262918"/>
                <a:gd name="connsiteX3" fmla="*/ 38231 w 225051"/>
                <a:gd name="connsiteY3" fmla="*/ -1298 h 262918"/>
                <a:gd name="connsiteX4" fmla="*/ 112882 w 225051"/>
                <a:gd name="connsiteY4" fmla="*/ 110510 h 262918"/>
                <a:gd name="connsiteX5" fmla="*/ 186820 w 225051"/>
                <a:gd name="connsiteY5" fmla="*/ -1298 h 262918"/>
                <a:gd name="connsiteX6" fmla="*/ 225051 w 225051"/>
                <a:gd name="connsiteY6" fmla="*/ -1298 h 262918"/>
                <a:gd name="connsiteX7" fmla="*/ 134889 w 225051"/>
                <a:gd name="connsiteY7" fmla="*/ 135390 h 262918"/>
                <a:gd name="connsiteX8" fmla="*/ 219281 w 225051"/>
                <a:gd name="connsiteY8" fmla="*/ 261621 h 262918"/>
                <a:gd name="connsiteX9" fmla="*/ 181051 w 225051"/>
                <a:gd name="connsiteY9" fmla="*/ 261621 h 262918"/>
                <a:gd name="connsiteX10" fmla="*/ 115417 w 225051"/>
                <a:gd name="connsiteY10" fmla="*/ 163879 h 262918"/>
                <a:gd name="connsiteX11" fmla="*/ 50134 w 225051"/>
                <a:gd name="connsiteY11" fmla="*/ 261621 h 262918"/>
                <a:gd name="connsiteX12" fmla="*/ 11903 w 225051"/>
                <a:gd name="connsiteY12" fmla="*/ 261621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1" h="262918">
                  <a:moveTo>
                    <a:pt x="11903" y="261621"/>
                  </a:moveTo>
                  <a:lnTo>
                    <a:pt x="93772" y="138998"/>
                  </a:lnTo>
                  <a:lnTo>
                    <a:pt x="0" y="-1298"/>
                  </a:lnTo>
                  <a:lnTo>
                    <a:pt x="38231" y="-1298"/>
                  </a:lnTo>
                  <a:lnTo>
                    <a:pt x="112882" y="110510"/>
                  </a:lnTo>
                  <a:lnTo>
                    <a:pt x="186820" y="-1298"/>
                  </a:lnTo>
                  <a:lnTo>
                    <a:pt x="225051" y="-1298"/>
                  </a:lnTo>
                  <a:lnTo>
                    <a:pt x="134889" y="135390"/>
                  </a:lnTo>
                  <a:lnTo>
                    <a:pt x="219281" y="261621"/>
                  </a:lnTo>
                  <a:lnTo>
                    <a:pt x="181051" y="261621"/>
                  </a:lnTo>
                  <a:lnTo>
                    <a:pt x="115417" y="163879"/>
                  </a:lnTo>
                  <a:lnTo>
                    <a:pt x="50134" y="261621"/>
                  </a:lnTo>
                  <a:lnTo>
                    <a:pt x="11903" y="261621"/>
                  </a:lnTo>
                  <a:close/>
                </a:path>
              </a:pathLst>
            </a:custGeom>
            <a:solidFill>
              <a:srgbClr val="FFFF00"/>
            </a:solidFill>
            <a:ln w="3620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A4148B1-D265-D298-C501-886580D44A37}"/>
                </a:ext>
              </a:extLst>
            </p:cNvPr>
            <p:cNvSpPr/>
            <p:nvPr>
              <p:custDataLst>
                <p:tags r:id="rId30"/>
              </p:custDataLst>
            </p:nvPr>
          </p:nvSpPr>
          <p:spPr>
            <a:xfrm flipV="1">
              <a:off x="13466388" y="-22544947"/>
              <a:ext cx="222166" cy="222167"/>
            </a:xfrm>
            <a:custGeom>
              <a:avLst/>
              <a:gdLst>
                <a:gd name="connsiteX0" fmla="*/ 222166 w 222166"/>
                <a:gd name="connsiteY0" fmla="*/ 109786 h 222167"/>
                <a:gd name="connsiteX1" fmla="*/ 111084 w 222166"/>
                <a:gd name="connsiteY1" fmla="*/ 220871 h 222167"/>
                <a:gd name="connsiteX2" fmla="*/ 0 w 222166"/>
                <a:gd name="connsiteY2" fmla="*/ 109786 h 222167"/>
                <a:gd name="connsiteX3" fmla="*/ 111084 w 222166"/>
                <a:gd name="connsiteY3" fmla="*/ -1296 h 222167"/>
                <a:gd name="connsiteX4" fmla="*/ 222166 w 222166"/>
                <a:gd name="connsiteY4" fmla="*/ 109786 h 222167"/>
                <a:gd name="connsiteX5" fmla="*/ 178166 w 222166"/>
                <a:gd name="connsiteY5" fmla="*/ 63626 h 222167"/>
                <a:gd name="connsiteX6" fmla="*/ 132003 w 222166"/>
                <a:gd name="connsiteY6" fmla="*/ 109786 h 222167"/>
                <a:gd name="connsiteX7" fmla="*/ 178166 w 222166"/>
                <a:gd name="connsiteY7" fmla="*/ 155949 h 222167"/>
                <a:gd name="connsiteX8" fmla="*/ 192591 w 222166"/>
                <a:gd name="connsiteY8" fmla="*/ 109786 h 222167"/>
                <a:gd name="connsiteX9" fmla="*/ 178166 w 222166"/>
                <a:gd name="connsiteY9" fmla="*/ 63626 h 222167"/>
                <a:gd name="connsiteX10" fmla="*/ 64921 w 222166"/>
                <a:gd name="connsiteY10" fmla="*/ 42705 h 222167"/>
                <a:gd name="connsiteX11" fmla="*/ 111084 w 222166"/>
                <a:gd name="connsiteY11" fmla="*/ 88868 h 222167"/>
                <a:gd name="connsiteX12" fmla="*/ 157245 w 222166"/>
                <a:gd name="connsiteY12" fmla="*/ 42705 h 222167"/>
                <a:gd name="connsiteX13" fmla="*/ 111084 w 222166"/>
                <a:gd name="connsiteY13" fmla="*/ 28280 h 222167"/>
                <a:gd name="connsiteX14" fmla="*/ 64921 w 222166"/>
                <a:gd name="connsiteY14" fmla="*/ 42705 h 222167"/>
                <a:gd name="connsiteX15" fmla="*/ 44001 w 222166"/>
                <a:gd name="connsiteY15" fmla="*/ 155949 h 222167"/>
                <a:gd name="connsiteX16" fmla="*/ 90163 w 222166"/>
                <a:gd name="connsiteY16" fmla="*/ 109786 h 222167"/>
                <a:gd name="connsiteX17" fmla="*/ 44001 w 222166"/>
                <a:gd name="connsiteY17" fmla="*/ 63626 h 222167"/>
                <a:gd name="connsiteX18" fmla="*/ 29576 w 222166"/>
                <a:gd name="connsiteY18" fmla="*/ 109786 h 222167"/>
                <a:gd name="connsiteX19" fmla="*/ 44001 w 222166"/>
                <a:gd name="connsiteY19" fmla="*/ 155949 h 222167"/>
                <a:gd name="connsiteX20" fmla="*/ 157245 w 222166"/>
                <a:gd name="connsiteY20" fmla="*/ 176869 h 222167"/>
                <a:gd name="connsiteX21" fmla="*/ 111084 w 222166"/>
                <a:gd name="connsiteY21" fmla="*/ 130706 h 222167"/>
                <a:gd name="connsiteX22" fmla="*/ 64921 w 222166"/>
                <a:gd name="connsiteY22" fmla="*/ 176869 h 222167"/>
                <a:gd name="connsiteX23" fmla="*/ 111084 w 222166"/>
                <a:gd name="connsiteY23" fmla="*/ 191295 h 222167"/>
                <a:gd name="connsiteX24" fmla="*/ 157245 w 222166"/>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6" h="222167">
                  <a:moveTo>
                    <a:pt x="222166" y="109786"/>
                  </a:moveTo>
                  <a:cubicBezTo>
                    <a:pt x="222166" y="171100"/>
                    <a:pt x="172395" y="220871"/>
                    <a:pt x="111084" y="220871"/>
                  </a:cubicBezTo>
                  <a:cubicBezTo>
                    <a:pt x="49771" y="220871"/>
                    <a:pt x="0" y="171100"/>
                    <a:pt x="0" y="109786"/>
                  </a:cubicBezTo>
                  <a:cubicBezTo>
                    <a:pt x="0" y="48475"/>
                    <a:pt x="49771" y="-1296"/>
                    <a:pt x="111084" y="-1296"/>
                  </a:cubicBezTo>
                  <a:cubicBezTo>
                    <a:pt x="172395" y="-1296"/>
                    <a:pt x="222166" y="48475"/>
                    <a:pt x="222166" y="109786"/>
                  </a:cubicBezTo>
                  <a:close/>
                  <a:moveTo>
                    <a:pt x="178166" y="63626"/>
                  </a:moveTo>
                  <a:lnTo>
                    <a:pt x="132003" y="109786"/>
                  </a:lnTo>
                  <a:lnTo>
                    <a:pt x="178166" y="155949"/>
                  </a:lnTo>
                  <a:cubicBezTo>
                    <a:pt x="187183" y="142973"/>
                    <a:pt x="192591" y="127098"/>
                    <a:pt x="192591" y="109786"/>
                  </a:cubicBezTo>
                  <a:cubicBezTo>
                    <a:pt x="192591" y="92477"/>
                    <a:pt x="187183" y="76615"/>
                    <a:pt x="178166" y="63626"/>
                  </a:cubicBezTo>
                  <a:close/>
                  <a:moveTo>
                    <a:pt x="64921" y="42705"/>
                  </a:moveTo>
                  <a:lnTo>
                    <a:pt x="111084" y="88868"/>
                  </a:lnTo>
                  <a:lnTo>
                    <a:pt x="157245" y="42705"/>
                  </a:lnTo>
                  <a:cubicBezTo>
                    <a:pt x="144256" y="33687"/>
                    <a:pt x="128394" y="28280"/>
                    <a:pt x="111084" y="28280"/>
                  </a:cubicBezTo>
                  <a:cubicBezTo>
                    <a:pt x="93772" y="28280"/>
                    <a:pt x="77899" y="33687"/>
                    <a:pt x="64921" y="42705"/>
                  </a:cubicBezTo>
                  <a:close/>
                  <a:moveTo>
                    <a:pt x="44001" y="155949"/>
                  </a:moveTo>
                  <a:lnTo>
                    <a:pt x="90163" y="109786"/>
                  </a:lnTo>
                  <a:lnTo>
                    <a:pt x="44001" y="63626"/>
                  </a:lnTo>
                  <a:cubicBezTo>
                    <a:pt x="34983" y="76615"/>
                    <a:pt x="29576" y="92477"/>
                    <a:pt x="29576" y="109786"/>
                  </a:cubicBezTo>
                  <a:cubicBezTo>
                    <a:pt x="29576" y="127098"/>
                    <a:pt x="34983" y="142973"/>
                    <a:pt x="44001" y="155949"/>
                  </a:cubicBezTo>
                  <a:close/>
                  <a:moveTo>
                    <a:pt x="157245" y="176869"/>
                  </a:moveTo>
                  <a:lnTo>
                    <a:pt x="111084" y="130706"/>
                  </a:lnTo>
                  <a:lnTo>
                    <a:pt x="64921" y="176869"/>
                  </a:lnTo>
                  <a:cubicBezTo>
                    <a:pt x="77899" y="185888"/>
                    <a:pt x="93772" y="191295"/>
                    <a:pt x="111084" y="191295"/>
                  </a:cubicBezTo>
                  <a:cubicBezTo>
                    <a:pt x="128394" y="191295"/>
                    <a:pt x="144256" y="185888"/>
                    <a:pt x="157245" y="176869"/>
                  </a:cubicBezTo>
                  <a:close/>
                </a:path>
              </a:pathLst>
            </a:custGeom>
            <a:solidFill>
              <a:srgbClr val="FFFFFF"/>
            </a:solidFill>
            <a:ln w="3620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4F65331-2E8C-C64B-6D53-1323A65C277D}"/>
                </a:ext>
              </a:extLst>
            </p:cNvPr>
            <p:cNvSpPr/>
            <p:nvPr>
              <p:custDataLst>
                <p:tags r:id="rId31"/>
              </p:custDataLst>
            </p:nvPr>
          </p:nvSpPr>
          <p:spPr>
            <a:xfrm flipV="1">
              <a:off x="13820112" y="-22592918"/>
              <a:ext cx="225051" cy="262918"/>
            </a:xfrm>
            <a:custGeom>
              <a:avLst/>
              <a:gdLst>
                <a:gd name="connsiteX0" fmla="*/ 11903 w 225051"/>
                <a:gd name="connsiteY0" fmla="*/ 261621 h 262918"/>
                <a:gd name="connsiteX1" fmla="*/ 93773 w 225051"/>
                <a:gd name="connsiteY1" fmla="*/ 138998 h 262918"/>
                <a:gd name="connsiteX2" fmla="*/ 0 w 225051"/>
                <a:gd name="connsiteY2" fmla="*/ -1298 h 262918"/>
                <a:gd name="connsiteX3" fmla="*/ 38231 w 225051"/>
                <a:gd name="connsiteY3" fmla="*/ -1298 h 262918"/>
                <a:gd name="connsiteX4" fmla="*/ 112882 w 225051"/>
                <a:gd name="connsiteY4" fmla="*/ 110510 h 262918"/>
                <a:gd name="connsiteX5" fmla="*/ 186820 w 225051"/>
                <a:gd name="connsiteY5" fmla="*/ -1298 h 262918"/>
                <a:gd name="connsiteX6" fmla="*/ 225051 w 225051"/>
                <a:gd name="connsiteY6" fmla="*/ -1298 h 262918"/>
                <a:gd name="connsiteX7" fmla="*/ 134889 w 225051"/>
                <a:gd name="connsiteY7" fmla="*/ 135390 h 262918"/>
                <a:gd name="connsiteX8" fmla="*/ 219281 w 225051"/>
                <a:gd name="connsiteY8" fmla="*/ 261621 h 262918"/>
                <a:gd name="connsiteX9" fmla="*/ 181051 w 225051"/>
                <a:gd name="connsiteY9" fmla="*/ 261621 h 262918"/>
                <a:gd name="connsiteX10" fmla="*/ 115417 w 225051"/>
                <a:gd name="connsiteY10" fmla="*/ 163879 h 262918"/>
                <a:gd name="connsiteX11" fmla="*/ 50134 w 225051"/>
                <a:gd name="connsiteY11" fmla="*/ 261621 h 262918"/>
                <a:gd name="connsiteX12" fmla="*/ 11903 w 225051"/>
                <a:gd name="connsiteY12" fmla="*/ 261621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1" h="262918">
                  <a:moveTo>
                    <a:pt x="11903" y="261621"/>
                  </a:moveTo>
                  <a:lnTo>
                    <a:pt x="93773" y="138998"/>
                  </a:lnTo>
                  <a:lnTo>
                    <a:pt x="0" y="-1298"/>
                  </a:lnTo>
                  <a:lnTo>
                    <a:pt x="38231" y="-1298"/>
                  </a:lnTo>
                  <a:lnTo>
                    <a:pt x="112882" y="110510"/>
                  </a:lnTo>
                  <a:lnTo>
                    <a:pt x="186820" y="-1298"/>
                  </a:lnTo>
                  <a:lnTo>
                    <a:pt x="225051" y="-1298"/>
                  </a:lnTo>
                  <a:lnTo>
                    <a:pt x="134889" y="135390"/>
                  </a:lnTo>
                  <a:lnTo>
                    <a:pt x="219281" y="261621"/>
                  </a:lnTo>
                  <a:lnTo>
                    <a:pt x="181051" y="261621"/>
                  </a:lnTo>
                  <a:lnTo>
                    <a:pt x="115417" y="163879"/>
                  </a:lnTo>
                  <a:lnTo>
                    <a:pt x="50134" y="261621"/>
                  </a:lnTo>
                  <a:lnTo>
                    <a:pt x="11903" y="261621"/>
                  </a:lnTo>
                  <a:close/>
                </a:path>
              </a:pathLst>
            </a:custGeom>
            <a:solidFill>
              <a:srgbClr val="FFFF00"/>
            </a:solidFill>
            <a:ln w="3620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BE5F9F6-4708-01D7-665D-C62D8E515E15}"/>
                </a:ext>
              </a:extLst>
            </p:cNvPr>
            <p:cNvSpPr/>
            <p:nvPr>
              <p:custDataLst>
                <p:tags r:id="rId32"/>
              </p:custDataLst>
            </p:nvPr>
          </p:nvSpPr>
          <p:spPr>
            <a:xfrm flipV="1">
              <a:off x="14155812" y="-22544947"/>
              <a:ext cx="222165" cy="222167"/>
            </a:xfrm>
            <a:custGeom>
              <a:avLst/>
              <a:gdLst>
                <a:gd name="connsiteX0" fmla="*/ 222165 w 222165"/>
                <a:gd name="connsiteY0" fmla="*/ 109786 h 222167"/>
                <a:gd name="connsiteX1" fmla="*/ 111083 w 222165"/>
                <a:gd name="connsiteY1" fmla="*/ 220871 h 222167"/>
                <a:gd name="connsiteX2" fmla="*/ 0 w 222165"/>
                <a:gd name="connsiteY2" fmla="*/ 109786 h 222167"/>
                <a:gd name="connsiteX3" fmla="*/ 111083 w 222165"/>
                <a:gd name="connsiteY3" fmla="*/ -1296 h 222167"/>
                <a:gd name="connsiteX4" fmla="*/ 222165 w 222165"/>
                <a:gd name="connsiteY4" fmla="*/ 109786 h 222167"/>
                <a:gd name="connsiteX5" fmla="*/ 178165 w 222165"/>
                <a:gd name="connsiteY5" fmla="*/ 63626 h 222167"/>
                <a:gd name="connsiteX6" fmla="*/ 132003 w 222165"/>
                <a:gd name="connsiteY6" fmla="*/ 109786 h 222167"/>
                <a:gd name="connsiteX7" fmla="*/ 178165 w 222165"/>
                <a:gd name="connsiteY7" fmla="*/ 155949 h 222167"/>
                <a:gd name="connsiteX8" fmla="*/ 192590 w 222165"/>
                <a:gd name="connsiteY8" fmla="*/ 109786 h 222167"/>
                <a:gd name="connsiteX9" fmla="*/ 178165 w 222165"/>
                <a:gd name="connsiteY9" fmla="*/ 63626 h 222167"/>
                <a:gd name="connsiteX10" fmla="*/ 64921 w 222165"/>
                <a:gd name="connsiteY10" fmla="*/ 42705 h 222167"/>
                <a:gd name="connsiteX11" fmla="*/ 111083 w 222165"/>
                <a:gd name="connsiteY11" fmla="*/ 88868 h 222167"/>
                <a:gd name="connsiteX12" fmla="*/ 157244 w 222165"/>
                <a:gd name="connsiteY12" fmla="*/ 42705 h 222167"/>
                <a:gd name="connsiteX13" fmla="*/ 111083 w 222165"/>
                <a:gd name="connsiteY13" fmla="*/ 28280 h 222167"/>
                <a:gd name="connsiteX14" fmla="*/ 64921 w 222165"/>
                <a:gd name="connsiteY14" fmla="*/ 42705 h 222167"/>
                <a:gd name="connsiteX15" fmla="*/ 44001 w 222165"/>
                <a:gd name="connsiteY15" fmla="*/ 155949 h 222167"/>
                <a:gd name="connsiteX16" fmla="*/ 90162 w 222165"/>
                <a:gd name="connsiteY16" fmla="*/ 109786 h 222167"/>
                <a:gd name="connsiteX17" fmla="*/ 44001 w 222165"/>
                <a:gd name="connsiteY17" fmla="*/ 63626 h 222167"/>
                <a:gd name="connsiteX18" fmla="*/ 29575 w 222165"/>
                <a:gd name="connsiteY18" fmla="*/ 109786 h 222167"/>
                <a:gd name="connsiteX19" fmla="*/ 44001 w 222165"/>
                <a:gd name="connsiteY19" fmla="*/ 155949 h 222167"/>
                <a:gd name="connsiteX20" fmla="*/ 157244 w 222165"/>
                <a:gd name="connsiteY20" fmla="*/ 176869 h 222167"/>
                <a:gd name="connsiteX21" fmla="*/ 111083 w 222165"/>
                <a:gd name="connsiteY21" fmla="*/ 130706 h 222167"/>
                <a:gd name="connsiteX22" fmla="*/ 64921 w 222165"/>
                <a:gd name="connsiteY22" fmla="*/ 176869 h 222167"/>
                <a:gd name="connsiteX23" fmla="*/ 111083 w 222165"/>
                <a:gd name="connsiteY23" fmla="*/ 191295 h 222167"/>
                <a:gd name="connsiteX24" fmla="*/ 157244 w 222165"/>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5" h="222167">
                  <a:moveTo>
                    <a:pt x="222165" y="109786"/>
                  </a:moveTo>
                  <a:cubicBezTo>
                    <a:pt x="222165" y="171100"/>
                    <a:pt x="172394" y="220871"/>
                    <a:pt x="111083" y="220871"/>
                  </a:cubicBezTo>
                  <a:cubicBezTo>
                    <a:pt x="49770" y="220871"/>
                    <a:pt x="0" y="171100"/>
                    <a:pt x="0" y="109786"/>
                  </a:cubicBezTo>
                  <a:cubicBezTo>
                    <a:pt x="0" y="48475"/>
                    <a:pt x="49770" y="-1296"/>
                    <a:pt x="111083" y="-1296"/>
                  </a:cubicBezTo>
                  <a:cubicBezTo>
                    <a:pt x="172394" y="-1296"/>
                    <a:pt x="222165" y="48475"/>
                    <a:pt x="222165" y="109786"/>
                  </a:cubicBezTo>
                  <a:close/>
                  <a:moveTo>
                    <a:pt x="178165" y="63626"/>
                  </a:moveTo>
                  <a:lnTo>
                    <a:pt x="132003" y="109786"/>
                  </a:lnTo>
                  <a:lnTo>
                    <a:pt x="178165" y="155949"/>
                  </a:lnTo>
                  <a:cubicBezTo>
                    <a:pt x="187182" y="142973"/>
                    <a:pt x="192590" y="127098"/>
                    <a:pt x="192590" y="109786"/>
                  </a:cubicBezTo>
                  <a:cubicBezTo>
                    <a:pt x="192590" y="92477"/>
                    <a:pt x="187182" y="76615"/>
                    <a:pt x="178165" y="63626"/>
                  </a:cubicBezTo>
                  <a:close/>
                  <a:moveTo>
                    <a:pt x="64921" y="42705"/>
                  </a:moveTo>
                  <a:lnTo>
                    <a:pt x="111083" y="88868"/>
                  </a:lnTo>
                  <a:lnTo>
                    <a:pt x="157244" y="42705"/>
                  </a:lnTo>
                  <a:cubicBezTo>
                    <a:pt x="144256" y="33687"/>
                    <a:pt x="128393" y="28280"/>
                    <a:pt x="111083" y="28280"/>
                  </a:cubicBezTo>
                  <a:cubicBezTo>
                    <a:pt x="93772" y="28280"/>
                    <a:pt x="77898" y="33687"/>
                    <a:pt x="64921" y="42705"/>
                  </a:cubicBezTo>
                  <a:close/>
                  <a:moveTo>
                    <a:pt x="44001" y="155949"/>
                  </a:moveTo>
                  <a:lnTo>
                    <a:pt x="90162" y="109786"/>
                  </a:lnTo>
                  <a:lnTo>
                    <a:pt x="44001" y="63626"/>
                  </a:lnTo>
                  <a:cubicBezTo>
                    <a:pt x="34983" y="76615"/>
                    <a:pt x="29575" y="92477"/>
                    <a:pt x="29575" y="109786"/>
                  </a:cubicBezTo>
                  <a:cubicBezTo>
                    <a:pt x="29575" y="127098"/>
                    <a:pt x="34983" y="142973"/>
                    <a:pt x="44001" y="155949"/>
                  </a:cubicBezTo>
                  <a:close/>
                  <a:moveTo>
                    <a:pt x="157244" y="176869"/>
                  </a:moveTo>
                  <a:lnTo>
                    <a:pt x="111083" y="130706"/>
                  </a:lnTo>
                  <a:lnTo>
                    <a:pt x="64921" y="176869"/>
                  </a:lnTo>
                  <a:cubicBezTo>
                    <a:pt x="77898" y="185888"/>
                    <a:pt x="93772" y="191295"/>
                    <a:pt x="111083" y="191295"/>
                  </a:cubicBezTo>
                  <a:cubicBezTo>
                    <a:pt x="128393" y="191295"/>
                    <a:pt x="144256" y="185888"/>
                    <a:pt x="157244" y="176869"/>
                  </a:cubicBezTo>
                  <a:close/>
                </a:path>
              </a:pathLst>
            </a:custGeom>
            <a:solidFill>
              <a:srgbClr val="FFFFFF"/>
            </a:solidFill>
            <a:ln w="3620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F09CB04-8940-5ABB-FF9F-5086B308A638}"/>
                </a:ext>
              </a:extLst>
            </p:cNvPr>
            <p:cNvSpPr/>
            <p:nvPr>
              <p:custDataLst>
                <p:tags r:id="rId33"/>
              </p:custDataLst>
            </p:nvPr>
          </p:nvSpPr>
          <p:spPr>
            <a:xfrm flipV="1">
              <a:off x="14509538" y="-22592918"/>
              <a:ext cx="225051" cy="262918"/>
            </a:xfrm>
            <a:custGeom>
              <a:avLst/>
              <a:gdLst>
                <a:gd name="connsiteX0" fmla="*/ 11903 w 225051"/>
                <a:gd name="connsiteY0" fmla="*/ 261621 h 262918"/>
                <a:gd name="connsiteX1" fmla="*/ 93773 w 225051"/>
                <a:gd name="connsiteY1" fmla="*/ 138998 h 262918"/>
                <a:gd name="connsiteX2" fmla="*/ 0 w 225051"/>
                <a:gd name="connsiteY2" fmla="*/ -1298 h 262918"/>
                <a:gd name="connsiteX3" fmla="*/ 38231 w 225051"/>
                <a:gd name="connsiteY3" fmla="*/ -1298 h 262918"/>
                <a:gd name="connsiteX4" fmla="*/ 112882 w 225051"/>
                <a:gd name="connsiteY4" fmla="*/ 110510 h 262918"/>
                <a:gd name="connsiteX5" fmla="*/ 186820 w 225051"/>
                <a:gd name="connsiteY5" fmla="*/ -1298 h 262918"/>
                <a:gd name="connsiteX6" fmla="*/ 225051 w 225051"/>
                <a:gd name="connsiteY6" fmla="*/ -1298 h 262918"/>
                <a:gd name="connsiteX7" fmla="*/ 134889 w 225051"/>
                <a:gd name="connsiteY7" fmla="*/ 135390 h 262918"/>
                <a:gd name="connsiteX8" fmla="*/ 219281 w 225051"/>
                <a:gd name="connsiteY8" fmla="*/ 261621 h 262918"/>
                <a:gd name="connsiteX9" fmla="*/ 181051 w 225051"/>
                <a:gd name="connsiteY9" fmla="*/ 261621 h 262918"/>
                <a:gd name="connsiteX10" fmla="*/ 115417 w 225051"/>
                <a:gd name="connsiteY10" fmla="*/ 163879 h 262918"/>
                <a:gd name="connsiteX11" fmla="*/ 50134 w 225051"/>
                <a:gd name="connsiteY11" fmla="*/ 261621 h 262918"/>
                <a:gd name="connsiteX12" fmla="*/ 11903 w 225051"/>
                <a:gd name="connsiteY12" fmla="*/ 261621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1" h="262918">
                  <a:moveTo>
                    <a:pt x="11903" y="261621"/>
                  </a:moveTo>
                  <a:lnTo>
                    <a:pt x="93773" y="138998"/>
                  </a:lnTo>
                  <a:lnTo>
                    <a:pt x="0" y="-1298"/>
                  </a:lnTo>
                  <a:lnTo>
                    <a:pt x="38231" y="-1298"/>
                  </a:lnTo>
                  <a:lnTo>
                    <a:pt x="112882" y="110510"/>
                  </a:lnTo>
                  <a:lnTo>
                    <a:pt x="186820" y="-1298"/>
                  </a:lnTo>
                  <a:lnTo>
                    <a:pt x="225051" y="-1298"/>
                  </a:lnTo>
                  <a:lnTo>
                    <a:pt x="134889" y="135390"/>
                  </a:lnTo>
                  <a:lnTo>
                    <a:pt x="219281" y="261621"/>
                  </a:lnTo>
                  <a:lnTo>
                    <a:pt x="181051" y="261621"/>
                  </a:lnTo>
                  <a:lnTo>
                    <a:pt x="115417" y="163879"/>
                  </a:lnTo>
                  <a:lnTo>
                    <a:pt x="50134" y="261621"/>
                  </a:lnTo>
                  <a:lnTo>
                    <a:pt x="11903" y="261621"/>
                  </a:lnTo>
                  <a:close/>
                </a:path>
              </a:pathLst>
            </a:custGeom>
            <a:solidFill>
              <a:srgbClr val="FFFF00"/>
            </a:solidFill>
            <a:ln w="3620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0622DC2-BBC0-BE0B-565E-75E5E57E629A}"/>
                </a:ext>
              </a:extLst>
            </p:cNvPr>
            <p:cNvSpPr/>
            <p:nvPr>
              <p:custDataLst>
                <p:tags r:id="rId34"/>
              </p:custDataLst>
            </p:nvPr>
          </p:nvSpPr>
          <p:spPr>
            <a:xfrm flipV="1">
              <a:off x="14845236" y="-22544947"/>
              <a:ext cx="222166" cy="222167"/>
            </a:xfrm>
            <a:custGeom>
              <a:avLst/>
              <a:gdLst>
                <a:gd name="connsiteX0" fmla="*/ 222166 w 222166"/>
                <a:gd name="connsiteY0" fmla="*/ 109786 h 222167"/>
                <a:gd name="connsiteX1" fmla="*/ 111084 w 222166"/>
                <a:gd name="connsiteY1" fmla="*/ 220871 h 222167"/>
                <a:gd name="connsiteX2" fmla="*/ 0 w 222166"/>
                <a:gd name="connsiteY2" fmla="*/ 109786 h 222167"/>
                <a:gd name="connsiteX3" fmla="*/ 111084 w 222166"/>
                <a:gd name="connsiteY3" fmla="*/ -1296 h 222167"/>
                <a:gd name="connsiteX4" fmla="*/ 222166 w 222166"/>
                <a:gd name="connsiteY4" fmla="*/ 109786 h 222167"/>
                <a:gd name="connsiteX5" fmla="*/ 178166 w 222166"/>
                <a:gd name="connsiteY5" fmla="*/ 63626 h 222167"/>
                <a:gd name="connsiteX6" fmla="*/ 132004 w 222166"/>
                <a:gd name="connsiteY6" fmla="*/ 109786 h 222167"/>
                <a:gd name="connsiteX7" fmla="*/ 178166 w 222166"/>
                <a:gd name="connsiteY7" fmla="*/ 155949 h 222167"/>
                <a:gd name="connsiteX8" fmla="*/ 192591 w 222166"/>
                <a:gd name="connsiteY8" fmla="*/ 109786 h 222167"/>
                <a:gd name="connsiteX9" fmla="*/ 178166 w 222166"/>
                <a:gd name="connsiteY9" fmla="*/ 63626 h 222167"/>
                <a:gd name="connsiteX10" fmla="*/ 64922 w 222166"/>
                <a:gd name="connsiteY10" fmla="*/ 42705 h 222167"/>
                <a:gd name="connsiteX11" fmla="*/ 111084 w 222166"/>
                <a:gd name="connsiteY11" fmla="*/ 88868 h 222167"/>
                <a:gd name="connsiteX12" fmla="*/ 157245 w 222166"/>
                <a:gd name="connsiteY12" fmla="*/ 42705 h 222167"/>
                <a:gd name="connsiteX13" fmla="*/ 111084 w 222166"/>
                <a:gd name="connsiteY13" fmla="*/ 28280 h 222167"/>
                <a:gd name="connsiteX14" fmla="*/ 64922 w 222166"/>
                <a:gd name="connsiteY14" fmla="*/ 42705 h 222167"/>
                <a:gd name="connsiteX15" fmla="*/ 44002 w 222166"/>
                <a:gd name="connsiteY15" fmla="*/ 155949 h 222167"/>
                <a:gd name="connsiteX16" fmla="*/ 90163 w 222166"/>
                <a:gd name="connsiteY16" fmla="*/ 109786 h 222167"/>
                <a:gd name="connsiteX17" fmla="*/ 44002 w 222166"/>
                <a:gd name="connsiteY17" fmla="*/ 63626 h 222167"/>
                <a:gd name="connsiteX18" fmla="*/ 29576 w 222166"/>
                <a:gd name="connsiteY18" fmla="*/ 109786 h 222167"/>
                <a:gd name="connsiteX19" fmla="*/ 44002 w 222166"/>
                <a:gd name="connsiteY19" fmla="*/ 155949 h 222167"/>
                <a:gd name="connsiteX20" fmla="*/ 157245 w 222166"/>
                <a:gd name="connsiteY20" fmla="*/ 176869 h 222167"/>
                <a:gd name="connsiteX21" fmla="*/ 111084 w 222166"/>
                <a:gd name="connsiteY21" fmla="*/ 130706 h 222167"/>
                <a:gd name="connsiteX22" fmla="*/ 64922 w 222166"/>
                <a:gd name="connsiteY22" fmla="*/ 176869 h 222167"/>
                <a:gd name="connsiteX23" fmla="*/ 111084 w 222166"/>
                <a:gd name="connsiteY23" fmla="*/ 191295 h 222167"/>
                <a:gd name="connsiteX24" fmla="*/ 157245 w 222166"/>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6" h="222167">
                  <a:moveTo>
                    <a:pt x="222166" y="109786"/>
                  </a:moveTo>
                  <a:cubicBezTo>
                    <a:pt x="222166" y="171100"/>
                    <a:pt x="172395" y="220871"/>
                    <a:pt x="111084" y="220871"/>
                  </a:cubicBezTo>
                  <a:cubicBezTo>
                    <a:pt x="49771" y="220871"/>
                    <a:pt x="0" y="171100"/>
                    <a:pt x="0" y="109786"/>
                  </a:cubicBezTo>
                  <a:cubicBezTo>
                    <a:pt x="0" y="48475"/>
                    <a:pt x="49771" y="-1296"/>
                    <a:pt x="111084" y="-1296"/>
                  </a:cubicBezTo>
                  <a:cubicBezTo>
                    <a:pt x="172395" y="-1296"/>
                    <a:pt x="222166" y="48475"/>
                    <a:pt x="222166" y="109786"/>
                  </a:cubicBezTo>
                  <a:close/>
                  <a:moveTo>
                    <a:pt x="178166" y="63626"/>
                  </a:moveTo>
                  <a:lnTo>
                    <a:pt x="132004" y="109786"/>
                  </a:lnTo>
                  <a:lnTo>
                    <a:pt x="178166" y="155949"/>
                  </a:lnTo>
                  <a:cubicBezTo>
                    <a:pt x="187183" y="142973"/>
                    <a:pt x="192591" y="127098"/>
                    <a:pt x="192591" y="109786"/>
                  </a:cubicBezTo>
                  <a:cubicBezTo>
                    <a:pt x="192591" y="92477"/>
                    <a:pt x="187183" y="76615"/>
                    <a:pt x="178166" y="63626"/>
                  </a:cubicBezTo>
                  <a:close/>
                  <a:moveTo>
                    <a:pt x="64922" y="42705"/>
                  </a:moveTo>
                  <a:lnTo>
                    <a:pt x="111084" y="88868"/>
                  </a:lnTo>
                  <a:lnTo>
                    <a:pt x="157245" y="42705"/>
                  </a:lnTo>
                  <a:cubicBezTo>
                    <a:pt x="144257" y="33687"/>
                    <a:pt x="128394" y="28280"/>
                    <a:pt x="111084" y="28280"/>
                  </a:cubicBezTo>
                  <a:cubicBezTo>
                    <a:pt x="93773" y="28280"/>
                    <a:pt x="77899" y="33687"/>
                    <a:pt x="64922" y="42705"/>
                  </a:cubicBezTo>
                  <a:close/>
                  <a:moveTo>
                    <a:pt x="44002" y="155949"/>
                  </a:moveTo>
                  <a:lnTo>
                    <a:pt x="90163" y="109786"/>
                  </a:lnTo>
                  <a:lnTo>
                    <a:pt x="44002" y="63626"/>
                  </a:lnTo>
                  <a:cubicBezTo>
                    <a:pt x="34983" y="76615"/>
                    <a:pt x="29576" y="92477"/>
                    <a:pt x="29576" y="109786"/>
                  </a:cubicBezTo>
                  <a:cubicBezTo>
                    <a:pt x="29576" y="127098"/>
                    <a:pt x="34983" y="142973"/>
                    <a:pt x="44002" y="155949"/>
                  </a:cubicBezTo>
                  <a:close/>
                  <a:moveTo>
                    <a:pt x="157245" y="176869"/>
                  </a:moveTo>
                  <a:lnTo>
                    <a:pt x="111084" y="130706"/>
                  </a:lnTo>
                  <a:lnTo>
                    <a:pt x="64922" y="176869"/>
                  </a:lnTo>
                  <a:cubicBezTo>
                    <a:pt x="77899" y="185888"/>
                    <a:pt x="93773" y="191295"/>
                    <a:pt x="111084" y="191295"/>
                  </a:cubicBezTo>
                  <a:cubicBezTo>
                    <a:pt x="128394" y="191295"/>
                    <a:pt x="144257" y="185888"/>
                    <a:pt x="157245" y="176869"/>
                  </a:cubicBezTo>
                  <a:close/>
                </a:path>
              </a:pathLst>
            </a:custGeom>
            <a:solidFill>
              <a:srgbClr val="FFFFFF"/>
            </a:solidFill>
            <a:ln w="3620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AB780BE-3C7C-293F-5CB0-496C70C665E8}"/>
                </a:ext>
              </a:extLst>
            </p:cNvPr>
            <p:cNvSpPr/>
            <p:nvPr>
              <p:custDataLst>
                <p:tags r:id="rId35"/>
              </p:custDataLst>
            </p:nvPr>
          </p:nvSpPr>
          <p:spPr>
            <a:xfrm flipV="1">
              <a:off x="15198963" y="-22592918"/>
              <a:ext cx="225051" cy="262918"/>
            </a:xfrm>
            <a:custGeom>
              <a:avLst/>
              <a:gdLst>
                <a:gd name="connsiteX0" fmla="*/ 11903 w 225051"/>
                <a:gd name="connsiteY0" fmla="*/ 261621 h 262918"/>
                <a:gd name="connsiteX1" fmla="*/ 93772 w 225051"/>
                <a:gd name="connsiteY1" fmla="*/ 138998 h 262918"/>
                <a:gd name="connsiteX2" fmla="*/ 0 w 225051"/>
                <a:gd name="connsiteY2" fmla="*/ -1298 h 262918"/>
                <a:gd name="connsiteX3" fmla="*/ 38231 w 225051"/>
                <a:gd name="connsiteY3" fmla="*/ -1298 h 262918"/>
                <a:gd name="connsiteX4" fmla="*/ 112882 w 225051"/>
                <a:gd name="connsiteY4" fmla="*/ 110510 h 262918"/>
                <a:gd name="connsiteX5" fmla="*/ 186820 w 225051"/>
                <a:gd name="connsiteY5" fmla="*/ -1298 h 262918"/>
                <a:gd name="connsiteX6" fmla="*/ 225051 w 225051"/>
                <a:gd name="connsiteY6" fmla="*/ -1298 h 262918"/>
                <a:gd name="connsiteX7" fmla="*/ 134889 w 225051"/>
                <a:gd name="connsiteY7" fmla="*/ 135390 h 262918"/>
                <a:gd name="connsiteX8" fmla="*/ 219281 w 225051"/>
                <a:gd name="connsiteY8" fmla="*/ 261621 h 262918"/>
                <a:gd name="connsiteX9" fmla="*/ 181051 w 225051"/>
                <a:gd name="connsiteY9" fmla="*/ 261621 h 262918"/>
                <a:gd name="connsiteX10" fmla="*/ 115417 w 225051"/>
                <a:gd name="connsiteY10" fmla="*/ 163879 h 262918"/>
                <a:gd name="connsiteX11" fmla="*/ 50134 w 225051"/>
                <a:gd name="connsiteY11" fmla="*/ 261621 h 262918"/>
                <a:gd name="connsiteX12" fmla="*/ 11903 w 225051"/>
                <a:gd name="connsiteY12" fmla="*/ 261621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1" h="262918">
                  <a:moveTo>
                    <a:pt x="11903" y="261621"/>
                  </a:moveTo>
                  <a:lnTo>
                    <a:pt x="93772" y="138998"/>
                  </a:lnTo>
                  <a:lnTo>
                    <a:pt x="0" y="-1298"/>
                  </a:lnTo>
                  <a:lnTo>
                    <a:pt x="38231" y="-1298"/>
                  </a:lnTo>
                  <a:lnTo>
                    <a:pt x="112882" y="110510"/>
                  </a:lnTo>
                  <a:lnTo>
                    <a:pt x="186820" y="-1298"/>
                  </a:lnTo>
                  <a:lnTo>
                    <a:pt x="225051" y="-1298"/>
                  </a:lnTo>
                  <a:lnTo>
                    <a:pt x="134889" y="135390"/>
                  </a:lnTo>
                  <a:lnTo>
                    <a:pt x="219281" y="261621"/>
                  </a:lnTo>
                  <a:lnTo>
                    <a:pt x="181051" y="261621"/>
                  </a:lnTo>
                  <a:lnTo>
                    <a:pt x="115417" y="163879"/>
                  </a:lnTo>
                  <a:lnTo>
                    <a:pt x="50134" y="261621"/>
                  </a:lnTo>
                  <a:lnTo>
                    <a:pt x="11903" y="261621"/>
                  </a:lnTo>
                  <a:close/>
                </a:path>
              </a:pathLst>
            </a:custGeom>
            <a:solidFill>
              <a:srgbClr val="FFFF00"/>
            </a:solidFill>
            <a:ln w="3620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246DF1D-A37F-DD15-4AE6-377C93B3CE2B}"/>
                </a:ext>
              </a:extLst>
            </p:cNvPr>
            <p:cNvSpPr/>
            <p:nvPr>
              <p:custDataLst>
                <p:tags r:id="rId36"/>
              </p:custDataLst>
            </p:nvPr>
          </p:nvSpPr>
          <p:spPr>
            <a:xfrm flipV="1">
              <a:off x="15474526" y="-22607341"/>
              <a:ext cx="86915" cy="343339"/>
            </a:xfrm>
            <a:custGeom>
              <a:avLst/>
              <a:gdLst>
                <a:gd name="connsiteX0" fmla="*/ 86915 w 86915"/>
                <a:gd name="connsiteY0" fmla="*/ 342043 h 343339"/>
                <a:gd name="connsiteX1" fmla="*/ 86915 w 86915"/>
                <a:gd name="connsiteY1" fmla="*/ -1296 h 343339"/>
                <a:gd name="connsiteX2" fmla="*/ 0 w 86915"/>
                <a:gd name="connsiteY2" fmla="*/ -1296 h 343339"/>
                <a:gd name="connsiteX3" fmla="*/ 0 w 86915"/>
                <a:gd name="connsiteY3" fmla="*/ 28280 h 343339"/>
                <a:gd name="connsiteX4" fmla="*/ 54455 w 86915"/>
                <a:gd name="connsiteY4" fmla="*/ 28280 h 343339"/>
                <a:gd name="connsiteX5" fmla="*/ 54455 w 86915"/>
                <a:gd name="connsiteY5" fmla="*/ 312470 h 343339"/>
                <a:gd name="connsiteX6" fmla="*/ 0 w 86915"/>
                <a:gd name="connsiteY6" fmla="*/ 312470 h 343339"/>
                <a:gd name="connsiteX7" fmla="*/ 0 w 86915"/>
                <a:gd name="connsiteY7" fmla="*/ 342043 h 343339"/>
                <a:gd name="connsiteX8" fmla="*/ 86915 w 86915"/>
                <a:gd name="connsiteY8" fmla="*/ 342043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5" h="343339">
                  <a:moveTo>
                    <a:pt x="86915" y="342043"/>
                  </a:moveTo>
                  <a:lnTo>
                    <a:pt x="86915" y="-1296"/>
                  </a:lnTo>
                  <a:lnTo>
                    <a:pt x="0" y="-1296"/>
                  </a:lnTo>
                  <a:lnTo>
                    <a:pt x="0" y="28280"/>
                  </a:lnTo>
                  <a:lnTo>
                    <a:pt x="54455" y="28280"/>
                  </a:lnTo>
                  <a:lnTo>
                    <a:pt x="54455" y="312470"/>
                  </a:lnTo>
                  <a:lnTo>
                    <a:pt x="0" y="312470"/>
                  </a:lnTo>
                  <a:lnTo>
                    <a:pt x="0" y="342043"/>
                  </a:lnTo>
                  <a:lnTo>
                    <a:pt x="86915" y="342043"/>
                  </a:lnTo>
                  <a:close/>
                </a:path>
              </a:pathLst>
            </a:custGeom>
            <a:solidFill>
              <a:srgbClr val="FFFFFF"/>
            </a:solidFill>
            <a:ln w="36201" cap="flat">
              <a:noFill/>
              <a:prstDash val="solid"/>
              <a:miter/>
            </a:ln>
          </p:spPr>
          <p:txBody>
            <a:bodyPr rtlCol="0" anchor="ctr"/>
            <a:lstStyle/>
            <a:p>
              <a:endParaRPr lang="en-US"/>
            </a:p>
          </p:txBody>
        </p:sp>
      </p:grpSp>
      <p:grpSp>
        <p:nvGrpSpPr>
          <p:cNvPr id="47" name="Group 46"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color[rgb]{1,1,1}\otimes\color[rgb]{1,1,0}\mathrm{X}\color[rgb]{1,1,1}\otimes\color[rgb]{1,1,0}\mathrm{X}\color[rgb]{1,1,1}\otimes\color[rgb]{1,1,0}\mathrm{X}\color[rgb]{1,1,1}\right]&#10;\]&#10;\end{document}" title="IguanaTex Vector Display">
            <a:extLst>
              <a:ext uri="{FF2B5EF4-FFF2-40B4-BE49-F238E27FC236}">
                <a16:creationId xmlns:a16="http://schemas.microsoft.com/office/drawing/2014/main" id="{3273F362-9D70-F4B6-036D-1E09D0617614}"/>
              </a:ext>
            </a:extLst>
          </p:cNvPr>
          <p:cNvGrpSpPr>
            <a:grpSpLocks noChangeAspect="1"/>
          </p:cNvGrpSpPr>
          <p:nvPr>
            <p:custDataLst>
              <p:tags r:id="rId2"/>
            </p:custDataLst>
          </p:nvPr>
        </p:nvGrpSpPr>
        <p:grpSpPr>
          <a:xfrm>
            <a:off x="6663092" y="1292179"/>
            <a:ext cx="3757886" cy="537694"/>
            <a:chOff x="16245281" y="-22607322"/>
            <a:chExt cx="3757886" cy="537694"/>
          </a:xfrm>
        </p:grpSpPr>
        <p:sp>
          <p:nvSpPr>
            <p:cNvPr id="31" name="Freeform: Shape 30">
              <a:extLst>
                <a:ext uri="{FF2B5EF4-FFF2-40B4-BE49-F238E27FC236}">
                  <a16:creationId xmlns:a16="http://schemas.microsoft.com/office/drawing/2014/main" id="{A20248F2-AD58-9B9A-CCB5-7A1623FBA973}"/>
                </a:ext>
              </a:extLst>
            </p:cNvPr>
            <p:cNvSpPr/>
            <p:nvPr>
              <p:custDataLst>
                <p:tags r:id="rId3"/>
              </p:custDataLst>
            </p:nvPr>
          </p:nvSpPr>
          <p:spPr>
            <a:xfrm flipV="1">
              <a:off x="16687800" y="-22592898"/>
              <a:ext cx="186809" cy="262918"/>
            </a:xfrm>
            <a:custGeom>
              <a:avLst/>
              <a:gdLst>
                <a:gd name="connsiteX0" fmla="*/ 0 w 186809"/>
                <a:gd name="connsiteY0" fmla="*/ 261620 h 262918"/>
                <a:gd name="connsiteX1" fmla="*/ 0 w 186809"/>
                <a:gd name="connsiteY1" fmla="*/ -1298 h 262918"/>
                <a:gd name="connsiteX2" fmla="*/ 186809 w 186809"/>
                <a:gd name="connsiteY2" fmla="*/ -1298 h 262918"/>
                <a:gd name="connsiteX3" fmla="*/ 186809 w 186809"/>
                <a:gd name="connsiteY3" fmla="*/ 49910 h 262918"/>
                <a:gd name="connsiteX4" fmla="*/ 67795 w 186809"/>
                <a:gd name="connsiteY4" fmla="*/ 49910 h 262918"/>
                <a:gd name="connsiteX5" fmla="*/ 67795 w 186809"/>
                <a:gd name="connsiteY5" fmla="*/ 110147 h 262918"/>
                <a:gd name="connsiteX6" fmla="*/ 175992 w 186809"/>
                <a:gd name="connsiteY6" fmla="*/ 110147 h 262918"/>
                <a:gd name="connsiteX7" fmla="*/ 175992 w 186809"/>
                <a:gd name="connsiteY7" fmla="*/ 161355 h 262918"/>
                <a:gd name="connsiteX8" fmla="*/ 67795 w 186809"/>
                <a:gd name="connsiteY8" fmla="*/ 161355 h 262918"/>
                <a:gd name="connsiteX9" fmla="*/ 67795 w 186809"/>
                <a:gd name="connsiteY9" fmla="*/ 210401 h 262918"/>
                <a:gd name="connsiteX10" fmla="*/ 182848 w 186809"/>
                <a:gd name="connsiteY10" fmla="*/ 210401 h 262918"/>
                <a:gd name="connsiteX11" fmla="*/ 182848 w 186809"/>
                <a:gd name="connsiteY11" fmla="*/ 261620 h 262918"/>
                <a:gd name="connsiteX12" fmla="*/ 0 w 186809"/>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09" h="262918">
                  <a:moveTo>
                    <a:pt x="0" y="261620"/>
                  </a:moveTo>
                  <a:lnTo>
                    <a:pt x="0" y="-1298"/>
                  </a:lnTo>
                  <a:lnTo>
                    <a:pt x="186809" y="-1298"/>
                  </a:lnTo>
                  <a:lnTo>
                    <a:pt x="186809" y="49910"/>
                  </a:lnTo>
                  <a:lnTo>
                    <a:pt x="67795" y="49910"/>
                  </a:lnTo>
                  <a:lnTo>
                    <a:pt x="67795" y="110147"/>
                  </a:lnTo>
                  <a:lnTo>
                    <a:pt x="175992" y="110147"/>
                  </a:lnTo>
                  <a:lnTo>
                    <a:pt x="175992" y="161355"/>
                  </a:lnTo>
                  <a:lnTo>
                    <a:pt x="67795" y="161355"/>
                  </a:lnTo>
                  <a:lnTo>
                    <a:pt x="67795" y="210401"/>
                  </a:lnTo>
                  <a:lnTo>
                    <a:pt x="182848" y="210401"/>
                  </a:lnTo>
                  <a:lnTo>
                    <a:pt x="182848" y="261620"/>
                  </a:lnTo>
                  <a:lnTo>
                    <a:pt x="0" y="261620"/>
                  </a:lnTo>
                  <a:close/>
                </a:path>
              </a:pathLst>
            </a:custGeom>
            <a:solidFill>
              <a:srgbClr val="FFFFFF"/>
            </a:solidFill>
            <a:ln w="3620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FA3625C-8079-F975-D997-5B2AC4DB0077}"/>
                </a:ext>
              </a:extLst>
            </p:cNvPr>
            <p:cNvSpPr/>
            <p:nvPr>
              <p:custDataLst>
                <p:tags r:id="rId4"/>
              </p:custDataLst>
            </p:nvPr>
          </p:nvSpPr>
          <p:spPr>
            <a:xfrm flipV="1">
              <a:off x="16245281" y="-22273294"/>
              <a:ext cx="171048" cy="199830"/>
            </a:xfrm>
            <a:custGeom>
              <a:avLst/>
              <a:gdLst>
                <a:gd name="connsiteX0" fmla="*/ 9040 w 171048"/>
                <a:gd name="connsiteY0" fmla="*/ 198549 h 199830"/>
                <a:gd name="connsiteX1" fmla="*/ 71268 w 171048"/>
                <a:gd name="connsiteY1" fmla="*/ 105343 h 199830"/>
                <a:gd name="connsiteX2" fmla="*/ 0 w 171048"/>
                <a:gd name="connsiteY2" fmla="*/ -1282 h 199830"/>
                <a:gd name="connsiteX3" fmla="*/ 29055 w 171048"/>
                <a:gd name="connsiteY3" fmla="*/ -1282 h 199830"/>
                <a:gd name="connsiteX4" fmla="*/ 85796 w 171048"/>
                <a:gd name="connsiteY4" fmla="*/ 83687 h 199830"/>
                <a:gd name="connsiteX5" fmla="*/ 141994 w 171048"/>
                <a:gd name="connsiteY5" fmla="*/ -1282 h 199830"/>
                <a:gd name="connsiteX6" fmla="*/ 171048 w 171048"/>
                <a:gd name="connsiteY6" fmla="*/ -1282 h 199830"/>
                <a:gd name="connsiteX7" fmla="*/ 102518 w 171048"/>
                <a:gd name="connsiteY7" fmla="*/ 102605 h 199830"/>
                <a:gd name="connsiteX8" fmla="*/ 166659 w 171048"/>
                <a:gd name="connsiteY8" fmla="*/ 198549 h 199830"/>
                <a:gd name="connsiteX9" fmla="*/ 137603 w 171048"/>
                <a:gd name="connsiteY9" fmla="*/ 198549 h 199830"/>
                <a:gd name="connsiteX10" fmla="*/ 87719 w 171048"/>
                <a:gd name="connsiteY10" fmla="*/ 124262 h 199830"/>
                <a:gd name="connsiteX11" fmla="*/ 38095 w 171048"/>
                <a:gd name="connsiteY11" fmla="*/ 198549 h 199830"/>
                <a:gd name="connsiteX12" fmla="*/ 9040 w 171048"/>
                <a:gd name="connsiteY12"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048" h="199830">
                  <a:moveTo>
                    <a:pt x="9040" y="198549"/>
                  </a:moveTo>
                  <a:lnTo>
                    <a:pt x="71268" y="105343"/>
                  </a:lnTo>
                  <a:lnTo>
                    <a:pt x="0" y="-1282"/>
                  </a:lnTo>
                  <a:lnTo>
                    <a:pt x="29055" y="-1282"/>
                  </a:lnTo>
                  <a:lnTo>
                    <a:pt x="85796" y="83687"/>
                  </a:lnTo>
                  <a:lnTo>
                    <a:pt x="141994" y="-1282"/>
                  </a:lnTo>
                  <a:lnTo>
                    <a:pt x="171048" y="-1282"/>
                  </a:lnTo>
                  <a:lnTo>
                    <a:pt x="102518" y="102605"/>
                  </a:lnTo>
                  <a:lnTo>
                    <a:pt x="166659" y="198549"/>
                  </a:lnTo>
                  <a:lnTo>
                    <a:pt x="137603" y="198549"/>
                  </a:lnTo>
                  <a:lnTo>
                    <a:pt x="87719" y="124262"/>
                  </a:lnTo>
                  <a:lnTo>
                    <a:pt x="38095" y="198549"/>
                  </a:lnTo>
                  <a:lnTo>
                    <a:pt x="9040" y="198549"/>
                  </a:lnTo>
                  <a:close/>
                </a:path>
              </a:pathLst>
            </a:custGeom>
            <a:solidFill>
              <a:srgbClr val="FFFF00"/>
            </a:solidFill>
            <a:ln w="3620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8431DFB-10AE-1DE4-AE7B-27B9342C1C5D}"/>
                </a:ext>
              </a:extLst>
            </p:cNvPr>
            <p:cNvSpPr/>
            <p:nvPr>
              <p:custDataLst>
                <p:tags r:id="rId5"/>
              </p:custDataLst>
            </p:nvPr>
          </p:nvSpPr>
          <p:spPr>
            <a:xfrm flipV="1">
              <a:off x="16447049" y="-22188586"/>
              <a:ext cx="184195" cy="72366"/>
            </a:xfrm>
            <a:custGeom>
              <a:avLst/>
              <a:gdLst>
                <a:gd name="connsiteX0" fmla="*/ 15624 w 184195"/>
                <a:gd name="connsiteY0" fmla="*/ 14345 h 72366"/>
                <a:gd name="connsiteX1" fmla="*/ 46049 w 184195"/>
                <a:gd name="connsiteY1" fmla="*/ 39565 h 72366"/>
                <a:gd name="connsiteX2" fmla="*/ 138146 w 184195"/>
                <a:gd name="connsiteY2" fmla="*/ -1281 h 72366"/>
                <a:gd name="connsiteX3" fmla="*/ 184195 w 184195"/>
                <a:gd name="connsiteY3" fmla="*/ 55460 h 72366"/>
                <a:gd name="connsiteX4" fmla="*/ 168571 w 184195"/>
                <a:gd name="connsiteY4" fmla="*/ 55460 h 72366"/>
                <a:gd name="connsiteX5" fmla="*/ 138146 w 184195"/>
                <a:gd name="connsiteY5" fmla="*/ 30253 h 72366"/>
                <a:gd name="connsiteX6" fmla="*/ 46049 w 184195"/>
                <a:gd name="connsiteY6" fmla="*/ 71086 h 72366"/>
                <a:gd name="connsiteX7" fmla="*/ 0 w 184195"/>
                <a:gd name="connsiteY7" fmla="*/ 14345 h 72366"/>
                <a:gd name="connsiteX8" fmla="*/ 15624 w 184195"/>
                <a:gd name="connsiteY8" fmla="*/ 14345 h 7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95" h="72366">
                  <a:moveTo>
                    <a:pt x="15624" y="14345"/>
                  </a:moveTo>
                  <a:cubicBezTo>
                    <a:pt x="15624" y="20104"/>
                    <a:pt x="24665" y="39565"/>
                    <a:pt x="46049" y="39565"/>
                  </a:cubicBezTo>
                  <a:cubicBezTo>
                    <a:pt x="77570" y="39565"/>
                    <a:pt x="99497" y="-1281"/>
                    <a:pt x="138146" y="-1281"/>
                  </a:cubicBezTo>
                  <a:cubicBezTo>
                    <a:pt x="160073" y="-1281"/>
                    <a:pt x="184195" y="16811"/>
                    <a:pt x="184195" y="55460"/>
                  </a:cubicBezTo>
                  <a:lnTo>
                    <a:pt x="168571" y="55460"/>
                  </a:lnTo>
                  <a:cubicBezTo>
                    <a:pt x="168571" y="49713"/>
                    <a:pt x="159530" y="30253"/>
                    <a:pt x="138146" y="30253"/>
                  </a:cubicBezTo>
                  <a:cubicBezTo>
                    <a:pt x="106625" y="30253"/>
                    <a:pt x="84697" y="71086"/>
                    <a:pt x="46049" y="71086"/>
                  </a:cubicBezTo>
                  <a:cubicBezTo>
                    <a:pt x="24122" y="71086"/>
                    <a:pt x="0" y="52994"/>
                    <a:pt x="0" y="14345"/>
                  </a:cubicBezTo>
                  <a:lnTo>
                    <a:pt x="15624" y="14345"/>
                  </a:lnTo>
                  <a:close/>
                </a:path>
              </a:pathLst>
            </a:custGeom>
            <a:solidFill>
              <a:srgbClr val="FFFFFF"/>
            </a:solidFill>
            <a:ln w="3620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EA299D5-68BA-D5FC-30D3-9CCCB36F0B43}"/>
                </a:ext>
              </a:extLst>
            </p:cNvPr>
            <p:cNvSpPr/>
            <p:nvPr>
              <p:custDataLst>
                <p:tags r:id="rId6"/>
              </p:custDataLst>
            </p:nvPr>
          </p:nvSpPr>
          <p:spPr>
            <a:xfrm flipV="1">
              <a:off x="16678137" y="-22273294"/>
              <a:ext cx="152957" cy="203666"/>
            </a:xfrm>
            <a:custGeom>
              <a:avLst/>
              <a:gdLst>
                <a:gd name="connsiteX0" fmla="*/ 0 w 152957"/>
                <a:gd name="connsiteY0" fmla="*/ 202385 h 203666"/>
                <a:gd name="connsiteX1" fmla="*/ 0 w 152957"/>
                <a:gd name="connsiteY1" fmla="*/ 77659 h 203666"/>
                <a:gd name="connsiteX2" fmla="*/ 19189 w 152957"/>
                <a:gd name="connsiteY2" fmla="*/ 18721 h 203666"/>
                <a:gd name="connsiteX3" fmla="*/ 76473 w 152957"/>
                <a:gd name="connsiteY3" fmla="*/ -1282 h 203666"/>
                <a:gd name="connsiteX4" fmla="*/ 133486 w 152957"/>
                <a:gd name="connsiteY4" fmla="*/ 18721 h 203666"/>
                <a:gd name="connsiteX5" fmla="*/ 152957 w 152957"/>
                <a:gd name="connsiteY5" fmla="*/ 77659 h 203666"/>
                <a:gd name="connsiteX6" fmla="*/ 152957 w 152957"/>
                <a:gd name="connsiteY6" fmla="*/ 202385 h 203666"/>
                <a:gd name="connsiteX7" fmla="*/ 125814 w 152957"/>
                <a:gd name="connsiteY7" fmla="*/ 202385 h 203666"/>
                <a:gd name="connsiteX8" fmla="*/ 125814 w 152957"/>
                <a:gd name="connsiteY8" fmla="*/ 80949 h 203666"/>
                <a:gd name="connsiteX9" fmla="*/ 114025 w 152957"/>
                <a:gd name="connsiteY9" fmla="*/ 34630 h 203666"/>
                <a:gd name="connsiteX10" fmla="*/ 76473 w 152957"/>
                <a:gd name="connsiteY10" fmla="*/ 20646 h 203666"/>
                <a:gd name="connsiteX11" fmla="*/ 38921 w 152957"/>
                <a:gd name="connsiteY11" fmla="*/ 34630 h 203666"/>
                <a:gd name="connsiteX12" fmla="*/ 27132 w 152957"/>
                <a:gd name="connsiteY12" fmla="*/ 80949 h 203666"/>
                <a:gd name="connsiteX13" fmla="*/ 27132 w 152957"/>
                <a:gd name="connsiteY13" fmla="*/ 202385 h 203666"/>
                <a:gd name="connsiteX14" fmla="*/ 0 w 152957"/>
                <a:gd name="connsiteY14" fmla="*/ 202385 h 20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57" h="203666">
                  <a:moveTo>
                    <a:pt x="0" y="202385"/>
                  </a:moveTo>
                  <a:lnTo>
                    <a:pt x="0" y="77659"/>
                  </a:lnTo>
                  <a:cubicBezTo>
                    <a:pt x="0" y="51623"/>
                    <a:pt x="6302" y="31881"/>
                    <a:pt x="19189" y="18721"/>
                  </a:cubicBezTo>
                  <a:cubicBezTo>
                    <a:pt x="32347" y="5292"/>
                    <a:pt x="51253" y="-1282"/>
                    <a:pt x="76473" y="-1282"/>
                  </a:cubicBezTo>
                  <a:cubicBezTo>
                    <a:pt x="101692" y="-1282"/>
                    <a:pt x="120609" y="5292"/>
                    <a:pt x="133486" y="18721"/>
                  </a:cubicBezTo>
                  <a:cubicBezTo>
                    <a:pt x="146644" y="31881"/>
                    <a:pt x="152957" y="51623"/>
                    <a:pt x="152957" y="77659"/>
                  </a:cubicBezTo>
                  <a:lnTo>
                    <a:pt x="152957" y="202385"/>
                  </a:lnTo>
                  <a:lnTo>
                    <a:pt x="125814" y="202385"/>
                  </a:lnTo>
                  <a:lnTo>
                    <a:pt x="125814" y="80949"/>
                  </a:lnTo>
                  <a:cubicBezTo>
                    <a:pt x="125814" y="59567"/>
                    <a:pt x="121978" y="44225"/>
                    <a:pt x="114025" y="34630"/>
                  </a:cubicBezTo>
                  <a:cubicBezTo>
                    <a:pt x="106354" y="25307"/>
                    <a:pt x="93738" y="20646"/>
                    <a:pt x="76473" y="20646"/>
                  </a:cubicBezTo>
                  <a:cubicBezTo>
                    <a:pt x="59207" y="20646"/>
                    <a:pt x="46592" y="25307"/>
                    <a:pt x="38921" y="34630"/>
                  </a:cubicBezTo>
                  <a:cubicBezTo>
                    <a:pt x="30967" y="44225"/>
                    <a:pt x="27132" y="59567"/>
                    <a:pt x="27132" y="80949"/>
                  </a:cubicBezTo>
                  <a:lnTo>
                    <a:pt x="27132" y="202385"/>
                  </a:lnTo>
                  <a:lnTo>
                    <a:pt x="0" y="202385"/>
                  </a:lnTo>
                  <a:close/>
                </a:path>
              </a:pathLst>
            </a:custGeom>
            <a:solidFill>
              <a:srgbClr val="FFFF00"/>
            </a:solidFill>
            <a:ln w="3620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46A18C1-DD1A-DF34-1164-B69BC4D84268}"/>
                </a:ext>
              </a:extLst>
            </p:cNvPr>
            <p:cNvSpPr/>
            <p:nvPr>
              <p:custDataLst>
                <p:tags r:id="rId7"/>
              </p:custDataLst>
            </p:nvPr>
          </p:nvSpPr>
          <p:spPr>
            <a:xfrm flipV="1">
              <a:off x="16888262" y="-22273294"/>
              <a:ext cx="151316" cy="199830"/>
            </a:xfrm>
            <a:custGeom>
              <a:avLst/>
              <a:gdLst>
                <a:gd name="connsiteX0" fmla="*/ 0 w 151316"/>
                <a:gd name="connsiteY0" fmla="*/ 198549 h 199830"/>
                <a:gd name="connsiteX1" fmla="*/ 0 w 151316"/>
                <a:gd name="connsiteY1" fmla="*/ -1282 h 199830"/>
                <a:gd name="connsiteX2" fmla="*/ 26317 w 151316"/>
                <a:gd name="connsiteY2" fmla="*/ -1282 h 199830"/>
                <a:gd name="connsiteX3" fmla="*/ 26317 w 151316"/>
                <a:gd name="connsiteY3" fmla="*/ 165930 h 199830"/>
                <a:gd name="connsiteX4" fmla="*/ 114850 w 151316"/>
                <a:gd name="connsiteY4" fmla="*/ -1282 h 199830"/>
                <a:gd name="connsiteX5" fmla="*/ 151316 w 151316"/>
                <a:gd name="connsiteY5" fmla="*/ -1282 h 199830"/>
                <a:gd name="connsiteX6" fmla="*/ 151316 w 151316"/>
                <a:gd name="connsiteY6" fmla="*/ 198549 h 199830"/>
                <a:gd name="connsiteX7" fmla="*/ 124999 w 151316"/>
                <a:gd name="connsiteY7" fmla="*/ 198549 h 199830"/>
                <a:gd name="connsiteX8" fmla="*/ 124999 w 151316"/>
                <a:gd name="connsiteY8" fmla="*/ 31337 h 199830"/>
                <a:gd name="connsiteX9" fmla="*/ 36454 w 151316"/>
                <a:gd name="connsiteY9" fmla="*/ 198549 h 199830"/>
                <a:gd name="connsiteX10" fmla="*/ 0 w 151316"/>
                <a:gd name="connsiteY10"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16" h="199830">
                  <a:moveTo>
                    <a:pt x="0" y="198549"/>
                  </a:moveTo>
                  <a:lnTo>
                    <a:pt x="0" y="-1282"/>
                  </a:lnTo>
                  <a:lnTo>
                    <a:pt x="26317" y="-1282"/>
                  </a:lnTo>
                  <a:lnTo>
                    <a:pt x="26317" y="165930"/>
                  </a:lnTo>
                  <a:lnTo>
                    <a:pt x="114850" y="-1282"/>
                  </a:lnTo>
                  <a:lnTo>
                    <a:pt x="151316" y="-1282"/>
                  </a:lnTo>
                  <a:lnTo>
                    <a:pt x="151316" y="198549"/>
                  </a:lnTo>
                  <a:lnTo>
                    <a:pt x="124999" y="198549"/>
                  </a:lnTo>
                  <a:lnTo>
                    <a:pt x="124999" y="31337"/>
                  </a:lnTo>
                  <a:lnTo>
                    <a:pt x="36454" y="198549"/>
                  </a:lnTo>
                  <a:lnTo>
                    <a:pt x="0" y="198549"/>
                  </a:lnTo>
                  <a:close/>
                </a:path>
              </a:pathLst>
            </a:custGeom>
            <a:solidFill>
              <a:srgbClr val="FFFF00"/>
            </a:solidFill>
            <a:ln w="3620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FC0565F-32D7-DE33-FD58-5255357036E3}"/>
                </a:ext>
              </a:extLst>
            </p:cNvPr>
            <p:cNvSpPr/>
            <p:nvPr>
              <p:custDataLst>
                <p:tags r:id="rId8"/>
              </p:custDataLst>
            </p:nvPr>
          </p:nvSpPr>
          <p:spPr>
            <a:xfrm flipV="1">
              <a:off x="17080043" y="-22273294"/>
              <a:ext cx="67146" cy="199830"/>
            </a:xfrm>
            <a:custGeom>
              <a:avLst/>
              <a:gdLst>
                <a:gd name="connsiteX0" fmla="*/ 67146 w 67146"/>
                <a:gd name="connsiteY0" fmla="*/ -1282 h 199830"/>
                <a:gd name="connsiteX1" fmla="*/ 67146 w 67146"/>
                <a:gd name="connsiteY1" fmla="*/ 21470 h 199830"/>
                <a:gd name="connsiteX2" fmla="*/ 47143 w 67146"/>
                <a:gd name="connsiteY2" fmla="*/ 21470 h 199830"/>
                <a:gd name="connsiteX3" fmla="*/ 47143 w 67146"/>
                <a:gd name="connsiteY3" fmla="*/ 175796 h 199830"/>
                <a:gd name="connsiteX4" fmla="*/ 67146 w 67146"/>
                <a:gd name="connsiteY4" fmla="*/ 175796 h 199830"/>
                <a:gd name="connsiteX5" fmla="*/ 67146 w 67146"/>
                <a:gd name="connsiteY5" fmla="*/ 198549 h 199830"/>
                <a:gd name="connsiteX6" fmla="*/ 0 w 67146"/>
                <a:gd name="connsiteY6" fmla="*/ 198549 h 199830"/>
                <a:gd name="connsiteX7" fmla="*/ 0 w 67146"/>
                <a:gd name="connsiteY7" fmla="*/ 175796 h 199830"/>
                <a:gd name="connsiteX8" fmla="*/ 20003 w 67146"/>
                <a:gd name="connsiteY8" fmla="*/ 175796 h 199830"/>
                <a:gd name="connsiteX9" fmla="*/ 20003 w 67146"/>
                <a:gd name="connsiteY9" fmla="*/ 21470 h 199830"/>
                <a:gd name="connsiteX10" fmla="*/ 0 w 67146"/>
                <a:gd name="connsiteY10" fmla="*/ 21470 h 199830"/>
                <a:gd name="connsiteX11" fmla="*/ 0 w 67146"/>
                <a:gd name="connsiteY11" fmla="*/ -1282 h 199830"/>
                <a:gd name="connsiteX12" fmla="*/ 67146 w 67146"/>
                <a:gd name="connsiteY12" fmla="*/ -1282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46" h="199830">
                  <a:moveTo>
                    <a:pt x="67146" y="-1282"/>
                  </a:moveTo>
                  <a:lnTo>
                    <a:pt x="67146" y="21470"/>
                  </a:lnTo>
                  <a:lnTo>
                    <a:pt x="47143" y="21470"/>
                  </a:lnTo>
                  <a:lnTo>
                    <a:pt x="47143" y="175796"/>
                  </a:lnTo>
                  <a:lnTo>
                    <a:pt x="67146" y="175796"/>
                  </a:lnTo>
                  <a:lnTo>
                    <a:pt x="67146" y="198549"/>
                  </a:lnTo>
                  <a:lnTo>
                    <a:pt x="0" y="198549"/>
                  </a:lnTo>
                  <a:lnTo>
                    <a:pt x="0" y="175796"/>
                  </a:lnTo>
                  <a:lnTo>
                    <a:pt x="20003" y="175796"/>
                  </a:lnTo>
                  <a:lnTo>
                    <a:pt x="20003" y="21470"/>
                  </a:lnTo>
                  <a:lnTo>
                    <a:pt x="0" y="21470"/>
                  </a:lnTo>
                  <a:lnTo>
                    <a:pt x="0" y="-1282"/>
                  </a:lnTo>
                  <a:lnTo>
                    <a:pt x="67146" y="-1282"/>
                  </a:lnTo>
                  <a:close/>
                </a:path>
              </a:pathLst>
            </a:custGeom>
            <a:solidFill>
              <a:srgbClr val="FFFF00"/>
            </a:solidFill>
            <a:ln w="3620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06FA348-E372-AE69-B01A-3945465C59B0}"/>
                </a:ext>
              </a:extLst>
            </p:cNvPr>
            <p:cNvSpPr/>
            <p:nvPr>
              <p:custDataLst>
                <p:tags r:id="rId9"/>
              </p:custDataLst>
            </p:nvPr>
          </p:nvSpPr>
          <p:spPr>
            <a:xfrm flipV="1">
              <a:off x="17187370" y="-22273294"/>
              <a:ext cx="114851" cy="199830"/>
            </a:xfrm>
            <a:custGeom>
              <a:avLst/>
              <a:gdLst>
                <a:gd name="connsiteX0" fmla="*/ 0 w 114851"/>
                <a:gd name="connsiteY0" fmla="*/ 198549 h 199830"/>
                <a:gd name="connsiteX1" fmla="*/ 0 w 114851"/>
                <a:gd name="connsiteY1" fmla="*/ -1282 h 199830"/>
                <a:gd name="connsiteX2" fmla="*/ 27143 w 114851"/>
                <a:gd name="connsiteY2" fmla="*/ -1282 h 199830"/>
                <a:gd name="connsiteX3" fmla="*/ 27143 w 114851"/>
                <a:gd name="connsiteY3" fmla="*/ 94109 h 199830"/>
                <a:gd name="connsiteX4" fmla="*/ 106354 w 114851"/>
                <a:gd name="connsiteY4" fmla="*/ 94109 h 199830"/>
                <a:gd name="connsiteX5" fmla="*/ 106354 w 114851"/>
                <a:gd name="connsiteY5" fmla="*/ 116861 h 199830"/>
                <a:gd name="connsiteX6" fmla="*/ 27143 w 114851"/>
                <a:gd name="connsiteY6" fmla="*/ 116861 h 199830"/>
                <a:gd name="connsiteX7" fmla="*/ 27143 w 114851"/>
                <a:gd name="connsiteY7" fmla="*/ 175796 h 199830"/>
                <a:gd name="connsiteX8" fmla="*/ 114851 w 114851"/>
                <a:gd name="connsiteY8" fmla="*/ 175796 h 199830"/>
                <a:gd name="connsiteX9" fmla="*/ 114851 w 114851"/>
                <a:gd name="connsiteY9" fmla="*/ 198549 h 199830"/>
                <a:gd name="connsiteX10" fmla="*/ 0 w 114851"/>
                <a:gd name="connsiteY10"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851" h="199830">
                  <a:moveTo>
                    <a:pt x="0" y="198549"/>
                  </a:moveTo>
                  <a:lnTo>
                    <a:pt x="0" y="-1282"/>
                  </a:lnTo>
                  <a:lnTo>
                    <a:pt x="27143" y="-1282"/>
                  </a:lnTo>
                  <a:lnTo>
                    <a:pt x="27143" y="94109"/>
                  </a:lnTo>
                  <a:lnTo>
                    <a:pt x="106354" y="94109"/>
                  </a:lnTo>
                  <a:lnTo>
                    <a:pt x="106354" y="116861"/>
                  </a:lnTo>
                  <a:lnTo>
                    <a:pt x="27143" y="116861"/>
                  </a:lnTo>
                  <a:lnTo>
                    <a:pt x="27143" y="175796"/>
                  </a:lnTo>
                  <a:lnTo>
                    <a:pt x="114851" y="175796"/>
                  </a:lnTo>
                  <a:lnTo>
                    <a:pt x="114851" y="198549"/>
                  </a:lnTo>
                  <a:lnTo>
                    <a:pt x="0" y="198549"/>
                  </a:lnTo>
                  <a:close/>
                </a:path>
              </a:pathLst>
            </a:custGeom>
            <a:solidFill>
              <a:srgbClr val="FFFF00"/>
            </a:solidFill>
            <a:ln w="3620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5352ADF-1CF3-5F30-7971-F4ACCF37FFA2}"/>
                </a:ext>
              </a:extLst>
            </p:cNvPr>
            <p:cNvSpPr/>
            <p:nvPr>
              <p:custDataLst>
                <p:tags r:id="rId10"/>
              </p:custDataLst>
            </p:nvPr>
          </p:nvSpPr>
          <p:spPr>
            <a:xfrm flipV="1">
              <a:off x="17407971" y="-22607322"/>
              <a:ext cx="86916" cy="343339"/>
            </a:xfrm>
            <a:custGeom>
              <a:avLst/>
              <a:gdLst>
                <a:gd name="connsiteX0" fmla="*/ 0 w 86916"/>
                <a:gd name="connsiteY0" fmla="*/ 342043 h 343339"/>
                <a:gd name="connsiteX1" fmla="*/ 86916 w 86916"/>
                <a:gd name="connsiteY1" fmla="*/ 342043 h 343339"/>
                <a:gd name="connsiteX2" fmla="*/ 86916 w 86916"/>
                <a:gd name="connsiteY2" fmla="*/ 312469 h 343339"/>
                <a:gd name="connsiteX3" fmla="*/ 32461 w 86916"/>
                <a:gd name="connsiteY3" fmla="*/ 312469 h 343339"/>
                <a:gd name="connsiteX4" fmla="*/ 32461 w 86916"/>
                <a:gd name="connsiteY4" fmla="*/ 28280 h 343339"/>
                <a:gd name="connsiteX5" fmla="*/ 86916 w 86916"/>
                <a:gd name="connsiteY5" fmla="*/ 28280 h 343339"/>
                <a:gd name="connsiteX6" fmla="*/ 86916 w 86916"/>
                <a:gd name="connsiteY6" fmla="*/ -1296 h 343339"/>
                <a:gd name="connsiteX7" fmla="*/ 0 w 86916"/>
                <a:gd name="connsiteY7" fmla="*/ -1296 h 343339"/>
                <a:gd name="connsiteX8" fmla="*/ 0 w 86916"/>
                <a:gd name="connsiteY8" fmla="*/ 342043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6" h="343339">
                  <a:moveTo>
                    <a:pt x="0" y="342043"/>
                  </a:moveTo>
                  <a:lnTo>
                    <a:pt x="86916" y="342043"/>
                  </a:lnTo>
                  <a:lnTo>
                    <a:pt x="86916" y="312469"/>
                  </a:lnTo>
                  <a:lnTo>
                    <a:pt x="32461" y="312469"/>
                  </a:lnTo>
                  <a:lnTo>
                    <a:pt x="32461" y="28280"/>
                  </a:lnTo>
                  <a:lnTo>
                    <a:pt x="86916" y="28280"/>
                  </a:lnTo>
                  <a:lnTo>
                    <a:pt x="86916" y="-1296"/>
                  </a:lnTo>
                  <a:lnTo>
                    <a:pt x="0" y="-1296"/>
                  </a:lnTo>
                  <a:lnTo>
                    <a:pt x="0" y="342043"/>
                  </a:lnTo>
                  <a:close/>
                </a:path>
              </a:pathLst>
            </a:custGeom>
            <a:solidFill>
              <a:srgbClr val="FFFFFF"/>
            </a:solidFill>
            <a:ln w="3620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0A7594E-3F70-9880-411B-6611A30798A0}"/>
                </a:ext>
              </a:extLst>
            </p:cNvPr>
            <p:cNvSpPr/>
            <p:nvPr>
              <p:custDataLst>
                <p:tags r:id="rId11"/>
              </p:custDataLst>
            </p:nvPr>
          </p:nvSpPr>
          <p:spPr>
            <a:xfrm flipV="1">
              <a:off x="17572449" y="-22592898"/>
              <a:ext cx="225051" cy="262918"/>
            </a:xfrm>
            <a:custGeom>
              <a:avLst/>
              <a:gdLst>
                <a:gd name="connsiteX0" fmla="*/ 11903 w 225051"/>
                <a:gd name="connsiteY0" fmla="*/ 261620 h 262918"/>
                <a:gd name="connsiteX1" fmla="*/ 93772 w 225051"/>
                <a:gd name="connsiteY1" fmla="*/ 138998 h 262918"/>
                <a:gd name="connsiteX2" fmla="*/ 0 w 225051"/>
                <a:gd name="connsiteY2" fmla="*/ -1298 h 262918"/>
                <a:gd name="connsiteX3" fmla="*/ 38231 w 225051"/>
                <a:gd name="connsiteY3" fmla="*/ -1298 h 262918"/>
                <a:gd name="connsiteX4" fmla="*/ 112882 w 225051"/>
                <a:gd name="connsiteY4" fmla="*/ 110509 h 262918"/>
                <a:gd name="connsiteX5" fmla="*/ 186820 w 225051"/>
                <a:gd name="connsiteY5" fmla="*/ -1298 h 262918"/>
                <a:gd name="connsiteX6" fmla="*/ 225051 w 225051"/>
                <a:gd name="connsiteY6" fmla="*/ -1298 h 262918"/>
                <a:gd name="connsiteX7" fmla="*/ 134889 w 225051"/>
                <a:gd name="connsiteY7" fmla="*/ 135390 h 262918"/>
                <a:gd name="connsiteX8" fmla="*/ 219281 w 225051"/>
                <a:gd name="connsiteY8" fmla="*/ 261620 h 262918"/>
                <a:gd name="connsiteX9" fmla="*/ 181051 w 225051"/>
                <a:gd name="connsiteY9" fmla="*/ 261620 h 262918"/>
                <a:gd name="connsiteX10" fmla="*/ 115416 w 225051"/>
                <a:gd name="connsiteY10" fmla="*/ 163878 h 262918"/>
                <a:gd name="connsiteX11" fmla="*/ 50134 w 225051"/>
                <a:gd name="connsiteY11" fmla="*/ 261620 h 262918"/>
                <a:gd name="connsiteX12" fmla="*/ 11903 w 225051"/>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1" h="262918">
                  <a:moveTo>
                    <a:pt x="11903" y="261620"/>
                  </a:moveTo>
                  <a:lnTo>
                    <a:pt x="93772" y="138998"/>
                  </a:lnTo>
                  <a:lnTo>
                    <a:pt x="0" y="-1298"/>
                  </a:lnTo>
                  <a:lnTo>
                    <a:pt x="38231" y="-1298"/>
                  </a:lnTo>
                  <a:lnTo>
                    <a:pt x="112882" y="110509"/>
                  </a:lnTo>
                  <a:lnTo>
                    <a:pt x="186820" y="-1298"/>
                  </a:lnTo>
                  <a:lnTo>
                    <a:pt x="225051" y="-1298"/>
                  </a:lnTo>
                  <a:lnTo>
                    <a:pt x="134889" y="135390"/>
                  </a:lnTo>
                  <a:lnTo>
                    <a:pt x="219281" y="261620"/>
                  </a:lnTo>
                  <a:lnTo>
                    <a:pt x="181051" y="261620"/>
                  </a:lnTo>
                  <a:lnTo>
                    <a:pt x="115416" y="163878"/>
                  </a:lnTo>
                  <a:lnTo>
                    <a:pt x="50134" y="261620"/>
                  </a:lnTo>
                  <a:lnTo>
                    <a:pt x="11903" y="261620"/>
                  </a:lnTo>
                  <a:close/>
                </a:path>
              </a:pathLst>
            </a:custGeom>
            <a:solidFill>
              <a:srgbClr val="FFFF00"/>
            </a:solidFill>
            <a:ln w="3620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FAFE014-F5C7-9B92-3877-307180A09622}"/>
                </a:ext>
              </a:extLst>
            </p:cNvPr>
            <p:cNvSpPr/>
            <p:nvPr>
              <p:custDataLst>
                <p:tags r:id="rId12"/>
              </p:custDataLst>
            </p:nvPr>
          </p:nvSpPr>
          <p:spPr>
            <a:xfrm flipV="1">
              <a:off x="17908112" y="-22544928"/>
              <a:ext cx="222166" cy="222167"/>
            </a:xfrm>
            <a:custGeom>
              <a:avLst/>
              <a:gdLst>
                <a:gd name="connsiteX0" fmla="*/ 222166 w 222166"/>
                <a:gd name="connsiteY0" fmla="*/ 109786 h 222167"/>
                <a:gd name="connsiteX1" fmla="*/ 111084 w 222166"/>
                <a:gd name="connsiteY1" fmla="*/ 220871 h 222167"/>
                <a:gd name="connsiteX2" fmla="*/ 0 w 222166"/>
                <a:gd name="connsiteY2" fmla="*/ 109786 h 222167"/>
                <a:gd name="connsiteX3" fmla="*/ 111084 w 222166"/>
                <a:gd name="connsiteY3" fmla="*/ -1296 h 222167"/>
                <a:gd name="connsiteX4" fmla="*/ 222166 w 222166"/>
                <a:gd name="connsiteY4" fmla="*/ 109786 h 222167"/>
                <a:gd name="connsiteX5" fmla="*/ 178166 w 222166"/>
                <a:gd name="connsiteY5" fmla="*/ 63626 h 222167"/>
                <a:gd name="connsiteX6" fmla="*/ 132004 w 222166"/>
                <a:gd name="connsiteY6" fmla="*/ 109786 h 222167"/>
                <a:gd name="connsiteX7" fmla="*/ 178166 w 222166"/>
                <a:gd name="connsiteY7" fmla="*/ 155949 h 222167"/>
                <a:gd name="connsiteX8" fmla="*/ 192591 w 222166"/>
                <a:gd name="connsiteY8" fmla="*/ 109786 h 222167"/>
                <a:gd name="connsiteX9" fmla="*/ 178166 w 222166"/>
                <a:gd name="connsiteY9" fmla="*/ 63626 h 222167"/>
                <a:gd name="connsiteX10" fmla="*/ 64921 w 222166"/>
                <a:gd name="connsiteY10" fmla="*/ 42705 h 222167"/>
                <a:gd name="connsiteX11" fmla="*/ 111084 w 222166"/>
                <a:gd name="connsiteY11" fmla="*/ 88868 h 222167"/>
                <a:gd name="connsiteX12" fmla="*/ 157245 w 222166"/>
                <a:gd name="connsiteY12" fmla="*/ 42705 h 222167"/>
                <a:gd name="connsiteX13" fmla="*/ 111084 w 222166"/>
                <a:gd name="connsiteY13" fmla="*/ 28280 h 222167"/>
                <a:gd name="connsiteX14" fmla="*/ 64921 w 222166"/>
                <a:gd name="connsiteY14" fmla="*/ 42705 h 222167"/>
                <a:gd name="connsiteX15" fmla="*/ 44002 w 222166"/>
                <a:gd name="connsiteY15" fmla="*/ 155949 h 222167"/>
                <a:gd name="connsiteX16" fmla="*/ 90163 w 222166"/>
                <a:gd name="connsiteY16" fmla="*/ 109786 h 222167"/>
                <a:gd name="connsiteX17" fmla="*/ 44002 w 222166"/>
                <a:gd name="connsiteY17" fmla="*/ 63626 h 222167"/>
                <a:gd name="connsiteX18" fmla="*/ 29576 w 222166"/>
                <a:gd name="connsiteY18" fmla="*/ 109786 h 222167"/>
                <a:gd name="connsiteX19" fmla="*/ 44002 w 222166"/>
                <a:gd name="connsiteY19" fmla="*/ 155949 h 222167"/>
                <a:gd name="connsiteX20" fmla="*/ 157245 w 222166"/>
                <a:gd name="connsiteY20" fmla="*/ 176869 h 222167"/>
                <a:gd name="connsiteX21" fmla="*/ 111084 w 222166"/>
                <a:gd name="connsiteY21" fmla="*/ 130706 h 222167"/>
                <a:gd name="connsiteX22" fmla="*/ 64921 w 222166"/>
                <a:gd name="connsiteY22" fmla="*/ 176869 h 222167"/>
                <a:gd name="connsiteX23" fmla="*/ 111084 w 222166"/>
                <a:gd name="connsiteY23" fmla="*/ 191295 h 222167"/>
                <a:gd name="connsiteX24" fmla="*/ 157245 w 222166"/>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6" h="222167">
                  <a:moveTo>
                    <a:pt x="222166" y="109786"/>
                  </a:moveTo>
                  <a:cubicBezTo>
                    <a:pt x="222166" y="171099"/>
                    <a:pt x="172395" y="220871"/>
                    <a:pt x="111084" y="220871"/>
                  </a:cubicBezTo>
                  <a:cubicBezTo>
                    <a:pt x="49771" y="220871"/>
                    <a:pt x="0" y="171099"/>
                    <a:pt x="0" y="109786"/>
                  </a:cubicBezTo>
                  <a:cubicBezTo>
                    <a:pt x="0" y="48475"/>
                    <a:pt x="49771" y="-1296"/>
                    <a:pt x="111084" y="-1296"/>
                  </a:cubicBezTo>
                  <a:cubicBezTo>
                    <a:pt x="172395" y="-1296"/>
                    <a:pt x="222166" y="48475"/>
                    <a:pt x="222166" y="109786"/>
                  </a:cubicBezTo>
                  <a:close/>
                  <a:moveTo>
                    <a:pt x="178166" y="63626"/>
                  </a:moveTo>
                  <a:lnTo>
                    <a:pt x="132004" y="109786"/>
                  </a:lnTo>
                  <a:lnTo>
                    <a:pt x="178166" y="155949"/>
                  </a:lnTo>
                  <a:cubicBezTo>
                    <a:pt x="187183" y="142973"/>
                    <a:pt x="192591" y="127098"/>
                    <a:pt x="192591" y="109786"/>
                  </a:cubicBezTo>
                  <a:cubicBezTo>
                    <a:pt x="192591" y="92477"/>
                    <a:pt x="187183" y="76615"/>
                    <a:pt x="178166" y="63626"/>
                  </a:cubicBezTo>
                  <a:close/>
                  <a:moveTo>
                    <a:pt x="64921" y="42705"/>
                  </a:moveTo>
                  <a:lnTo>
                    <a:pt x="111084" y="88868"/>
                  </a:lnTo>
                  <a:lnTo>
                    <a:pt x="157245" y="42705"/>
                  </a:lnTo>
                  <a:cubicBezTo>
                    <a:pt x="144256" y="33687"/>
                    <a:pt x="128394" y="28280"/>
                    <a:pt x="111084" y="28280"/>
                  </a:cubicBezTo>
                  <a:cubicBezTo>
                    <a:pt x="93773" y="28280"/>
                    <a:pt x="77899" y="33687"/>
                    <a:pt x="64921" y="42705"/>
                  </a:cubicBezTo>
                  <a:close/>
                  <a:moveTo>
                    <a:pt x="44002" y="155949"/>
                  </a:moveTo>
                  <a:lnTo>
                    <a:pt x="90163" y="109786"/>
                  </a:lnTo>
                  <a:lnTo>
                    <a:pt x="44002" y="63626"/>
                  </a:lnTo>
                  <a:cubicBezTo>
                    <a:pt x="34985" y="76615"/>
                    <a:pt x="29576" y="92477"/>
                    <a:pt x="29576" y="109786"/>
                  </a:cubicBezTo>
                  <a:cubicBezTo>
                    <a:pt x="29576" y="127098"/>
                    <a:pt x="34985" y="142973"/>
                    <a:pt x="44002" y="155949"/>
                  </a:cubicBezTo>
                  <a:close/>
                  <a:moveTo>
                    <a:pt x="157245" y="176869"/>
                  </a:moveTo>
                  <a:lnTo>
                    <a:pt x="111084" y="130706"/>
                  </a:lnTo>
                  <a:lnTo>
                    <a:pt x="64921" y="176869"/>
                  </a:lnTo>
                  <a:cubicBezTo>
                    <a:pt x="77899" y="185887"/>
                    <a:pt x="93773" y="191295"/>
                    <a:pt x="111084" y="191295"/>
                  </a:cubicBezTo>
                  <a:cubicBezTo>
                    <a:pt x="128394" y="191295"/>
                    <a:pt x="144256" y="185887"/>
                    <a:pt x="157245" y="176869"/>
                  </a:cubicBezTo>
                  <a:close/>
                </a:path>
              </a:pathLst>
            </a:custGeom>
            <a:solidFill>
              <a:srgbClr val="FFFFFF"/>
            </a:solidFill>
            <a:ln w="3620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DC32268-4128-DF64-5900-FBCB4D9AC910}"/>
                </a:ext>
              </a:extLst>
            </p:cNvPr>
            <p:cNvSpPr/>
            <p:nvPr>
              <p:custDataLst>
                <p:tags r:id="rId13"/>
              </p:custDataLst>
            </p:nvPr>
          </p:nvSpPr>
          <p:spPr>
            <a:xfrm flipV="1">
              <a:off x="18261837" y="-22592898"/>
              <a:ext cx="225049" cy="262918"/>
            </a:xfrm>
            <a:custGeom>
              <a:avLst/>
              <a:gdLst>
                <a:gd name="connsiteX0" fmla="*/ 11902 w 225049"/>
                <a:gd name="connsiteY0" fmla="*/ 261620 h 262918"/>
                <a:gd name="connsiteX1" fmla="*/ 93772 w 225049"/>
                <a:gd name="connsiteY1" fmla="*/ 138998 h 262918"/>
                <a:gd name="connsiteX2" fmla="*/ 0 w 225049"/>
                <a:gd name="connsiteY2" fmla="*/ -1298 h 262918"/>
                <a:gd name="connsiteX3" fmla="*/ 38231 w 225049"/>
                <a:gd name="connsiteY3" fmla="*/ -1298 h 262918"/>
                <a:gd name="connsiteX4" fmla="*/ 112881 w 225049"/>
                <a:gd name="connsiteY4" fmla="*/ 110509 h 262918"/>
                <a:gd name="connsiteX5" fmla="*/ 186819 w 225049"/>
                <a:gd name="connsiteY5" fmla="*/ -1298 h 262918"/>
                <a:gd name="connsiteX6" fmla="*/ 225050 w 225049"/>
                <a:gd name="connsiteY6" fmla="*/ -1298 h 262918"/>
                <a:gd name="connsiteX7" fmla="*/ 134888 w 225049"/>
                <a:gd name="connsiteY7" fmla="*/ 135390 h 262918"/>
                <a:gd name="connsiteX8" fmla="*/ 219280 w 225049"/>
                <a:gd name="connsiteY8" fmla="*/ 261620 h 262918"/>
                <a:gd name="connsiteX9" fmla="*/ 181049 w 225049"/>
                <a:gd name="connsiteY9" fmla="*/ 261620 h 262918"/>
                <a:gd name="connsiteX10" fmla="*/ 115416 w 225049"/>
                <a:gd name="connsiteY10" fmla="*/ 163878 h 262918"/>
                <a:gd name="connsiteX11" fmla="*/ 50133 w 225049"/>
                <a:gd name="connsiteY11" fmla="*/ 261620 h 262918"/>
                <a:gd name="connsiteX12" fmla="*/ 11902 w 225049"/>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49" h="262918">
                  <a:moveTo>
                    <a:pt x="11902" y="261620"/>
                  </a:moveTo>
                  <a:lnTo>
                    <a:pt x="93772" y="138998"/>
                  </a:lnTo>
                  <a:lnTo>
                    <a:pt x="0" y="-1298"/>
                  </a:lnTo>
                  <a:lnTo>
                    <a:pt x="38231" y="-1298"/>
                  </a:lnTo>
                  <a:lnTo>
                    <a:pt x="112881" y="110509"/>
                  </a:lnTo>
                  <a:lnTo>
                    <a:pt x="186819" y="-1298"/>
                  </a:lnTo>
                  <a:lnTo>
                    <a:pt x="225050" y="-1298"/>
                  </a:lnTo>
                  <a:lnTo>
                    <a:pt x="134888" y="135390"/>
                  </a:lnTo>
                  <a:lnTo>
                    <a:pt x="219280" y="261620"/>
                  </a:lnTo>
                  <a:lnTo>
                    <a:pt x="181049" y="261620"/>
                  </a:lnTo>
                  <a:lnTo>
                    <a:pt x="115416" y="163878"/>
                  </a:lnTo>
                  <a:lnTo>
                    <a:pt x="50133" y="261620"/>
                  </a:lnTo>
                  <a:lnTo>
                    <a:pt x="11902" y="261620"/>
                  </a:lnTo>
                  <a:close/>
                </a:path>
              </a:pathLst>
            </a:custGeom>
            <a:solidFill>
              <a:srgbClr val="FFFF00"/>
            </a:solidFill>
            <a:ln w="3620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756EE16-F66E-09F0-10A3-FCB47404DBB1}"/>
                </a:ext>
              </a:extLst>
            </p:cNvPr>
            <p:cNvSpPr/>
            <p:nvPr>
              <p:custDataLst>
                <p:tags r:id="rId14"/>
              </p:custDataLst>
            </p:nvPr>
          </p:nvSpPr>
          <p:spPr>
            <a:xfrm flipV="1">
              <a:off x="18597537" y="-22544928"/>
              <a:ext cx="222166" cy="222167"/>
            </a:xfrm>
            <a:custGeom>
              <a:avLst/>
              <a:gdLst>
                <a:gd name="connsiteX0" fmla="*/ 222166 w 222166"/>
                <a:gd name="connsiteY0" fmla="*/ 109786 h 222167"/>
                <a:gd name="connsiteX1" fmla="*/ 111083 w 222166"/>
                <a:gd name="connsiteY1" fmla="*/ 220871 h 222167"/>
                <a:gd name="connsiteX2" fmla="*/ 0 w 222166"/>
                <a:gd name="connsiteY2" fmla="*/ 109786 h 222167"/>
                <a:gd name="connsiteX3" fmla="*/ 111083 w 222166"/>
                <a:gd name="connsiteY3" fmla="*/ -1296 h 222167"/>
                <a:gd name="connsiteX4" fmla="*/ 222166 w 222166"/>
                <a:gd name="connsiteY4" fmla="*/ 109786 h 222167"/>
                <a:gd name="connsiteX5" fmla="*/ 178166 w 222166"/>
                <a:gd name="connsiteY5" fmla="*/ 63626 h 222167"/>
                <a:gd name="connsiteX6" fmla="*/ 132004 w 222166"/>
                <a:gd name="connsiteY6" fmla="*/ 109786 h 222167"/>
                <a:gd name="connsiteX7" fmla="*/ 178166 w 222166"/>
                <a:gd name="connsiteY7" fmla="*/ 155949 h 222167"/>
                <a:gd name="connsiteX8" fmla="*/ 192590 w 222166"/>
                <a:gd name="connsiteY8" fmla="*/ 109786 h 222167"/>
                <a:gd name="connsiteX9" fmla="*/ 178166 w 222166"/>
                <a:gd name="connsiteY9" fmla="*/ 63626 h 222167"/>
                <a:gd name="connsiteX10" fmla="*/ 64921 w 222166"/>
                <a:gd name="connsiteY10" fmla="*/ 42705 h 222167"/>
                <a:gd name="connsiteX11" fmla="*/ 111083 w 222166"/>
                <a:gd name="connsiteY11" fmla="*/ 88868 h 222167"/>
                <a:gd name="connsiteX12" fmla="*/ 157245 w 222166"/>
                <a:gd name="connsiteY12" fmla="*/ 42705 h 222167"/>
                <a:gd name="connsiteX13" fmla="*/ 111083 w 222166"/>
                <a:gd name="connsiteY13" fmla="*/ 28280 h 222167"/>
                <a:gd name="connsiteX14" fmla="*/ 64921 w 222166"/>
                <a:gd name="connsiteY14" fmla="*/ 42705 h 222167"/>
                <a:gd name="connsiteX15" fmla="*/ 44002 w 222166"/>
                <a:gd name="connsiteY15" fmla="*/ 155949 h 222167"/>
                <a:gd name="connsiteX16" fmla="*/ 90163 w 222166"/>
                <a:gd name="connsiteY16" fmla="*/ 109786 h 222167"/>
                <a:gd name="connsiteX17" fmla="*/ 44002 w 222166"/>
                <a:gd name="connsiteY17" fmla="*/ 63626 h 222167"/>
                <a:gd name="connsiteX18" fmla="*/ 29576 w 222166"/>
                <a:gd name="connsiteY18" fmla="*/ 109786 h 222167"/>
                <a:gd name="connsiteX19" fmla="*/ 44002 w 222166"/>
                <a:gd name="connsiteY19" fmla="*/ 155949 h 222167"/>
                <a:gd name="connsiteX20" fmla="*/ 157245 w 222166"/>
                <a:gd name="connsiteY20" fmla="*/ 176869 h 222167"/>
                <a:gd name="connsiteX21" fmla="*/ 111083 w 222166"/>
                <a:gd name="connsiteY21" fmla="*/ 130706 h 222167"/>
                <a:gd name="connsiteX22" fmla="*/ 64921 w 222166"/>
                <a:gd name="connsiteY22" fmla="*/ 176869 h 222167"/>
                <a:gd name="connsiteX23" fmla="*/ 111083 w 222166"/>
                <a:gd name="connsiteY23" fmla="*/ 191295 h 222167"/>
                <a:gd name="connsiteX24" fmla="*/ 157245 w 222166"/>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6" h="222167">
                  <a:moveTo>
                    <a:pt x="222166" y="109786"/>
                  </a:moveTo>
                  <a:cubicBezTo>
                    <a:pt x="222166" y="171099"/>
                    <a:pt x="172395" y="220871"/>
                    <a:pt x="111083" y="220871"/>
                  </a:cubicBezTo>
                  <a:cubicBezTo>
                    <a:pt x="49771" y="220871"/>
                    <a:pt x="0" y="171099"/>
                    <a:pt x="0" y="109786"/>
                  </a:cubicBezTo>
                  <a:cubicBezTo>
                    <a:pt x="0" y="48475"/>
                    <a:pt x="49771" y="-1296"/>
                    <a:pt x="111083" y="-1296"/>
                  </a:cubicBezTo>
                  <a:cubicBezTo>
                    <a:pt x="172395" y="-1296"/>
                    <a:pt x="222166" y="48475"/>
                    <a:pt x="222166" y="109786"/>
                  </a:cubicBezTo>
                  <a:close/>
                  <a:moveTo>
                    <a:pt x="178166" y="63626"/>
                  </a:moveTo>
                  <a:lnTo>
                    <a:pt x="132004" y="109786"/>
                  </a:lnTo>
                  <a:lnTo>
                    <a:pt x="178166" y="155949"/>
                  </a:lnTo>
                  <a:cubicBezTo>
                    <a:pt x="187183" y="142973"/>
                    <a:pt x="192590" y="127098"/>
                    <a:pt x="192590" y="109786"/>
                  </a:cubicBezTo>
                  <a:cubicBezTo>
                    <a:pt x="192590" y="92477"/>
                    <a:pt x="187183" y="76615"/>
                    <a:pt x="178166" y="63626"/>
                  </a:cubicBezTo>
                  <a:close/>
                  <a:moveTo>
                    <a:pt x="64921" y="42705"/>
                  </a:moveTo>
                  <a:lnTo>
                    <a:pt x="111083" y="88868"/>
                  </a:lnTo>
                  <a:lnTo>
                    <a:pt x="157245" y="42705"/>
                  </a:lnTo>
                  <a:cubicBezTo>
                    <a:pt x="144256" y="33687"/>
                    <a:pt x="128394" y="28280"/>
                    <a:pt x="111083" y="28280"/>
                  </a:cubicBezTo>
                  <a:cubicBezTo>
                    <a:pt x="93772" y="28280"/>
                    <a:pt x="77899" y="33687"/>
                    <a:pt x="64921" y="42705"/>
                  </a:cubicBezTo>
                  <a:close/>
                  <a:moveTo>
                    <a:pt x="44002" y="155949"/>
                  </a:moveTo>
                  <a:lnTo>
                    <a:pt x="90163" y="109786"/>
                  </a:lnTo>
                  <a:lnTo>
                    <a:pt x="44002" y="63626"/>
                  </a:lnTo>
                  <a:cubicBezTo>
                    <a:pt x="34983" y="76615"/>
                    <a:pt x="29576" y="92477"/>
                    <a:pt x="29576" y="109786"/>
                  </a:cubicBezTo>
                  <a:cubicBezTo>
                    <a:pt x="29576" y="127098"/>
                    <a:pt x="34983" y="142973"/>
                    <a:pt x="44002" y="155949"/>
                  </a:cubicBezTo>
                  <a:close/>
                  <a:moveTo>
                    <a:pt x="157245" y="176869"/>
                  </a:moveTo>
                  <a:lnTo>
                    <a:pt x="111083" y="130706"/>
                  </a:lnTo>
                  <a:lnTo>
                    <a:pt x="64921" y="176869"/>
                  </a:lnTo>
                  <a:cubicBezTo>
                    <a:pt x="77899" y="185887"/>
                    <a:pt x="93772" y="191295"/>
                    <a:pt x="111083" y="191295"/>
                  </a:cubicBezTo>
                  <a:cubicBezTo>
                    <a:pt x="128394" y="191295"/>
                    <a:pt x="144256" y="185887"/>
                    <a:pt x="157245" y="176869"/>
                  </a:cubicBezTo>
                  <a:close/>
                </a:path>
              </a:pathLst>
            </a:custGeom>
            <a:solidFill>
              <a:srgbClr val="FFFFFF"/>
            </a:solidFill>
            <a:ln w="3620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C55C56D-9902-BC30-A6DD-13211F1219BA}"/>
                </a:ext>
              </a:extLst>
            </p:cNvPr>
            <p:cNvSpPr/>
            <p:nvPr>
              <p:custDataLst>
                <p:tags r:id="rId15"/>
              </p:custDataLst>
            </p:nvPr>
          </p:nvSpPr>
          <p:spPr>
            <a:xfrm flipV="1">
              <a:off x="18951262" y="-22592898"/>
              <a:ext cx="225049" cy="262918"/>
            </a:xfrm>
            <a:custGeom>
              <a:avLst/>
              <a:gdLst>
                <a:gd name="connsiteX0" fmla="*/ 11902 w 225049"/>
                <a:gd name="connsiteY0" fmla="*/ 261620 h 262918"/>
                <a:gd name="connsiteX1" fmla="*/ 93772 w 225049"/>
                <a:gd name="connsiteY1" fmla="*/ 138998 h 262918"/>
                <a:gd name="connsiteX2" fmla="*/ 0 w 225049"/>
                <a:gd name="connsiteY2" fmla="*/ -1298 h 262918"/>
                <a:gd name="connsiteX3" fmla="*/ 38230 w 225049"/>
                <a:gd name="connsiteY3" fmla="*/ -1298 h 262918"/>
                <a:gd name="connsiteX4" fmla="*/ 112881 w 225049"/>
                <a:gd name="connsiteY4" fmla="*/ 110509 h 262918"/>
                <a:gd name="connsiteX5" fmla="*/ 186819 w 225049"/>
                <a:gd name="connsiteY5" fmla="*/ -1298 h 262918"/>
                <a:gd name="connsiteX6" fmla="*/ 225050 w 225049"/>
                <a:gd name="connsiteY6" fmla="*/ -1298 h 262918"/>
                <a:gd name="connsiteX7" fmla="*/ 134888 w 225049"/>
                <a:gd name="connsiteY7" fmla="*/ 135390 h 262918"/>
                <a:gd name="connsiteX8" fmla="*/ 219280 w 225049"/>
                <a:gd name="connsiteY8" fmla="*/ 261620 h 262918"/>
                <a:gd name="connsiteX9" fmla="*/ 181049 w 225049"/>
                <a:gd name="connsiteY9" fmla="*/ 261620 h 262918"/>
                <a:gd name="connsiteX10" fmla="*/ 115416 w 225049"/>
                <a:gd name="connsiteY10" fmla="*/ 163878 h 262918"/>
                <a:gd name="connsiteX11" fmla="*/ 50133 w 225049"/>
                <a:gd name="connsiteY11" fmla="*/ 261620 h 262918"/>
                <a:gd name="connsiteX12" fmla="*/ 11902 w 225049"/>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49" h="262918">
                  <a:moveTo>
                    <a:pt x="11902" y="261620"/>
                  </a:moveTo>
                  <a:lnTo>
                    <a:pt x="93772" y="138998"/>
                  </a:lnTo>
                  <a:lnTo>
                    <a:pt x="0" y="-1298"/>
                  </a:lnTo>
                  <a:lnTo>
                    <a:pt x="38230" y="-1298"/>
                  </a:lnTo>
                  <a:lnTo>
                    <a:pt x="112881" y="110509"/>
                  </a:lnTo>
                  <a:lnTo>
                    <a:pt x="186819" y="-1298"/>
                  </a:lnTo>
                  <a:lnTo>
                    <a:pt x="225050" y="-1298"/>
                  </a:lnTo>
                  <a:lnTo>
                    <a:pt x="134888" y="135390"/>
                  </a:lnTo>
                  <a:lnTo>
                    <a:pt x="219280" y="261620"/>
                  </a:lnTo>
                  <a:lnTo>
                    <a:pt x="181049" y="261620"/>
                  </a:lnTo>
                  <a:lnTo>
                    <a:pt x="115416" y="163878"/>
                  </a:lnTo>
                  <a:lnTo>
                    <a:pt x="50133" y="261620"/>
                  </a:lnTo>
                  <a:lnTo>
                    <a:pt x="11902" y="261620"/>
                  </a:lnTo>
                  <a:close/>
                </a:path>
              </a:pathLst>
            </a:custGeom>
            <a:solidFill>
              <a:srgbClr val="FFFF00"/>
            </a:solidFill>
            <a:ln w="3620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8C608AC-1F7E-1E76-A29E-476D6AEFBD39}"/>
                </a:ext>
              </a:extLst>
            </p:cNvPr>
            <p:cNvSpPr/>
            <p:nvPr>
              <p:custDataLst>
                <p:tags r:id="rId16"/>
              </p:custDataLst>
            </p:nvPr>
          </p:nvSpPr>
          <p:spPr>
            <a:xfrm flipV="1">
              <a:off x="19286961" y="-22544928"/>
              <a:ext cx="222165" cy="222167"/>
            </a:xfrm>
            <a:custGeom>
              <a:avLst/>
              <a:gdLst>
                <a:gd name="connsiteX0" fmla="*/ 222165 w 222165"/>
                <a:gd name="connsiteY0" fmla="*/ 109786 h 222167"/>
                <a:gd name="connsiteX1" fmla="*/ 111083 w 222165"/>
                <a:gd name="connsiteY1" fmla="*/ 220871 h 222167"/>
                <a:gd name="connsiteX2" fmla="*/ 0 w 222165"/>
                <a:gd name="connsiteY2" fmla="*/ 109786 h 222167"/>
                <a:gd name="connsiteX3" fmla="*/ 111083 w 222165"/>
                <a:gd name="connsiteY3" fmla="*/ -1296 h 222167"/>
                <a:gd name="connsiteX4" fmla="*/ 222165 w 222165"/>
                <a:gd name="connsiteY4" fmla="*/ 109786 h 222167"/>
                <a:gd name="connsiteX5" fmla="*/ 178165 w 222165"/>
                <a:gd name="connsiteY5" fmla="*/ 63626 h 222167"/>
                <a:gd name="connsiteX6" fmla="*/ 132003 w 222165"/>
                <a:gd name="connsiteY6" fmla="*/ 109786 h 222167"/>
                <a:gd name="connsiteX7" fmla="*/ 178165 w 222165"/>
                <a:gd name="connsiteY7" fmla="*/ 155949 h 222167"/>
                <a:gd name="connsiteX8" fmla="*/ 192590 w 222165"/>
                <a:gd name="connsiteY8" fmla="*/ 109786 h 222167"/>
                <a:gd name="connsiteX9" fmla="*/ 178165 w 222165"/>
                <a:gd name="connsiteY9" fmla="*/ 63626 h 222167"/>
                <a:gd name="connsiteX10" fmla="*/ 64921 w 222165"/>
                <a:gd name="connsiteY10" fmla="*/ 42705 h 222167"/>
                <a:gd name="connsiteX11" fmla="*/ 111083 w 222165"/>
                <a:gd name="connsiteY11" fmla="*/ 88868 h 222167"/>
                <a:gd name="connsiteX12" fmla="*/ 157244 w 222165"/>
                <a:gd name="connsiteY12" fmla="*/ 42705 h 222167"/>
                <a:gd name="connsiteX13" fmla="*/ 111083 w 222165"/>
                <a:gd name="connsiteY13" fmla="*/ 28280 h 222167"/>
                <a:gd name="connsiteX14" fmla="*/ 64921 w 222165"/>
                <a:gd name="connsiteY14" fmla="*/ 42705 h 222167"/>
                <a:gd name="connsiteX15" fmla="*/ 44001 w 222165"/>
                <a:gd name="connsiteY15" fmla="*/ 155949 h 222167"/>
                <a:gd name="connsiteX16" fmla="*/ 90162 w 222165"/>
                <a:gd name="connsiteY16" fmla="*/ 109786 h 222167"/>
                <a:gd name="connsiteX17" fmla="*/ 44001 w 222165"/>
                <a:gd name="connsiteY17" fmla="*/ 63626 h 222167"/>
                <a:gd name="connsiteX18" fmla="*/ 29575 w 222165"/>
                <a:gd name="connsiteY18" fmla="*/ 109786 h 222167"/>
                <a:gd name="connsiteX19" fmla="*/ 44001 w 222165"/>
                <a:gd name="connsiteY19" fmla="*/ 155949 h 222167"/>
                <a:gd name="connsiteX20" fmla="*/ 157244 w 222165"/>
                <a:gd name="connsiteY20" fmla="*/ 176869 h 222167"/>
                <a:gd name="connsiteX21" fmla="*/ 111083 w 222165"/>
                <a:gd name="connsiteY21" fmla="*/ 130706 h 222167"/>
                <a:gd name="connsiteX22" fmla="*/ 64921 w 222165"/>
                <a:gd name="connsiteY22" fmla="*/ 176869 h 222167"/>
                <a:gd name="connsiteX23" fmla="*/ 111083 w 222165"/>
                <a:gd name="connsiteY23" fmla="*/ 191295 h 222167"/>
                <a:gd name="connsiteX24" fmla="*/ 157244 w 222165"/>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5" h="222167">
                  <a:moveTo>
                    <a:pt x="222165" y="109786"/>
                  </a:moveTo>
                  <a:cubicBezTo>
                    <a:pt x="222165" y="171099"/>
                    <a:pt x="172394" y="220871"/>
                    <a:pt x="111083" y="220871"/>
                  </a:cubicBezTo>
                  <a:cubicBezTo>
                    <a:pt x="49770" y="220871"/>
                    <a:pt x="0" y="171099"/>
                    <a:pt x="0" y="109786"/>
                  </a:cubicBezTo>
                  <a:cubicBezTo>
                    <a:pt x="0" y="48475"/>
                    <a:pt x="49770" y="-1296"/>
                    <a:pt x="111083" y="-1296"/>
                  </a:cubicBezTo>
                  <a:cubicBezTo>
                    <a:pt x="172394" y="-1296"/>
                    <a:pt x="222165" y="48475"/>
                    <a:pt x="222165" y="109786"/>
                  </a:cubicBezTo>
                  <a:close/>
                  <a:moveTo>
                    <a:pt x="178165" y="63626"/>
                  </a:moveTo>
                  <a:lnTo>
                    <a:pt x="132003" y="109786"/>
                  </a:lnTo>
                  <a:lnTo>
                    <a:pt x="178165" y="155949"/>
                  </a:lnTo>
                  <a:cubicBezTo>
                    <a:pt x="187182" y="142973"/>
                    <a:pt x="192590" y="127098"/>
                    <a:pt x="192590" y="109786"/>
                  </a:cubicBezTo>
                  <a:cubicBezTo>
                    <a:pt x="192590" y="92477"/>
                    <a:pt x="187182" y="76615"/>
                    <a:pt x="178165" y="63626"/>
                  </a:cubicBezTo>
                  <a:close/>
                  <a:moveTo>
                    <a:pt x="64921" y="42705"/>
                  </a:moveTo>
                  <a:lnTo>
                    <a:pt x="111083" y="88868"/>
                  </a:lnTo>
                  <a:lnTo>
                    <a:pt x="157244" y="42705"/>
                  </a:lnTo>
                  <a:cubicBezTo>
                    <a:pt x="144255" y="33687"/>
                    <a:pt x="128393" y="28280"/>
                    <a:pt x="111083" y="28280"/>
                  </a:cubicBezTo>
                  <a:cubicBezTo>
                    <a:pt x="93772" y="28280"/>
                    <a:pt x="77898" y="33687"/>
                    <a:pt x="64921" y="42705"/>
                  </a:cubicBezTo>
                  <a:close/>
                  <a:moveTo>
                    <a:pt x="44001" y="155949"/>
                  </a:moveTo>
                  <a:lnTo>
                    <a:pt x="90162" y="109786"/>
                  </a:lnTo>
                  <a:lnTo>
                    <a:pt x="44001" y="63626"/>
                  </a:lnTo>
                  <a:cubicBezTo>
                    <a:pt x="34983" y="76615"/>
                    <a:pt x="29575" y="92477"/>
                    <a:pt x="29575" y="109786"/>
                  </a:cubicBezTo>
                  <a:cubicBezTo>
                    <a:pt x="29575" y="127098"/>
                    <a:pt x="34983" y="142973"/>
                    <a:pt x="44001" y="155949"/>
                  </a:cubicBezTo>
                  <a:close/>
                  <a:moveTo>
                    <a:pt x="157244" y="176869"/>
                  </a:moveTo>
                  <a:lnTo>
                    <a:pt x="111083" y="130706"/>
                  </a:lnTo>
                  <a:lnTo>
                    <a:pt x="64921" y="176869"/>
                  </a:lnTo>
                  <a:cubicBezTo>
                    <a:pt x="77898" y="185887"/>
                    <a:pt x="93772" y="191295"/>
                    <a:pt x="111083" y="191295"/>
                  </a:cubicBezTo>
                  <a:cubicBezTo>
                    <a:pt x="128393" y="191295"/>
                    <a:pt x="144255" y="185887"/>
                    <a:pt x="157244" y="176869"/>
                  </a:cubicBezTo>
                  <a:close/>
                </a:path>
              </a:pathLst>
            </a:custGeom>
            <a:solidFill>
              <a:srgbClr val="FFFFFF"/>
            </a:solidFill>
            <a:ln w="3620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AA58F13-BF40-4366-4C3A-B0A2F0DEA9EF}"/>
                </a:ext>
              </a:extLst>
            </p:cNvPr>
            <p:cNvSpPr/>
            <p:nvPr>
              <p:custDataLst>
                <p:tags r:id="rId17"/>
              </p:custDataLst>
            </p:nvPr>
          </p:nvSpPr>
          <p:spPr>
            <a:xfrm flipV="1">
              <a:off x="19640686" y="-22592898"/>
              <a:ext cx="225051" cy="262918"/>
            </a:xfrm>
            <a:custGeom>
              <a:avLst/>
              <a:gdLst>
                <a:gd name="connsiteX0" fmla="*/ 11903 w 225051"/>
                <a:gd name="connsiteY0" fmla="*/ 261620 h 262918"/>
                <a:gd name="connsiteX1" fmla="*/ 93772 w 225051"/>
                <a:gd name="connsiteY1" fmla="*/ 138998 h 262918"/>
                <a:gd name="connsiteX2" fmla="*/ 0 w 225051"/>
                <a:gd name="connsiteY2" fmla="*/ -1298 h 262918"/>
                <a:gd name="connsiteX3" fmla="*/ 38231 w 225051"/>
                <a:gd name="connsiteY3" fmla="*/ -1298 h 262918"/>
                <a:gd name="connsiteX4" fmla="*/ 112882 w 225051"/>
                <a:gd name="connsiteY4" fmla="*/ 110509 h 262918"/>
                <a:gd name="connsiteX5" fmla="*/ 186820 w 225051"/>
                <a:gd name="connsiteY5" fmla="*/ -1298 h 262918"/>
                <a:gd name="connsiteX6" fmla="*/ 225051 w 225051"/>
                <a:gd name="connsiteY6" fmla="*/ -1298 h 262918"/>
                <a:gd name="connsiteX7" fmla="*/ 134889 w 225051"/>
                <a:gd name="connsiteY7" fmla="*/ 135390 h 262918"/>
                <a:gd name="connsiteX8" fmla="*/ 219281 w 225051"/>
                <a:gd name="connsiteY8" fmla="*/ 261620 h 262918"/>
                <a:gd name="connsiteX9" fmla="*/ 181051 w 225051"/>
                <a:gd name="connsiteY9" fmla="*/ 261620 h 262918"/>
                <a:gd name="connsiteX10" fmla="*/ 115416 w 225051"/>
                <a:gd name="connsiteY10" fmla="*/ 163878 h 262918"/>
                <a:gd name="connsiteX11" fmla="*/ 50134 w 225051"/>
                <a:gd name="connsiteY11" fmla="*/ 261620 h 262918"/>
                <a:gd name="connsiteX12" fmla="*/ 11903 w 225051"/>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1" h="262918">
                  <a:moveTo>
                    <a:pt x="11903" y="261620"/>
                  </a:moveTo>
                  <a:lnTo>
                    <a:pt x="93772" y="138998"/>
                  </a:lnTo>
                  <a:lnTo>
                    <a:pt x="0" y="-1298"/>
                  </a:lnTo>
                  <a:lnTo>
                    <a:pt x="38231" y="-1298"/>
                  </a:lnTo>
                  <a:lnTo>
                    <a:pt x="112882" y="110509"/>
                  </a:lnTo>
                  <a:lnTo>
                    <a:pt x="186820" y="-1298"/>
                  </a:lnTo>
                  <a:lnTo>
                    <a:pt x="225051" y="-1298"/>
                  </a:lnTo>
                  <a:lnTo>
                    <a:pt x="134889" y="135390"/>
                  </a:lnTo>
                  <a:lnTo>
                    <a:pt x="219281" y="261620"/>
                  </a:lnTo>
                  <a:lnTo>
                    <a:pt x="181051" y="261620"/>
                  </a:lnTo>
                  <a:lnTo>
                    <a:pt x="115416" y="163878"/>
                  </a:lnTo>
                  <a:lnTo>
                    <a:pt x="50134" y="261620"/>
                  </a:lnTo>
                  <a:lnTo>
                    <a:pt x="11903" y="261620"/>
                  </a:lnTo>
                  <a:close/>
                </a:path>
              </a:pathLst>
            </a:custGeom>
            <a:solidFill>
              <a:srgbClr val="FFFF00"/>
            </a:solidFill>
            <a:ln w="3620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A0039EA-BB9C-03B2-7684-FAA595020832}"/>
                </a:ext>
              </a:extLst>
            </p:cNvPr>
            <p:cNvSpPr/>
            <p:nvPr>
              <p:custDataLst>
                <p:tags r:id="rId18"/>
              </p:custDataLst>
            </p:nvPr>
          </p:nvSpPr>
          <p:spPr>
            <a:xfrm flipV="1">
              <a:off x="19916253" y="-22607322"/>
              <a:ext cx="86914" cy="343339"/>
            </a:xfrm>
            <a:custGeom>
              <a:avLst/>
              <a:gdLst>
                <a:gd name="connsiteX0" fmla="*/ 86915 w 86914"/>
                <a:gd name="connsiteY0" fmla="*/ 342043 h 343339"/>
                <a:gd name="connsiteX1" fmla="*/ 86915 w 86914"/>
                <a:gd name="connsiteY1" fmla="*/ -1296 h 343339"/>
                <a:gd name="connsiteX2" fmla="*/ 0 w 86914"/>
                <a:gd name="connsiteY2" fmla="*/ -1296 h 343339"/>
                <a:gd name="connsiteX3" fmla="*/ 0 w 86914"/>
                <a:gd name="connsiteY3" fmla="*/ 28280 h 343339"/>
                <a:gd name="connsiteX4" fmla="*/ 54455 w 86914"/>
                <a:gd name="connsiteY4" fmla="*/ 28280 h 343339"/>
                <a:gd name="connsiteX5" fmla="*/ 54455 w 86914"/>
                <a:gd name="connsiteY5" fmla="*/ 312469 h 343339"/>
                <a:gd name="connsiteX6" fmla="*/ 0 w 86914"/>
                <a:gd name="connsiteY6" fmla="*/ 312469 h 343339"/>
                <a:gd name="connsiteX7" fmla="*/ 0 w 86914"/>
                <a:gd name="connsiteY7" fmla="*/ 342043 h 343339"/>
                <a:gd name="connsiteX8" fmla="*/ 86915 w 86914"/>
                <a:gd name="connsiteY8" fmla="*/ 342043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4" h="343339">
                  <a:moveTo>
                    <a:pt x="86915" y="342043"/>
                  </a:moveTo>
                  <a:lnTo>
                    <a:pt x="86915" y="-1296"/>
                  </a:lnTo>
                  <a:lnTo>
                    <a:pt x="0" y="-1296"/>
                  </a:lnTo>
                  <a:lnTo>
                    <a:pt x="0" y="28280"/>
                  </a:lnTo>
                  <a:lnTo>
                    <a:pt x="54455" y="28280"/>
                  </a:lnTo>
                  <a:lnTo>
                    <a:pt x="54455" y="312469"/>
                  </a:lnTo>
                  <a:lnTo>
                    <a:pt x="0" y="312469"/>
                  </a:lnTo>
                  <a:lnTo>
                    <a:pt x="0" y="342043"/>
                  </a:lnTo>
                  <a:lnTo>
                    <a:pt x="86915" y="342043"/>
                  </a:lnTo>
                  <a:close/>
                </a:path>
              </a:pathLst>
            </a:custGeom>
            <a:solidFill>
              <a:srgbClr val="FFFFFF"/>
            </a:solidFill>
            <a:ln w="3620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83A194D-43BE-0CCB-0E40-5FEF19941046}"/>
              </a:ext>
            </a:extLst>
          </p:cNvPr>
          <p:cNvSpPr txBox="1"/>
          <p:nvPr/>
        </p:nvSpPr>
        <p:spPr bwMode="auto">
          <a:xfrm>
            <a:off x="76206" y="2527625"/>
            <a:ext cx="783786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Def: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sp>
        <p:nvSpPr>
          <p:cNvPr id="49" name="TextBox 48">
            <a:extLst>
              <a:ext uri="{FF2B5EF4-FFF2-40B4-BE49-F238E27FC236}">
                <a16:creationId xmlns:a16="http://schemas.microsoft.com/office/drawing/2014/main" id="{2ED1D5E3-EBFC-E8AD-ACDF-B63CA08251A8}"/>
              </a:ext>
            </a:extLst>
          </p:cNvPr>
          <p:cNvSpPr txBox="1"/>
          <p:nvPr/>
        </p:nvSpPr>
        <p:spPr bwMode="auto">
          <a:xfrm>
            <a:off x="5096433" y="2527444"/>
            <a:ext cx="7095567"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A </a:t>
            </a:r>
            <a:r>
              <a:rPr lang="en-US" sz="2400" b="1" dirty="0">
                <a:latin typeface="Arev Sans" pitchFamily="34" charset="0"/>
                <a:ea typeface="Arev Sans" pitchFamily="34" charset="0"/>
                <a:cs typeface="Arev sans bold" pitchFamily="34" charset="0"/>
              </a:rPr>
              <a:t>representation</a:t>
            </a:r>
            <a:r>
              <a:rPr lang="en-US" sz="2400" dirty="0">
                <a:latin typeface="Arev Sans" pitchFamily="34" charset="0"/>
                <a:ea typeface="Arev Sans" pitchFamily="34" charset="0"/>
                <a:cs typeface="Arev sans bold" pitchFamily="34" charset="0"/>
              </a:rPr>
              <a:t> of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XY</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a:t>
            </a:r>
            <a:r>
              <a:rPr lang="en-US" sz="105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Y</a:t>
            </a:r>
            <a:r>
              <a:rPr lang="en-US" sz="2400"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9368534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6BC4D-5093-42F8-9835-03F87C63527E}"/>
              </a:ext>
            </a:extLst>
          </p:cNvPr>
          <p:cNvSpPr txBox="1"/>
          <p:nvPr/>
        </p:nvSpPr>
        <p:spPr bwMode="auto">
          <a:xfrm>
            <a:off x="76206" y="182209"/>
            <a:ext cx="1188720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Goal:</a:t>
            </a:r>
            <a:r>
              <a:rPr lang="en-US" sz="2400" b="1"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k=4</a:t>
            </a:r>
            <a:r>
              <a:rPr lang="en-US" sz="2400" dirty="0">
                <a:latin typeface="Arev Sans" pitchFamily="34" charset="0"/>
                <a:ea typeface="Arev Sans" pitchFamily="34" charset="0"/>
                <a:cs typeface="Arev sans bold" pitchFamily="34" charset="0"/>
              </a:rPr>
              <a:t> case)  Low-entropy distribution </a:t>
            </a:r>
            <a:r>
              <a:rPr lang="en-US" sz="2400" cap="small" dirty="0">
                <a:solidFill>
                  <a:srgbClr val="FFFF00"/>
                </a:solidFill>
                <a:latin typeface="Arev Sans" pitchFamily="34" charset="0"/>
                <a:ea typeface="Arev Sans" pitchFamily="34" charset="0"/>
                <a:cs typeface="Arev sans bold" pitchFamily="34" charset="0"/>
              </a:rPr>
              <a:t>Pseudo</a:t>
            </a:r>
            <a:r>
              <a:rPr lang="en-US" sz="2400" dirty="0">
                <a:latin typeface="Arev Sans" pitchFamily="34" charset="0"/>
                <a:ea typeface="Arev Sans" pitchFamily="34" charset="0"/>
                <a:cs typeface="Arev sans bold" pitchFamily="34" charset="0"/>
              </a:rPr>
              <a:t> on </a:t>
            </a:r>
            <a:r>
              <a:rPr lang="en-US" sz="2400" dirty="0">
                <a:solidFill>
                  <a:srgbClr val="FFFF00"/>
                </a:solidFill>
                <a:latin typeface="Arev Sans" pitchFamily="34" charset="0"/>
                <a:ea typeface="Arev Sans" pitchFamily="34" charset="0"/>
                <a:cs typeface="Arev sans bold" pitchFamily="34" charset="0"/>
              </a:rPr>
              <a:t>G </a:t>
            </a:r>
            <a:r>
              <a:rPr lang="en-US" sz="2400" dirty="0">
                <a:latin typeface="Arev Sans" pitchFamily="34" charset="0"/>
                <a:ea typeface="Arev Sans" pitchFamily="34" charset="0"/>
                <a:cs typeface="Arev sans bold" pitchFamily="34" charset="0"/>
              </a:rPr>
              <a:t>such that…</a:t>
            </a:r>
          </a:p>
        </p:txBody>
      </p:sp>
      <p:grpSp>
        <p:nvGrpSpPr>
          <p:cNvPr id="47" name="Group 46"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color[rgb]{1,1,1}\otimes\color[rgb]{1,1,0}\mathrm{X}\color[rgb]{1,1,1}\otimes\color[rgb]{1,1,0}\mathrm{X}\color[rgb]{1,1,1}\otimes\color[rgb]{1,1,0}\mathrm{X}\color[rgb]{1,1,1}\right]&#10;\]&#10;\end{document}" title="IguanaTex Vector Display">
            <a:extLst>
              <a:ext uri="{FF2B5EF4-FFF2-40B4-BE49-F238E27FC236}">
                <a16:creationId xmlns:a16="http://schemas.microsoft.com/office/drawing/2014/main" id="{3273F362-9D70-F4B6-036D-1E09D0617614}"/>
              </a:ext>
            </a:extLst>
          </p:cNvPr>
          <p:cNvGrpSpPr>
            <a:grpSpLocks noChangeAspect="1"/>
          </p:cNvGrpSpPr>
          <p:nvPr>
            <p:custDataLst>
              <p:tags r:id="rId1"/>
            </p:custDataLst>
          </p:nvPr>
        </p:nvGrpSpPr>
        <p:grpSpPr>
          <a:xfrm>
            <a:off x="6663092" y="1292179"/>
            <a:ext cx="3757886" cy="537694"/>
            <a:chOff x="16245281" y="-22607322"/>
            <a:chExt cx="3757886" cy="537694"/>
          </a:xfrm>
        </p:grpSpPr>
        <p:sp>
          <p:nvSpPr>
            <p:cNvPr id="31" name="Freeform: Shape 30">
              <a:extLst>
                <a:ext uri="{FF2B5EF4-FFF2-40B4-BE49-F238E27FC236}">
                  <a16:creationId xmlns:a16="http://schemas.microsoft.com/office/drawing/2014/main" id="{A20248F2-AD58-9B9A-CCB5-7A1623FBA973}"/>
                </a:ext>
              </a:extLst>
            </p:cNvPr>
            <p:cNvSpPr/>
            <p:nvPr>
              <p:custDataLst>
                <p:tags r:id="rId16"/>
              </p:custDataLst>
            </p:nvPr>
          </p:nvSpPr>
          <p:spPr>
            <a:xfrm flipV="1">
              <a:off x="16687800" y="-22592898"/>
              <a:ext cx="186809" cy="262918"/>
            </a:xfrm>
            <a:custGeom>
              <a:avLst/>
              <a:gdLst>
                <a:gd name="connsiteX0" fmla="*/ 0 w 186809"/>
                <a:gd name="connsiteY0" fmla="*/ 261620 h 262918"/>
                <a:gd name="connsiteX1" fmla="*/ 0 w 186809"/>
                <a:gd name="connsiteY1" fmla="*/ -1298 h 262918"/>
                <a:gd name="connsiteX2" fmla="*/ 186809 w 186809"/>
                <a:gd name="connsiteY2" fmla="*/ -1298 h 262918"/>
                <a:gd name="connsiteX3" fmla="*/ 186809 w 186809"/>
                <a:gd name="connsiteY3" fmla="*/ 49910 h 262918"/>
                <a:gd name="connsiteX4" fmla="*/ 67795 w 186809"/>
                <a:gd name="connsiteY4" fmla="*/ 49910 h 262918"/>
                <a:gd name="connsiteX5" fmla="*/ 67795 w 186809"/>
                <a:gd name="connsiteY5" fmla="*/ 110147 h 262918"/>
                <a:gd name="connsiteX6" fmla="*/ 175992 w 186809"/>
                <a:gd name="connsiteY6" fmla="*/ 110147 h 262918"/>
                <a:gd name="connsiteX7" fmla="*/ 175992 w 186809"/>
                <a:gd name="connsiteY7" fmla="*/ 161355 h 262918"/>
                <a:gd name="connsiteX8" fmla="*/ 67795 w 186809"/>
                <a:gd name="connsiteY8" fmla="*/ 161355 h 262918"/>
                <a:gd name="connsiteX9" fmla="*/ 67795 w 186809"/>
                <a:gd name="connsiteY9" fmla="*/ 210401 h 262918"/>
                <a:gd name="connsiteX10" fmla="*/ 182848 w 186809"/>
                <a:gd name="connsiteY10" fmla="*/ 210401 h 262918"/>
                <a:gd name="connsiteX11" fmla="*/ 182848 w 186809"/>
                <a:gd name="connsiteY11" fmla="*/ 261620 h 262918"/>
                <a:gd name="connsiteX12" fmla="*/ 0 w 186809"/>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09" h="262918">
                  <a:moveTo>
                    <a:pt x="0" y="261620"/>
                  </a:moveTo>
                  <a:lnTo>
                    <a:pt x="0" y="-1298"/>
                  </a:lnTo>
                  <a:lnTo>
                    <a:pt x="186809" y="-1298"/>
                  </a:lnTo>
                  <a:lnTo>
                    <a:pt x="186809" y="49910"/>
                  </a:lnTo>
                  <a:lnTo>
                    <a:pt x="67795" y="49910"/>
                  </a:lnTo>
                  <a:lnTo>
                    <a:pt x="67795" y="110147"/>
                  </a:lnTo>
                  <a:lnTo>
                    <a:pt x="175992" y="110147"/>
                  </a:lnTo>
                  <a:lnTo>
                    <a:pt x="175992" y="161355"/>
                  </a:lnTo>
                  <a:lnTo>
                    <a:pt x="67795" y="161355"/>
                  </a:lnTo>
                  <a:lnTo>
                    <a:pt x="67795" y="210401"/>
                  </a:lnTo>
                  <a:lnTo>
                    <a:pt x="182848" y="210401"/>
                  </a:lnTo>
                  <a:lnTo>
                    <a:pt x="182848" y="261620"/>
                  </a:lnTo>
                  <a:lnTo>
                    <a:pt x="0" y="261620"/>
                  </a:lnTo>
                  <a:close/>
                </a:path>
              </a:pathLst>
            </a:custGeom>
            <a:solidFill>
              <a:srgbClr val="FFFFFF"/>
            </a:solidFill>
            <a:ln w="3620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FA3625C-8079-F975-D997-5B2AC4DB0077}"/>
                </a:ext>
              </a:extLst>
            </p:cNvPr>
            <p:cNvSpPr/>
            <p:nvPr>
              <p:custDataLst>
                <p:tags r:id="rId17"/>
              </p:custDataLst>
            </p:nvPr>
          </p:nvSpPr>
          <p:spPr>
            <a:xfrm flipV="1">
              <a:off x="16245281" y="-22273294"/>
              <a:ext cx="171048" cy="199830"/>
            </a:xfrm>
            <a:custGeom>
              <a:avLst/>
              <a:gdLst>
                <a:gd name="connsiteX0" fmla="*/ 9040 w 171048"/>
                <a:gd name="connsiteY0" fmla="*/ 198549 h 199830"/>
                <a:gd name="connsiteX1" fmla="*/ 71268 w 171048"/>
                <a:gd name="connsiteY1" fmla="*/ 105343 h 199830"/>
                <a:gd name="connsiteX2" fmla="*/ 0 w 171048"/>
                <a:gd name="connsiteY2" fmla="*/ -1282 h 199830"/>
                <a:gd name="connsiteX3" fmla="*/ 29055 w 171048"/>
                <a:gd name="connsiteY3" fmla="*/ -1282 h 199830"/>
                <a:gd name="connsiteX4" fmla="*/ 85796 w 171048"/>
                <a:gd name="connsiteY4" fmla="*/ 83687 h 199830"/>
                <a:gd name="connsiteX5" fmla="*/ 141994 w 171048"/>
                <a:gd name="connsiteY5" fmla="*/ -1282 h 199830"/>
                <a:gd name="connsiteX6" fmla="*/ 171048 w 171048"/>
                <a:gd name="connsiteY6" fmla="*/ -1282 h 199830"/>
                <a:gd name="connsiteX7" fmla="*/ 102518 w 171048"/>
                <a:gd name="connsiteY7" fmla="*/ 102605 h 199830"/>
                <a:gd name="connsiteX8" fmla="*/ 166659 w 171048"/>
                <a:gd name="connsiteY8" fmla="*/ 198549 h 199830"/>
                <a:gd name="connsiteX9" fmla="*/ 137603 w 171048"/>
                <a:gd name="connsiteY9" fmla="*/ 198549 h 199830"/>
                <a:gd name="connsiteX10" fmla="*/ 87719 w 171048"/>
                <a:gd name="connsiteY10" fmla="*/ 124262 h 199830"/>
                <a:gd name="connsiteX11" fmla="*/ 38095 w 171048"/>
                <a:gd name="connsiteY11" fmla="*/ 198549 h 199830"/>
                <a:gd name="connsiteX12" fmla="*/ 9040 w 171048"/>
                <a:gd name="connsiteY12"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048" h="199830">
                  <a:moveTo>
                    <a:pt x="9040" y="198549"/>
                  </a:moveTo>
                  <a:lnTo>
                    <a:pt x="71268" y="105343"/>
                  </a:lnTo>
                  <a:lnTo>
                    <a:pt x="0" y="-1282"/>
                  </a:lnTo>
                  <a:lnTo>
                    <a:pt x="29055" y="-1282"/>
                  </a:lnTo>
                  <a:lnTo>
                    <a:pt x="85796" y="83687"/>
                  </a:lnTo>
                  <a:lnTo>
                    <a:pt x="141994" y="-1282"/>
                  </a:lnTo>
                  <a:lnTo>
                    <a:pt x="171048" y="-1282"/>
                  </a:lnTo>
                  <a:lnTo>
                    <a:pt x="102518" y="102605"/>
                  </a:lnTo>
                  <a:lnTo>
                    <a:pt x="166659" y="198549"/>
                  </a:lnTo>
                  <a:lnTo>
                    <a:pt x="137603" y="198549"/>
                  </a:lnTo>
                  <a:lnTo>
                    <a:pt x="87719" y="124262"/>
                  </a:lnTo>
                  <a:lnTo>
                    <a:pt x="38095" y="198549"/>
                  </a:lnTo>
                  <a:lnTo>
                    <a:pt x="9040" y="198549"/>
                  </a:lnTo>
                  <a:close/>
                </a:path>
              </a:pathLst>
            </a:custGeom>
            <a:solidFill>
              <a:srgbClr val="FFFF00"/>
            </a:solidFill>
            <a:ln w="3620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8431DFB-10AE-1DE4-AE7B-27B9342C1C5D}"/>
                </a:ext>
              </a:extLst>
            </p:cNvPr>
            <p:cNvSpPr/>
            <p:nvPr>
              <p:custDataLst>
                <p:tags r:id="rId18"/>
              </p:custDataLst>
            </p:nvPr>
          </p:nvSpPr>
          <p:spPr>
            <a:xfrm flipV="1">
              <a:off x="16447049" y="-22188586"/>
              <a:ext cx="184195" cy="72366"/>
            </a:xfrm>
            <a:custGeom>
              <a:avLst/>
              <a:gdLst>
                <a:gd name="connsiteX0" fmla="*/ 15624 w 184195"/>
                <a:gd name="connsiteY0" fmla="*/ 14345 h 72366"/>
                <a:gd name="connsiteX1" fmla="*/ 46049 w 184195"/>
                <a:gd name="connsiteY1" fmla="*/ 39565 h 72366"/>
                <a:gd name="connsiteX2" fmla="*/ 138146 w 184195"/>
                <a:gd name="connsiteY2" fmla="*/ -1281 h 72366"/>
                <a:gd name="connsiteX3" fmla="*/ 184195 w 184195"/>
                <a:gd name="connsiteY3" fmla="*/ 55460 h 72366"/>
                <a:gd name="connsiteX4" fmla="*/ 168571 w 184195"/>
                <a:gd name="connsiteY4" fmla="*/ 55460 h 72366"/>
                <a:gd name="connsiteX5" fmla="*/ 138146 w 184195"/>
                <a:gd name="connsiteY5" fmla="*/ 30253 h 72366"/>
                <a:gd name="connsiteX6" fmla="*/ 46049 w 184195"/>
                <a:gd name="connsiteY6" fmla="*/ 71086 h 72366"/>
                <a:gd name="connsiteX7" fmla="*/ 0 w 184195"/>
                <a:gd name="connsiteY7" fmla="*/ 14345 h 72366"/>
                <a:gd name="connsiteX8" fmla="*/ 15624 w 184195"/>
                <a:gd name="connsiteY8" fmla="*/ 14345 h 7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95" h="72366">
                  <a:moveTo>
                    <a:pt x="15624" y="14345"/>
                  </a:moveTo>
                  <a:cubicBezTo>
                    <a:pt x="15624" y="20104"/>
                    <a:pt x="24665" y="39565"/>
                    <a:pt x="46049" y="39565"/>
                  </a:cubicBezTo>
                  <a:cubicBezTo>
                    <a:pt x="77570" y="39565"/>
                    <a:pt x="99497" y="-1281"/>
                    <a:pt x="138146" y="-1281"/>
                  </a:cubicBezTo>
                  <a:cubicBezTo>
                    <a:pt x="160073" y="-1281"/>
                    <a:pt x="184195" y="16811"/>
                    <a:pt x="184195" y="55460"/>
                  </a:cubicBezTo>
                  <a:lnTo>
                    <a:pt x="168571" y="55460"/>
                  </a:lnTo>
                  <a:cubicBezTo>
                    <a:pt x="168571" y="49713"/>
                    <a:pt x="159530" y="30253"/>
                    <a:pt x="138146" y="30253"/>
                  </a:cubicBezTo>
                  <a:cubicBezTo>
                    <a:pt x="106625" y="30253"/>
                    <a:pt x="84697" y="71086"/>
                    <a:pt x="46049" y="71086"/>
                  </a:cubicBezTo>
                  <a:cubicBezTo>
                    <a:pt x="24122" y="71086"/>
                    <a:pt x="0" y="52994"/>
                    <a:pt x="0" y="14345"/>
                  </a:cubicBezTo>
                  <a:lnTo>
                    <a:pt x="15624" y="14345"/>
                  </a:lnTo>
                  <a:close/>
                </a:path>
              </a:pathLst>
            </a:custGeom>
            <a:solidFill>
              <a:srgbClr val="FFFFFF"/>
            </a:solidFill>
            <a:ln w="3620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EA299D5-68BA-D5FC-30D3-9CCCB36F0B43}"/>
                </a:ext>
              </a:extLst>
            </p:cNvPr>
            <p:cNvSpPr/>
            <p:nvPr>
              <p:custDataLst>
                <p:tags r:id="rId19"/>
              </p:custDataLst>
            </p:nvPr>
          </p:nvSpPr>
          <p:spPr>
            <a:xfrm flipV="1">
              <a:off x="16678137" y="-22273294"/>
              <a:ext cx="152957" cy="203666"/>
            </a:xfrm>
            <a:custGeom>
              <a:avLst/>
              <a:gdLst>
                <a:gd name="connsiteX0" fmla="*/ 0 w 152957"/>
                <a:gd name="connsiteY0" fmla="*/ 202385 h 203666"/>
                <a:gd name="connsiteX1" fmla="*/ 0 w 152957"/>
                <a:gd name="connsiteY1" fmla="*/ 77659 h 203666"/>
                <a:gd name="connsiteX2" fmla="*/ 19189 w 152957"/>
                <a:gd name="connsiteY2" fmla="*/ 18721 h 203666"/>
                <a:gd name="connsiteX3" fmla="*/ 76473 w 152957"/>
                <a:gd name="connsiteY3" fmla="*/ -1282 h 203666"/>
                <a:gd name="connsiteX4" fmla="*/ 133486 w 152957"/>
                <a:gd name="connsiteY4" fmla="*/ 18721 h 203666"/>
                <a:gd name="connsiteX5" fmla="*/ 152957 w 152957"/>
                <a:gd name="connsiteY5" fmla="*/ 77659 h 203666"/>
                <a:gd name="connsiteX6" fmla="*/ 152957 w 152957"/>
                <a:gd name="connsiteY6" fmla="*/ 202385 h 203666"/>
                <a:gd name="connsiteX7" fmla="*/ 125814 w 152957"/>
                <a:gd name="connsiteY7" fmla="*/ 202385 h 203666"/>
                <a:gd name="connsiteX8" fmla="*/ 125814 w 152957"/>
                <a:gd name="connsiteY8" fmla="*/ 80949 h 203666"/>
                <a:gd name="connsiteX9" fmla="*/ 114025 w 152957"/>
                <a:gd name="connsiteY9" fmla="*/ 34630 h 203666"/>
                <a:gd name="connsiteX10" fmla="*/ 76473 w 152957"/>
                <a:gd name="connsiteY10" fmla="*/ 20646 h 203666"/>
                <a:gd name="connsiteX11" fmla="*/ 38921 w 152957"/>
                <a:gd name="connsiteY11" fmla="*/ 34630 h 203666"/>
                <a:gd name="connsiteX12" fmla="*/ 27132 w 152957"/>
                <a:gd name="connsiteY12" fmla="*/ 80949 h 203666"/>
                <a:gd name="connsiteX13" fmla="*/ 27132 w 152957"/>
                <a:gd name="connsiteY13" fmla="*/ 202385 h 203666"/>
                <a:gd name="connsiteX14" fmla="*/ 0 w 152957"/>
                <a:gd name="connsiteY14" fmla="*/ 202385 h 20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57" h="203666">
                  <a:moveTo>
                    <a:pt x="0" y="202385"/>
                  </a:moveTo>
                  <a:lnTo>
                    <a:pt x="0" y="77659"/>
                  </a:lnTo>
                  <a:cubicBezTo>
                    <a:pt x="0" y="51623"/>
                    <a:pt x="6302" y="31881"/>
                    <a:pt x="19189" y="18721"/>
                  </a:cubicBezTo>
                  <a:cubicBezTo>
                    <a:pt x="32347" y="5292"/>
                    <a:pt x="51253" y="-1282"/>
                    <a:pt x="76473" y="-1282"/>
                  </a:cubicBezTo>
                  <a:cubicBezTo>
                    <a:pt x="101692" y="-1282"/>
                    <a:pt x="120609" y="5292"/>
                    <a:pt x="133486" y="18721"/>
                  </a:cubicBezTo>
                  <a:cubicBezTo>
                    <a:pt x="146644" y="31881"/>
                    <a:pt x="152957" y="51623"/>
                    <a:pt x="152957" y="77659"/>
                  </a:cubicBezTo>
                  <a:lnTo>
                    <a:pt x="152957" y="202385"/>
                  </a:lnTo>
                  <a:lnTo>
                    <a:pt x="125814" y="202385"/>
                  </a:lnTo>
                  <a:lnTo>
                    <a:pt x="125814" y="80949"/>
                  </a:lnTo>
                  <a:cubicBezTo>
                    <a:pt x="125814" y="59567"/>
                    <a:pt x="121978" y="44225"/>
                    <a:pt x="114025" y="34630"/>
                  </a:cubicBezTo>
                  <a:cubicBezTo>
                    <a:pt x="106354" y="25307"/>
                    <a:pt x="93738" y="20646"/>
                    <a:pt x="76473" y="20646"/>
                  </a:cubicBezTo>
                  <a:cubicBezTo>
                    <a:pt x="59207" y="20646"/>
                    <a:pt x="46592" y="25307"/>
                    <a:pt x="38921" y="34630"/>
                  </a:cubicBezTo>
                  <a:cubicBezTo>
                    <a:pt x="30967" y="44225"/>
                    <a:pt x="27132" y="59567"/>
                    <a:pt x="27132" y="80949"/>
                  </a:cubicBezTo>
                  <a:lnTo>
                    <a:pt x="27132" y="202385"/>
                  </a:lnTo>
                  <a:lnTo>
                    <a:pt x="0" y="202385"/>
                  </a:lnTo>
                  <a:close/>
                </a:path>
              </a:pathLst>
            </a:custGeom>
            <a:solidFill>
              <a:srgbClr val="FFFF00"/>
            </a:solidFill>
            <a:ln w="3620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46A18C1-DD1A-DF34-1164-B69BC4D84268}"/>
                </a:ext>
              </a:extLst>
            </p:cNvPr>
            <p:cNvSpPr/>
            <p:nvPr>
              <p:custDataLst>
                <p:tags r:id="rId20"/>
              </p:custDataLst>
            </p:nvPr>
          </p:nvSpPr>
          <p:spPr>
            <a:xfrm flipV="1">
              <a:off x="16888262" y="-22273294"/>
              <a:ext cx="151316" cy="199830"/>
            </a:xfrm>
            <a:custGeom>
              <a:avLst/>
              <a:gdLst>
                <a:gd name="connsiteX0" fmla="*/ 0 w 151316"/>
                <a:gd name="connsiteY0" fmla="*/ 198549 h 199830"/>
                <a:gd name="connsiteX1" fmla="*/ 0 w 151316"/>
                <a:gd name="connsiteY1" fmla="*/ -1282 h 199830"/>
                <a:gd name="connsiteX2" fmla="*/ 26317 w 151316"/>
                <a:gd name="connsiteY2" fmla="*/ -1282 h 199830"/>
                <a:gd name="connsiteX3" fmla="*/ 26317 w 151316"/>
                <a:gd name="connsiteY3" fmla="*/ 165930 h 199830"/>
                <a:gd name="connsiteX4" fmla="*/ 114850 w 151316"/>
                <a:gd name="connsiteY4" fmla="*/ -1282 h 199830"/>
                <a:gd name="connsiteX5" fmla="*/ 151316 w 151316"/>
                <a:gd name="connsiteY5" fmla="*/ -1282 h 199830"/>
                <a:gd name="connsiteX6" fmla="*/ 151316 w 151316"/>
                <a:gd name="connsiteY6" fmla="*/ 198549 h 199830"/>
                <a:gd name="connsiteX7" fmla="*/ 124999 w 151316"/>
                <a:gd name="connsiteY7" fmla="*/ 198549 h 199830"/>
                <a:gd name="connsiteX8" fmla="*/ 124999 w 151316"/>
                <a:gd name="connsiteY8" fmla="*/ 31337 h 199830"/>
                <a:gd name="connsiteX9" fmla="*/ 36454 w 151316"/>
                <a:gd name="connsiteY9" fmla="*/ 198549 h 199830"/>
                <a:gd name="connsiteX10" fmla="*/ 0 w 151316"/>
                <a:gd name="connsiteY10"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16" h="199830">
                  <a:moveTo>
                    <a:pt x="0" y="198549"/>
                  </a:moveTo>
                  <a:lnTo>
                    <a:pt x="0" y="-1282"/>
                  </a:lnTo>
                  <a:lnTo>
                    <a:pt x="26317" y="-1282"/>
                  </a:lnTo>
                  <a:lnTo>
                    <a:pt x="26317" y="165930"/>
                  </a:lnTo>
                  <a:lnTo>
                    <a:pt x="114850" y="-1282"/>
                  </a:lnTo>
                  <a:lnTo>
                    <a:pt x="151316" y="-1282"/>
                  </a:lnTo>
                  <a:lnTo>
                    <a:pt x="151316" y="198549"/>
                  </a:lnTo>
                  <a:lnTo>
                    <a:pt x="124999" y="198549"/>
                  </a:lnTo>
                  <a:lnTo>
                    <a:pt x="124999" y="31337"/>
                  </a:lnTo>
                  <a:lnTo>
                    <a:pt x="36454" y="198549"/>
                  </a:lnTo>
                  <a:lnTo>
                    <a:pt x="0" y="198549"/>
                  </a:lnTo>
                  <a:close/>
                </a:path>
              </a:pathLst>
            </a:custGeom>
            <a:solidFill>
              <a:srgbClr val="FFFF00"/>
            </a:solidFill>
            <a:ln w="3620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FC0565F-32D7-DE33-FD58-5255357036E3}"/>
                </a:ext>
              </a:extLst>
            </p:cNvPr>
            <p:cNvSpPr/>
            <p:nvPr>
              <p:custDataLst>
                <p:tags r:id="rId21"/>
              </p:custDataLst>
            </p:nvPr>
          </p:nvSpPr>
          <p:spPr>
            <a:xfrm flipV="1">
              <a:off x="17080043" y="-22273294"/>
              <a:ext cx="67146" cy="199830"/>
            </a:xfrm>
            <a:custGeom>
              <a:avLst/>
              <a:gdLst>
                <a:gd name="connsiteX0" fmla="*/ 67146 w 67146"/>
                <a:gd name="connsiteY0" fmla="*/ -1282 h 199830"/>
                <a:gd name="connsiteX1" fmla="*/ 67146 w 67146"/>
                <a:gd name="connsiteY1" fmla="*/ 21470 h 199830"/>
                <a:gd name="connsiteX2" fmla="*/ 47143 w 67146"/>
                <a:gd name="connsiteY2" fmla="*/ 21470 h 199830"/>
                <a:gd name="connsiteX3" fmla="*/ 47143 w 67146"/>
                <a:gd name="connsiteY3" fmla="*/ 175796 h 199830"/>
                <a:gd name="connsiteX4" fmla="*/ 67146 w 67146"/>
                <a:gd name="connsiteY4" fmla="*/ 175796 h 199830"/>
                <a:gd name="connsiteX5" fmla="*/ 67146 w 67146"/>
                <a:gd name="connsiteY5" fmla="*/ 198549 h 199830"/>
                <a:gd name="connsiteX6" fmla="*/ 0 w 67146"/>
                <a:gd name="connsiteY6" fmla="*/ 198549 h 199830"/>
                <a:gd name="connsiteX7" fmla="*/ 0 w 67146"/>
                <a:gd name="connsiteY7" fmla="*/ 175796 h 199830"/>
                <a:gd name="connsiteX8" fmla="*/ 20003 w 67146"/>
                <a:gd name="connsiteY8" fmla="*/ 175796 h 199830"/>
                <a:gd name="connsiteX9" fmla="*/ 20003 w 67146"/>
                <a:gd name="connsiteY9" fmla="*/ 21470 h 199830"/>
                <a:gd name="connsiteX10" fmla="*/ 0 w 67146"/>
                <a:gd name="connsiteY10" fmla="*/ 21470 h 199830"/>
                <a:gd name="connsiteX11" fmla="*/ 0 w 67146"/>
                <a:gd name="connsiteY11" fmla="*/ -1282 h 199830"/>
                <a:gd name="connsiteX12" fmla="*/ 67146 w 67146"/>
                <a:gd name="connsiteY12" fmla="*/ -1282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46" h="199830">
                  <a:moveTo>
                    <a:pt x="67146" y="-1282"/>
                  </a:moveTo>
                  <a:lnTo>
                    <a:pt x="67146" y="21470"/>
                  </a:lnTo>
                  <a:lnTo>
                    <a:pt x="47143" y="21470"/>
                  </a:lnTo>
                  <a:lnTo>
                    <a:pt x="47143" y="175796"/>
                  </a:lnTo>
                  <a:lnTo>
                    <a:pt x="67146" y="175796"/>
                  </a:lnTo>
                  <a:lnTo>
                    <a:pt x="67146" y="198549"/>
                  </a:lnTo>
                  <a:lnTo>
                    <a:pt x="0" y="198549"/>
                  </a:lnTo>
                  <a:lnTo>
                    <a:pt x="0" y="175796"/>
                  </a:lnTo>
                  <a:lnTo>
                    <a:pt x="20003" y="175796"/>
                  </a:lnTo>
                  <a:lnTo>
                    <a:pt x="20003" y="21470"/>
                  </a:lnTo>
                  <a:lnTo>
                    <a:pt x="0" y="21470"/>
                  </a:lnTo>
                  <a:lnTo>
                    <a:pt x="0" y="-1282"/>
                  </a:lnTo>
                  <a:lnTo>
                    <a:pt x="67146" y="-1282"/>
                  </a:lnTo>
                  <a:close/>
                </a:path>
              </a:pathLst>
            </a:custGeom>
            <a:solidFill>
              <a:srgbClr val="FFFF00"/>
            </a:solidFill>
            <a:ln w="3620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06FA348-E372-AE69-B01A-3945465C59B0}"/>
                </a:ext>
              </a:extLst>
            </p:cNvPr>
            <p:cNvSpPr/>
            <p:nvPr>
              <p:custDataLst>
                <p:tags r:id="rId22"/>
              </p:custDataLst>
            </p:nvPr>
          </p:nvSpPr>
          <p:spPr>
            <a:xfrm flipV="1">
              <a:off x="17187370" y="-22273294"/>
              <a:ext cx="114851" cy="199830"/>
            </a:xfrm>
            <a:custGeom>
              <a:avLst/>
              <a:gdLst>
                <a:gd name="connsiteX0" fmla="*/ 0 w 114851"/>
                <a:gd name="connsiteY0" fmla="*/ 198549 h 199830"/>
                <a:gd name="connsiteX1" fmla="*/ 0 w 114851"/>
                <a:gd name="connsiteY1" fmla="*/ -1282 h 199830"/>
                <a:gd name="connsiteX2" fmla="*/ 27143 w 114851"/>
                <a:gd name="connsiteY2" fmla="*/ -1282 h 199830"/>
                <a:gd name="connsiteX3" fmla="*/ 27143 w 114851"/>
                <a:gd name="connsiteY3" fmla="*/ 94109 h 199830"/>
                <a:gd name="connsiteX4" fmla="*/ 106354 w 114851"/>
                <a:gd name="connsiteY4" fmla="*/ 94109 h 199830"/>
                <a:gd name="connsiteX5" fmla="*/ 106354 w 114851"/>
                <a:gd name="connsiteY5" fmla="*/ 116861 h 199830"/>
                <a:gd name="connsiteX6" fmla="*/ 27143 w 114851"/>
                <a:gd name="connsiteY6" fmla="*/ 116861 h 199830"/>
                <a:gd name="connsiteX7" fmla="*/ 27143 w 114851"/>
                <a:gd name="connsiteY7" fmla="*/ 175796 h 199830"/>
                <a:gd name="connsiteX8" fmla="*/ 114851 w 114851"/>
                <a:gd name="connsiteY8" fmla="*/ 175796 h 199830"/>
                <a:gd name="connsiteX9" fmla="*/ 114851 w 114851"/>
                <a:gd name="connsiteY9" fmla="*/ 198549 h 199830"/>
                <a:gd name="connsiteX10" fmla="*/ 0 w 114851"/>
                <a:gd name="connsiteY10" fmla="*/ 198549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851" h="199830">
                  <a:moveTo>
                    <a:pt x="0" y="198549"/>
                  </a:moveTo>
                  <a:lnTo>
                    <a:pt x="0" y="-1282"/>
                  </a:lnTo>
                  <a:lnTo>
                    <a:pt x="27143" y="-1282"/>
                  </a:lnTo>
                  <a:lnTo>
                    <a:pt x="27143" y="94109"/>
                  </a:lnTo>
                  <a:lnTo>
                    <a:pt x="106354" y="94109"/>
                  </a:lnTo>
                  <a:lnTo>
                    <a:pt x="106354" y="116861"/>
                  </a:lnTo>
                  <a:lnTo>
                    <a:pt x="27143" y="116861"/>
                  </a:lnTo>
                  <a:lnTo>
                    <a:pt x="27143" y="175796"/>
                  </a:lnTo>
                  <a:lnTo>
                    <a:pt x="114851" y="175796"/>
                  </a:lnTo>
                  <a:lnTo>
                    <a:pt x="114851" y="198549"/>
                  </a:lnTo>
                  <a:lnTo>
                    <a:pt x="0" y="198549"/>
                  </a:lnTo>
                  <a:close/>
                </a:path>
              </a:pathLst>
            </a:custGeom>
            <a:solidFill>
              <a:srgbClr val="FFFF00"/>
            </a:solidFill>
            <a:ln w="3620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5352ADF-1CF3-5F30-7971-F4ACCF37FFA2}"/>
                </a:ext>
              </a:extLst>
            </p:cNvPr>
            <p:cNvSpPr/>
            <p:nvPr>
              <p:custDataLst>
                <p:tags r:id="rId23"/>
              </p:custDataLst>
            </p:nvPr>
          </p:nvSpPr>
          <p:spPr>
            <a:xfrm flipV="1">
              <a:off x="17407971" y="-22607322"/>
              <a:ext cx="86916" cy="343339"/>
            </a:xfrm>
            <a:custGeom>
              <a:avLst/>
              <a:gdLst>
                <a:gd name="connsiteX0" fmla="*/ 0 w 86916"/>
                <a:gd name="connsiteY0" fmla="*/ 342043 h 343339"/>
                <a:gd name="connsiteX1" fmla="*/ 86916 w 86916"/>
                <a:gd name="connsiteY1" fmla="*/ 342043 h 343339"/>
                <a:gd name="connsiteX2" fmla="*/ 86916 w 86916"/>
                <a:gd name="connsiteY2" fmla="*/ 312469 h 343339"/>
                <a:gd name="connsiteX3" fmla="*/ 32461 w 86916"/>
                <a:gd name="connsiteY3" fmla="*/ 312469 h 343339"/>
                <a:gd name="connsiteX4" fmla="*/ 32461 w 86916"/>
                <a:gd name="connsiteY4" fmla="*/ 28280 h 343339"/>
                <a:gd name="connsiteX5" fmla="*/ 86916 w 86916"/>
                <a:gd name="connsiteY5" fmla="*/ 28280 h 343339"/>
                <a:gd name="connsiteX6" fmla="*/ 86916 w 86916"/>
                <a:gd name="connsiteY6" fmla="*/ -1296 h 343339"/>
                <a:gd name="connsiteX7" fmla="*/ 0 w 86916"/>
                <a:gd name="connsiteY7" fmla="*/ -1296 h 343339"/>
                <a:gd name="connsiteX8" fmla="*/ 0 w 86916"/>
                <a:gd name="connsiteY8" fmla="*/ 342043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6" h="343339">
                  <a:moveTo>
                    <a:pt x="0" y="342043"/>
                  </a:moveTo>
                  <a:lnTo>
                    <a:pt x="86916" y="342043"/>
                  </a:lnTo>
                  <a:lnTo>
                    <a:pt x="86916" y="312469"/>
                  </a:lnTo>
                  <a:lnTo>
                    <a:pt x="32461" y="312469"/>
                  </a:lnTo>
                  <a:lnTo>
                    <a:pt x="32461" y="28280"/>
                  </a:lnTo>
                  <a:lnTo>
                    <a:pt x="86916" y="28280"/>
                  </a:lnTo>
                  <a:lnTo>
                    <a:pt x="86916" y="-1296"/>
                  </a:lnTo>
                  <a:lnTo>
                    <a:pt x="0" y="-1296"/>
                  </a:lnTo>
                  <a:lnTo>
                    <a:pt x="0" y="342043"/>
                  </a:lnTo>
                  <a:close/>
                </a:path>
              </a:pathLst>
            </a:custGeom>
            <a:solidFill>
              <a:srgbClr val="FFFFFF"/>
            </a:solidFill>
            <a:ln w="3620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0A7594E-3F70-9880-411B-6611A30798A0}"/>
                </a:ext>
              </a:extLst>
            </p:cNvPr>
            <p:cNvSpPr/>
            <p:nvPr>
              <p:custDataLst>
                <p:tags r:id="rId24"/>
              </p:custDataLst>
            </p:nvPr>
          </p:nvSpPr>
          <p:spPr>
            <a:xfrm flipV="1">
              <a:off x="17572449" y="-22592898"/>
              <a:ext cx="225051" cy="262918"/>
            </a:xfrm>
            <a:custGeom>
              <a:avLst/>
              <a:gdLst>
                <a:gd name="connsiteX0" fmla="*/ 11903 w 225051"/>
                <a:gd name="connsiteY0" fmla="*/ 261620 h 262918"/>
                <a:gd name="connsiteX1" fmla="*/ 93772 w 225051"/>
                <a:gd name="connsiteY1" fmla="*/ 138998 h 262918"/>
                <a:gd name="connsiteX2" fmla="*/ 0 w 225051"/>
                <a:gd name="connsiteY2" fmla="*/ -1298 h 262918"/>
                <a:gd name="connsiteX3" fmla="*/ 38231 w 225051"/>
                <a:gd name="connsiteY3" fmla="*/ -1298 h 262918"/>
                <a:gd name="connsiteX4" fmla="*/ 112882 w 225051"/>
                <a:gd name="connsiteY4" fmla="*/ 110509 h 262918"/>
                <a:gd name="connsiteX5" fmla="*/ 186820 w 225051"/>
                <a:gd name="connsiteY5" fmla="*/ -1298 h 262918"/>
                <a:gd name="connsiteX6" fmla="*/ 225051 w 225051"/>
                <a:gd name="connsiteY6" fmla="*/ -1298 h 262918"/>
                <a:gd name="connsiteX7" fmla="*/ 134889 w 225051"/>
                <a:gd name="connsiteY7" fmla="*/ 135390 h 262918"/>
                <a:gd name="connsiteX8" fmla="*/ 219281 w 225051"/>
                <a:gd name="connsiteY8" fmla="*/ 261620 h 262918"/>
                <a:gd name="connsiteX9" fmla="*/ 181051 w 225051"/>
                <a:gd name="connsiteY9" fmla="*/ 261620 h 262918"/>
                <a:gd name="connsiteX10" fmla="*/ 115416 w 225051"/>
                <a:gd name="connsiteY10" fmla="*/ 163878 h 262918"/>
                <a:gd name="connsiteX11" fmla="*/ 50134 w 225051"/>
                <a:gd name="connsiteY11" fmla="*/ 261620 h 262918"/>
                <a:gd name="connsiteX12" fmla="*/ 11903 w 225051"/>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1" h="262918">
                  <a:moveTo>
                    <a:pt x="11903" y="261620"/>
                  </a:moveTo>
                  <a:lnTo>
                    <a:pt x="93772" y="138998"/>
                  </a:lnTo>
                  <a:lnTo>
                    <a:pt x="0" y="-1298"/>
                  </a:lnTo>
                  <a:lnTo>
                    <a:pt x="38231" y="-1298"/>
                  </a:lnTo>
                  <a:lnTo>
                    <a:pt x="112882" y="110509"/>
                  </a:lnTo>
                  <a:lnTo>
                    <a:pt x="186820" y="-1298"/>
                  </a:lnTo>
                  <a:lnTo>
                    <a:pt x="225051" y="-1298"/>
                  </a:lnTo>
                  <a:lnTo>
                    <a:pt x="134889" y="135390"/>
                  </a:lnTo>
                  <a:lnTo>
                    <a:pt x="219281" y="261620"/>
                  </a:lnTo>
                  <a:lnTo>
                    <a:pt x="181051" y="261620"/>
                  </a:lnTo>
                  <a:lnTo>
                    <a:pt x="115416" y="163878"/>
                  </a:lnTo>
                  <a:lnTo>
                    <a:pt x="50134" y="261620"/>
                  </a:lnTo>
                  <a:lnTo>
                    <a:pt x="11903" y="261620"/>
                  </a:lnTo>
                  <a:close/>
                </a:path>
              </a:pathLst>
            </a:custGeom>
            <a:solidFill>
              <a:srgbClr val="FFFF00"/>
            </a:solidFill>
            <a:ln w="3620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FAFE014-F5C7-9B92-3877-307180A09622}"/>
                </a:ext>
              </a:extLst>
            </p:cNvPr>
            <p:cNvSpPr/>
            <p:nvPr>
              <p:custDataLst>
                <p:tags r:id="rId25"/>
              </p:custDataLst>
            </p:nvPr>
          </p:nvSpPr>
          <p:spPr>
            <a:xfrm flipV="1">
              <a:off x="17908112" y="-22544928"/>
              <a:ext cx="222166" cy="222167"/>
            </a:xfrm>
            <a:custGeom>
              <a:avLst/>
              <a:gdLst>
                <a:gd name="connsiteX0" fmla="*/ 222166 w 222166"/>
                <a:gd name="connsiteY0" fmla="*/ 109786 h 222167"/>
                <a:gd name="connsiteX1" fmla="*/ 111084 w 222166"/>
                <a:gd name="connsiteY1" fmla="*/ 220871 h 222167"/>
                <a:gd name="connsiteX2" fmla="*/ 0 w 222166"/>
                <a:gd name="connsiteY2" fmla="*/ 109786 h 222167"/>
                <a:gd name="connsiteX3" fmla="*/ 111084 w 222166"/>
                <a:gd name="connsiteY3" fmla="*/ -1296 h 222167"/>
                <a:gd name="connsiteX4" fmla="*/ 222166 w 222166"/>
                <a:gd name="connsiteY4" fmla="*/ 109786 h 222167"/>
                <a:gd name="connsiteX5" fmla="*/ 178166 w 222166"/>
                <a:gd name="connsiteY5" fmla="*/ 63626 h 222167"/>
                <a:gd name="connsiteX6" fmla="*/ 132004 w 222166"/>
                <a:gd name="connsiteY6" fmla="*/ 109786 h 222167"/>
                <a:gd name="connsiteX7" fmla="*/ 178166 w 222166"/>
                <a:gd name="connsiteY7" fmla="*/ 155949 h 222167"/>
                <a:gd name="connsiteX8" fmla="*/ 192591 w 222166"/>
                <a:gd name="connsiteY8" fmla="*/ 109786 h 222167"/>
                <a:gd name="connsiteX9" fmla="*/ 178166 w 222166"/>
                <a:gd name="connsiteY9" fmla="*/ 63626 h 222167"/>
                <a:gd name="connsiteX10" fmla="*/ 64921 w 222166"/>
                <a:gd name="connsiteY10" fmla="*/ 42705 h 222167"/>
                <a:gd name="connsiteX11" fmla="*/ 111084 w 222166"/>
                <a:gd name="connsiteY11" fmla="*/ 88868 h 222167"/>
                <a:gd name="connsiteX12" fmla="*/ 157245 w 222166"/>
                <a:gd name="connsiteY12" fmla="*/ 42705 h 222167"/>
                <a:gd name="connsiteX13" fmla="*/ 111084 w 222166"/>
                <a:gd name="connsiteY13" fmla="*/ 28280 h 222167"/>
                <a:gd name="connsiteX14" fmla="*/ 64921 w 222166"/>
                <a:gd name="connsiteY14" fmla="*/ 42705 h 222167"/>
                <a:gd name="connsiteX15" fmla="*/ 44002 w 222166"/>
                <a:gd name="connsiteY15" fmla="*/ 155949 h 222167"/>
                <a:gd name="connsiteX16" fmla="*/ 90163 w 222166"/>
                <a:gd name="connsiteY16" fmla="*/ 109786 h 222167"/>
                <a:gd name="connsiteX17" fmla="*/ 44002 w 222166"/>
                <a:gd name="connsiteY17" fmla="*/ 63626 h 222167"/>
                <a:gd name="connsiteX18" fmla="*/ 29576 w 222166"/>
                <a:gd name="connsiteY18" fmla="*/ 109786 h 222167"/>
                <a:gd name="connsiteX19" fmla="*/ 44002 w 222166"/>
                <a:gd name="connsiteY19" fmla="*/ 155949 h 222167"/>
                <a:gd name="connsiteX20" fmla="*/ 157245 w 222166"/>
                <a:gd name="connsiteY20" fmla="*/ 176869 h 222167"/>
                <a:gd name="connsiteX21" fmla="*/ 111084 w 222166"/>
                <a:gd name="connsiteY21" fmla="*/ 130706 h 222167"/>
                <a:gd name="connsiteX22" fmla="*/ 64921 w 222166"/>
                <a:gd name="connsiteY22" fmla="*/ 176869 h 222167"/>
                <a:gd name="connsiteX23" fmla="*/ 111084 w 222166"/>
                <a:gd name="connsiteY23" fmla="*/ 191295 h 222167"/>
                <a:gd name="connsiteX24" fmla="*/ 157245 w 222166"/>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6" h="222167">
                  <a:moveTo>
                    <a:pt x="222166" y="109786"/>
                  </a:moveTo>
                  <a:cubicBezTo>
                    <a:pt x="222166" y="171099"/>
                    <a:pt x="172395" y="220871"/>
                    <a:pt x="111084" y="220871"/>
                  </a:cubicBezTo>
                  <a:cubicBezTo>
                    <a:pt x="49771" y="220871"/>
                    <a:pt x="0" y="171099"/>
                    <a:pt x="0" y="109786"/>
                  </a:cubicBezTo>
                  <a:cubicBezTo>
                    <a:pt x="0" y="48475"/>
                    <a:pt x="49771" y="-1296"/>
                    <a:pt x="111084" y="-1296"/>
                  </a:cubicBezTo>
                  <a:cubicBezTo>
                    <a:pt x="172395" y="-1296"/>
                    <a:pt x="222166" y="48475"/>
                    <a:pt x="222166" y="109786"/>
                  </a:cubicBezTo>
                  <a:close/>
                  <a:moveTo>
                    <a:pt x="178166" y="63626"/>
                  </a:moveTo>
                  <a:lnTo>
                    <a:pt x="132004" y="109786"/>
                  </a:lnTo>
                  <a:lnTo>
                    <a:pt x="178166" y="155949"/>
                  </a:lnTo>
                  <a:cubicBezTo>
                    <a:pt x="187183" y="142973"/>
                    <a:pt x="192591" y="127098"/>
                    <a:pt x="192591" y="109786"/>
                  </a:cubicBezTo>
                  <a:cubicBezTo>
                    <a:pt x="192591" y="92477"/>
                    <a:pt x="187183" y="76615"/>
                    <a:pt x="178166" y="63626"/>
                  </a:cubicBezTo>
                  <a:close/>
                  <a:moveTo>
                    <a:pt x="64921" y="42705"/>
                  </a:moveTo>
                  <a:lnTo>
                    <a:pt x="111084" y="88868"/>
                  </a:lnTo>
                  <a:lnTo>
                    <a:pt x="157245" y="42705"/>
                  </a:lnTo>
                  <a:cubicBezTo>
                    <a:pt x="144256" y="33687"/>
                    <a:pt x="128394" y="28280"/>
                    <a:pt x="111084" y="28280"/>
                  </a:cubicBezTo>
                  <a:cubicBezTo>
                    <a:pt x="93773" y="28280"/>
                    <a:pt x="77899" y="33687"/>
                    <a:pt x="64921" y="42705"/>
                  </a:cubicBezTo>
                  <a:close/>
                  <a:moveTo>
                    <a:pt x="44002" y="155949"/>
                  </a:moveTo>
                  <a:lnTo>
                    <a:pt x="90163" y="109786"/>
                  </a:lnTo>
                  <a:lnTo>
                    <a:pt x="44002" y="63626"/>
                  </a:lnTo>
                  <a:cubicBezTo>
                    <a:pt x="34985" y="76615"/>
                    <a:pt x="29576" y="92477"/>
                    <a:pt x="29576" y="109786"/>
                  </a:cubicBezTo>
                  <a:cubicBezTo>
                    <a:pt x="29576" y="127098"/>
                    <a:pt x="34985" y="142973"/>
                    <a:pt x="44002" y="155949"/>
                  </a:cubicBezTo>
                  <a:close/>
                  <a:moveTo>
                    <a:pt x="157245" y="176869"/>
                  </a:moveTo>
                  <a:lnTo>
                    <a:pt x="111084" y="130706"/>
                  </a:lnTo>
                  <a:lnTo>
                    <a:pt x="64921" y="176869"/>
                  </a:lnTo>
                  <a:cubicBezTo>
                    <a:pt x="77899" y="185887"/>
                    <a:pt x="93773" y="191295"/>
                    <a:pt x="111084" y="191295"/>
                  </a:cubicBezTo>
                  <a:cubicBezTo>
                    <a:pt x="128394" y="191295"/>
                    <a:pt x="144256" y="185887"/>
                    <a:pt x="157245" y="176869"/>
                  </a:cubicBezTo>
                  <a:close/>
                </a:path>
              </a:pathLst>
            </a:custGeom>
            <a:solidFill>
              <a:srgbClr val="FFFFFF"/>
            </a:solidFill>
            <a:ln w="3620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DC32268-4128-DF64-5900-FBCB4D9AC910}"/>
                </a:ext>
              </a:extLst>
            </p:cNvPr>
            <p:cNvSpPr/>
            <p:nvPr>
              <p:custDataLst>
                <p:tags r:id="rId26"/>
              </p:custDataLst>
            </p:nvPr>
          </p:nvSpPr>
          <p:spPr>
            <a:xfrm flipV="1">
              <a:off x="18261837" y="-22592898"/>
              <a:ext cx="225049" cy="262918"/>
            </a:xfrm>
            <a:custGeom>
              <a:avLst/>
              <a:gdLst>
                <a:gd name="connsiteX0" fmla="*/ 11902 w 225049"/>
                <a:gd name="connsiteY0" fmla="*/ 261620 h 262918"/>
                <a:gd name="connsiteX1" fmla="*/ 93772 w 225049"/>
                <a:gd name="connsiteY1" fmla="*/ 138998 h 262918"/>
                <a:gd name="connsiteX2" fmla="*/ 0 w 225049"/>
                <a:gd name="connsiteY2" fmla="*/ -1298 h 262918"/>
                <a:gd name="connsiteX3" fmla="*/ 38231 w 225049"/>
                <a:gd name="connsiteY3" fmla="*/ -1298 h 262918"/>
                <a:gd name="connsiteX4" fmla="*/ 112881 w 225049"/>
                <a:gd name="connsiteY4" fmla="*/ 110509 h 262918"/>
                <a:gd name="connsiteX5" fmla="*/ 186819 w 225049"/>
                <a:gd name="connsiteY5" fmla="*/ -1298 h 262918"/>
                <a:gd name="connsiteX6" fmla="*/ 225050 w 225049"/>
                <a:gd name="connsiteY6" fmla="*/ -1298 h 262918"/>
                <a:gd name="connsiteX7" fmla="*/ 134888 w 225049"/>
                <a:gd name="connsiteY7" fmla="*/ 135390 h 262918"/>
                <a:gd name="connsiteX8" fmla="*/ 219280 w 225049"/>
                <a:gd name="connsiteY8" fmla="*/ 261620 h 262918"/>
                <a:gd name="connsiteX9" fmla="*/ 181049 w 225049"/>
                <a:gd name="connsiteY9" fmla="*/ 261620 h 262918"/>
                <a:gd name="connsiteX10" fmla="*/ 115416 w 225049"/>
                <a:gd name="connsiteY10" fmla="*/ 163878 h 262918"/>
                <a:gd name="connsiteX11" fmla="*/ 50133 w 225049"/>
                <a:gd name="connsiteY11" fmla="*/ 261620 h 262918"/>
                <a:gd name="connsiteX12" fmla="*/ 11902 w 225049"/>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49" h="262918">
                  <a:moveTo>
                    <a:pt x="11902" y="261620"/>
                  </a:moveTo>
                  <a:lnTo>
                    <a:pt x="93772" y="138998"/>
                  </a:lnTo>
                  <a:lnTo>
                    <a:pt x="0" y="-1298"/>
                  </a:lnTo>
                  <a:lnTo>
                    <a:pt x="38231" y="-1298"/>
                  </a:lnTo>
                  <a:lnTo>
                    <a:pt x="112881" y="110509"/>
                  </a:lnTo>
                  <a:lnTo>
                    <a:pt x="186819" y="-1298"/>
                  </a:lnTo>
                  <a:lnTo>
                    <a:pt x="225050" y="-1298"/>
                  </a:lnTo>
                  <a:lnTo>
                    <a:pt x="134888" y="135390"/>
                  </a:lnTo>
                  <a:lnTo>
                    <a:pt x="219280" y="261620"/>
                  </a:lnTo>
                  <a:lnTo>
                    <a:pt x="181049" y="261620"/>
                  </a:lnTo>
                  <a:lnTo>
                    <a:pt x="115416" y="163878"/>
                  </a:lnTo>
                  <a:lnTo>
                    <a:pt x="50133" y="261620"/>
                  </a:lnTo>
                  <a:lnTo>
                    <a:pt x="11902" y="261620"/>
                  </a:lnTo>
                  <a:close/>
                </a:path>
              </a:pathLst>
            </a:custGeom>
            <a:solidFill>
              <a:srgbClr val="FFFF00"/>
            </a:solidFill>
            <a:ln w="3620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756EE16-F66E-09F0-10A3-FCB47404DBB1}"/>
                </a:ext>
              </a:extLst>
            </p:cNvPr>
            <p:cNvSpPr/>
            <p:nvPr>
              <p:custDataLst>
                <p:tags r:id="rId27"/>
              </p:custDataLst>
            </p:nvPr>
          </p:nvSpPr>
          <p:spPr>
            <a:xfrm flipV="1">
              <a:off x="18597537" y="-22544928"/>
              <a:ext cx="222166" cy="222167"/>
            </a:xfrm>
            <a:custGeom>
              <a:avLst/>
              <a:gdLst>
                <a:gd name="connsiteX0" fmla="*/ 222166 w 222166"/>
                <a:gd name="connsiteY0" fmla="*/ 109786 h 222167"/>
                <a:gd name="connsiteX1" fmla="*/ 111083 w 222166"/>
                <a:gd name="connsiteY1" fmla="*/ 220871 h 222167"/>
                <a:gd name="connsiteX2" fmla="*/ 0 w 222166"/>
                <a:gd name="connsiteY2" fmla="*/ 109786 h 222167"/>
                <a:gd name="connsiteX3" fmla="*/ 111083 w 222166"/>
                <a:gd name="connsiteY3" fmla="*/ -1296 h 222167"/>
                <a:gd name="connsiteX4" fmla="*/ 222166 w 222166"/>
                <a:gd name="connsiteY4" fmla="*/ 109786 h 222167"/>
                <a:gd name="connsiteX5" fmla="*/ 178166 w 222166"/>
                <a:gd name="connsiteY5" fmla="*/ 63626 h 222167"/>
                <a:gd name="connsiteX6" fmla="*/ 132004 w 222166"/>
                <a:gd name="connsiteY6" fmla="*/ 109786 h 222167"/>
                <a:gd name="connsiteX7" fmla="*/ 178166 w 222166"/>
                <a:gd name="connsiteY7" fmla="*/ 155949 h 222167"/>
                <a:gd name="connsiteX8" fmla="*/ 192590 w 222166"/>
                <a:gd name="connsiteY8" fmla="*/ 109786 h 222167"/>
                <a:gd name="connsiteX9" fmla="*/ 178166 w 222166"/>
                <a:gd name="connsiteY9" fmla="*/ 63626 h 222167"/>
                <a:gd name="connsiteX10" fmla="*/ 64921 w 222166"/>
                <a:gd name="connsiteY10" fmla="*/ 42705 h 222167"/>
                <a:gd name="connsiteX11" fmla="*/ 111083 w 222166"/>
                <a:gd name="connsiteY11" fmla="*/ 88868 h 222167"/>
                <a:gd name="connsiteX12" fmla="*/ 157245 w 222166"/>
                <a:gd name="connsiteY12" fmla="*/ 42705 h 222167"/>
                <a:gd name="connsiteX13" fmla="*/ 111083 w 222166"/>
                <a:gd name="connsiteY13" fmla="*/ 28280 h 222167"/>
                <a:gd name="connsiteX14" fmla="*/ 64921 w 222166"/>
                <a:gd name="connsiteY14" fmla="*/ 42705 h 222167"/>
                <a:gd name="connsiteX15" fmla="*/ 44002 w 222166"/>
                <a:gd name="connsiteY15" fmla="*/ 155949 h 222167"/>
                <a:gd name="connsiteX16" fmla="*/ 90163 w 222166"/>
                <a:gd name="connsiteY16" fmla="*/ 109786 h 222167"/>
                <a:gd name="connsiteX17" fmla="*/ 44002 w 222166"/>
                <a:gd name="connsiteY17" fmla="*/ 63626 h 222167"/>
                <a:gd name="connsiteX18" fmla="*/ 29576 w 222166"/>
                <a:gd name="connsiteY18" fmla="*/ 109786 h 222167"/>
                <a:gd name="connsiteX19" fmla="*/ 44002 w 222166"/>
                <a:gd name="connsiteY19" fmla="*/ 155949 h 222167"/>
                <a:gd name="connsiteX20" fmla="*/ 157245 w 222166"/>
                <a:gd name="connsiteY20" fmla="*/ 176869 h 222167"/>
                <a:gd name="connsiteX21" fmla="*/ 111083 w 222166"/>
                <a:gd name="connsiteY21" fmla="*/ 130706 h 222167"/>
                <a:gd name="connsiteX22" fmla="*/ 64921 w 222166"/>
                <a:gd name="connsiteY22" fmla="*/ 176869 h 222167"/>
                <a:gd name="connsiteX23" fmla="*/ 111083 w 222166"/>
                <a:gd name="connsiteY23" fmla="*/ 191295 h 222167"/>
                <a:gd name="connsiteX24" fmla="*/ 157245 w 222166"/>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6" h="222167">
                  <a:moveTo>
                    <a:pt x="222166" y="109786"/>
                  </a:moveTo>
                  <a:cubicBezTo>
                    <a:pt x="222166" y="171099"/>
                    <a:pt x="172395" y="220871"/>
                    <a:pt x="111083" y="220871"/>
                  </a:cubicBezTo>
                  <a:cubicBezTo>
                    <a:pt x="49771" y="220871"/>
                    <a:pt x="0" y="171099"/>
                    <a:pt x="0" y="109786"/>
                  </a:cubicBezTo>
                  <a:cubicBezTo>
                    <a:pt x="0" y="48475"/>
                    <a:pt x="49771" y="-1296"/>
                    <a:pt x="111083" y="-1296"/>
                  </a:cubicBezTo>
                  <a:cubicBezTo>
                    <a:pt x="172395" y="-1296"/>
                    <a:pt x="222166" y="48475"/>
                    <a:pt x="222166" y="109786"/>
                  </a:cubicBezTo>
                  <a:close/>
                  <a:moveTo>
                    <a:pt x="178166" y="63626"/>
                  </a:moveTo>
                  <a:lnTo>
                    <a:pt x="132004" y="109786"/>
                  </a:lnTo>
                  <a:lnTo>
                    <a:pt x="178166" y="155949"/>
                  </a:lnTo>
                  <a:cubicBezTo>
                    <a:pt x="187183" y="142973"/>
                    <a:pt x="192590" y="127098"/>
                    <a:pt x="192590" y="109786"/>
                  </a:cubicBezTo>
                  <a:cubicBezTo>
                    <a:pt x="192590" y="92477"/>
                    <a:pt x="187183" y="76615"/>
                    <a:pt x="178166" y="63626"/>
                  </a:cubicBezTo>
                  <a:close/>
                  <a:moveTo>
                    <a:pt x="64921" y="42705"/>
                  </a:moveTo>
                  <a:lnTo>
                    <a:pt x="111083" y="88868"/>
                  </a:lnTo>
                  <a:lnTo>
                    <a:pt x="157245" y="42705"/>
                  </a:lnTo>
                  <a:cubicBezTo>
                    <a:pt x="144256" y="33687"/>
                    <a:pt x="128394" y="28280"/>
                    <a:pt x="111083" y="28280"/>
                  </a:cubicBezTo>
                  <a:cubicBezTo>
                    <a:pt x="93772" y="28280"/>
                    <a:pt x="77899" y="33687"/>
                    <a:pt x="64921" y="42705"/>
                  </a:cubicBezTo>
                  <a:close/>
                  <a:moveTo>
                    <a:pt x="44002" y="155949"/>
                  </a:moveTo>
                  <a:lnTo>
                    <a:pt x="90163" y="109786"/>
                  </a:lnTo>
                  <a:lnTo>
                    <a:pt x="44002" y="63626"/>
                  </a:lnTo>
                  <a:cubicBezTo>
                    <a:pt x="34983" y="76615"/>
                    <a:pt x="29576" y="92477"/>
                    <a:pt x="29576" y="109786"/>
                  </a:cubicBezTo>
                  <a:cubicBezTo>
                    <a:pt x="29576" y="127098"/>
                    <a:pt x="34983" y="142973"/>
                    <a:pt x="44002" y="155949"/>
                  </a:cubicBezTo>
                  <a:close/>
                  <a:moveTo>
                    <a:pt x="157245" y="176869"/>
                  </a:moveTo>
                  <a:lnTo>
                    <a:pt x="111083" y="130706"/>
                  </a:lnTo>
                  <a:lnTo>
                    <a:pt x="64921" y="176869"/>
                  </a:lnTo>
                  <a:cubicBezTo>
                    <a:pt x="77899" y="185887"/>
                    <a:pt x="93772" y="191295"/>
                    <a:pt x="111083" y="191295"/>
                  </a:cubicBezTo>
                  <a:cubicBezTo>
                    <a:pt x="128394" y="191295"/>
                    <a:pt x="144256" y="185887"/>
                    <a:pt x="157245" y="176869"/>
                  </a:cubicBezTo>
                  <a:close/>
                </a:path>
              </a:pathLst>
            </a:custGeom>
            <a:solidFill>
              <a:srgbClr val="FFFFFF"/>
            </a:solidFill>
            <a:ln w="3620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C55C56D-9902-BC30-A6DD-13211F1219BA}"/>
                </a:ext>
              </a:extLst>
            </p:cNvPr>
            <p:cNvSpPr/>
            <p:nvPr>
              <p:custDataLst>
                <p:tags r:id="rId28"/>
              </p:custDataLst>
            </p:nvPr>
          </p:nvSpPr>
          <p:spPr>
            <a:xfrm flipV="1">
              <a:off x="18951262" y="-22592898"/>
              <a:ext cx="225049" cy="262918"/>
            </a:xfrm>
            <a:custGeom>
              <a:avLst/>
              <a:gdLst>
                <a:gd name="connsiteX0" fmla="*/ 11902 w 225049"/>
                <a:gd name="connsiteY0" fmla="*/ 261620 h 262918"/>
                <a:gd name="connsiteX1" fmla="*/ 93772 w 225049"/>
                <a:gd name="connsiteY1" fmla="*/ 138998 h 262918"/>
                <a:gd name="connsiteX2" fmla="*/ 0 w 225049"/>
                <a:gd name="connsiteY2" fmla="*/ -1298 h 262918"/>
                <a:gd name="connsiteX3" fmla="*/ 38230 w 225049"/>
                <a:gd name="connsiteY3" fmla="*/ -1298 h 262918"/>
                <a:gd name="connsiteX4" fmla="*/ 112881 w 225049"/>
                <a:gd name="connsiteY4" fmla="*/ 110509 h 262918"/>
                <a:gd name="connsiteX5" fmla="*/ 186819 w 225049"/>
                <a:gd name="connsiteY5" fmla="*/ -1298 h 262918"/>
                <a:gd name="connsiteX6" fmla="*/ 225050 w 225049"/>
                <a:gd name="connsiteY6" fmla="*/ -1298 h 262918"/>
                <a:gd name="connsiteX7" fmla="*/ 134888 w 225049"/>
                <a:gd name="connsiteY7" fmla="*/ 135390 h 262918"/>
                <a:gd name="connsiteX8" fmla="*/ 219280 w 225049"/>
                <a:gd name="connsiteY8" fmla="*/ 261620 h 262918"/>
                <a:gd name="connsiteX9" fmla="*/ 181049 w 225049"/>
                <a:gd name="connsiteY9" fmla="*/ 261620 h 262918"/>
                <a:gd name="connsiteX10" fmla="*/ 115416 w 225049"/>
                <a:gd name="connsiteY10" fmla="*/ 163878 h 262918"/>
                <a:gd name="connsiteX11" fmla="*/ 50133 w 225049"/>
                <a:gd name="connsiteY11" fmla="*/ 261620 h 262918"/>
                <a:gd name="connsiteX12" fmla="*/ 11902 w 225049"/>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49" h="262918">
                  <a:moveTo>
                    <a:pt x="11902" y="261620"/>
                  </a:moveTo>
                  <a:lnTo>
                    <a:pt x="93772" y="138998"/>
                  </a:lnTo>
                  <a:lnTo>
                    <a:pt x="0" y="-1298"/>
                  </a:lnTo>
                  <a:lnTo>
                    <a:pt x="38230" y="-1298"/>
                  </a:lnTo>
                  <a:lnTo>
                    <a:pt x="112881" y="110509"/>
                  </a:lnTo>
                  <a:lnTo>
                    <a:pt x="186819" y="-1298"/>
                  </a:lnTo>
                  <a:lnTo>
                    <a:pt x="225050" y="-1298"/>
                  </a:lnTo>
                  <a:lnTo>
                    <a:pt x="134888" y="135390"/>
                  </a:lnTo>
                  <a:lnTo>
                    <a:pt x="219280" y="261620"/>
                  </a:lnTo>
                  <a:lnTo>
                    <a:pt x="181049" y="261620"/>
                  </a:lnTo>
                  <a:lnTo>
                    <a:pt x="115416" y="163878"/>
                  </a:lnTo>
                  <a:lnTo>
                    <a:pt x="50133" y="261620"/>
                  </a:lnTo>
                  <a:lnTo>
                    <a:pt x="11902" y="261620"/>
                  </a:lnTo>
                  <a:close/>
                </a:path>
              </a:pathLst>
            </a:custGeom>
            <a:solidFill>
              <a:srgbClr val="FFFF00"/>
            </a:solidFill>
            <a:ln w="3620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8C608AC-1F7E-1E76-A29E-476D6AEFBD39}"/>
                </a:ext>
              </a:extLst>
            </p:cNvPr>
            <p:cNvSpPr/>
            <p:nvPr>
              <p:custDataLst>
                <p:tags r:id="rId29"/>
              </p:custDataLst>
            </p:nvPr>
          </p:nvSpPr>
          <p:spPr>
            <a:xfrm flipV="1">
              <a:off x="19286961" y="-22544928"/>
              <a:ext cx="222165" cy="222167"/>
            </a:xfrm>
            <a:custGeom>
              <a:avLst/>
              <a:gdLst>
                <a:gd name="connsiteX0" fmla="*/ 222165 w 222165"/>
                <a:gd name="connsiteY0" fmla="*/ 109786 h 222167"/>
                <a:gd name="connsiteX1" fmla="*/ 111083 w 222165"/>
                <a:gd name="connsiteY1" fmla="*/ 220871 h 222167"/>
                <a:gd name="connsiteX2" fmla="*/ 0 w 222165"/>
                <a:gd name="connsiteY2" fmla="*/ 109786 h 222167"/>
                <a:gd name="connsiteX3" fmla="*/ 111083 w 222165"/>
                <a:gd name="connsiteY3" fmla="*/ -1296 h 222167"/>
                <a:gd name="connsiteX4" fmla="*/ 222165 w 222165"/>
                <a:gd name="connsiteY4" fmla="*/ 109786 h 222167"/>
                <a:gd name="connsiteX5" fmla="*/ 178165 w 222165"/>
                <a:gd name="connsiteY5" fmla="*/ 63626 h 222167"/>
                <a:gd name="connsiteX6" fmla="*/ 132003 w 222165"/>
                <a:gd name="connsiteY6" fmla="*/ 109786 h 222167"/>
                <a:gd name="connsiteX7" fmla="*/ 178165 w 222165"/>
                <a:gd name="connsiteY7" fmla="*/ 155949 h 222167"/>
                <a:gd name="connsiteX8" fmla="*/ 192590 w 222165"/>
                <a:gd name="connsiteY8" fmla="*/ 109786 h 222167"/>
                <a:gd name="connsiteX9" fmla="*/ 178165 w 222165"/>
                <a:gd name="connsiteY9" fmla="*/ 63626 h 222167"/>
                <a:gd name="connsiteX10" fmla="*/ 64921 w 222165"/>
                <a:gd name="connsiteY10" fmla="*/ 42705 h 222167"/>
                <a:gd name="connsiteX11" fmla="*/ 111083 w 222165"/>
                <a:gd name="connsiteY11" fmla="*/ 88868 h 222167"/>
                <a:gd name="connsiteX12" fmla="*/ 157244 w 222165"/>
                <a:gd name="connsiteY12" fmla="*/ 42705 h 222167"/>
                <a:gd name="connsiteX13" fmla="*/ 111083 w 222165"/>
                <a:gd name="connsiteY13" fmla="*/ 28280 h 222167"/>
                <a:gd name="connsiteX14" fmla="*/ 64921 w 222165"/>
                <a:gd name="connsiteY14" fmla="*/ 42705 h 222167"/>
                <a:gd name="connsiteX15" fmla="*/ 44001 w 222165"/>
                <a:gd name="connsiteY15" fmla="*/ 155949 h 222167"/>
                <a:gd name="connsiteX16" fmla="*/ 90162 w 222165"/>
                <a:gd name="connsiteY16" fmla="*/ 109786 h 222167"/>
                <a:gd name="connsiteX17" fmla="*/ 44001 w 222165"/>
                <a:gd name="connsiteY17" fmla="*/ 63626 h 222167"/>
                <a:gd name="connsiteX18" fmla="*/ 29575 w 222165"/>
                <a:gd name="connsiteY18" fmla="*/ 109786 h 222167"/>
                <a:gd name="connsiteX19" fmla="*/ 44001 w 222165"/>
                <a:gd name="connsiteY19" fmla="*/ 155949 h 222167"/>
                <a:gd name="connsiteX20" fmla="*/ 157244 w 222165"/>
                <a:gd name="connsiteY20" fmla="*/ 176869 h 222167"/>
                <a:gd name="connsiteX21" fmla="*/ 111083 w 222165"/>
                <a:gd name="connsiteY21" fmla="*/ 130706 h 222167"/>
                <a:gd name="connsiteX22" fmla="*/ 64921 w 222165"/>
                <a:gd name="connsiteY22" fmla="*/ 176869 h 222167"/>
                <a:gd name="connsiteX23" fmla="*/ 111083 w 222165"/>
                <a:gd name="connsiteY23" fmla="*/ 191295 h 222167"/>
                <a:gd name="connsiteX24" fmla="*/ 157244 w 222165"/>
                <a:gd name="connsiteY24" fmla="*/ 176869 h 22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5" h="222167">
                  <a:moveTo>
                    <a:pt x="222165" y="109786"/>
                  </a:moveTo>
                  <a:cubicBezTo>
                    <a:pt x="222165" y="171099"/>
                    <a:pt x="172394" y="220871"/>
                    <a:pt x="111083" y="220871"/>
                  </a:cubicBezTo>
                  <a:cubicBezTo>
                    <a:pt x="49770" y="220871"/>
                    <a:pt x="0" y="171099"/>
                    <a:pt x="0" y="109786"/>
                  </a:cubicBezTo>
                  <a:cubicBezTo>
                    <a:pt x="0" y="48475"/>
                    <a:pt x="49770" y="-1296"/>
                    <a:pt x="111083" y="-1296"/>
                  </a:cubicBezTo>
                  <a:cubicBezTo>
                    <a:pt x="172394" y="-1296"/>
                    <a:pt x="222165" y="48475"/>
                    <a:pt x="222165" y="109786"/>
                  </a:cubicBezTo>
                  <a:close/>
                  <a:moveTo>
                    <a:pt x="178165" y="63626"/>
                  </a:moveTo>
                  <a:lnTo>
                    <a:pt x="132003" y="109786"/>
                  </a:lnTo>
                  <a:lnTo>
                    <a:pt x="178165" y="155949"/>
                  </a:lnTo>
                  <a:cubicBezTo>
                    <a:pt x="187182" y="142973"/>
                    <a:pt x="192590" y="127098"/>
                    <a:pt x="192590" y="109786"/>
                  </a:cubicBezTo>
                  <a:cubicBezTo>
                    <a:pt x="192590" y="92477"/>
                    <a:pt x="187182" y="76615"/>
                    <a:pt x="178165" y="63626"/>
                  </a:cubicBezTo>
                  <a:close/>
                  <a:moveTo>
                    <a:pt x="64921" y="42705"/>
                  </a:moveTo>
                  <a:lnTo>
                    <a:pt x="111083" y="88868"/>
                  </a:lnTo>
                  <a:lnTo>
                    <a:pt x="157244" y="42705"/>
                  </a:lnTo>
                  <a:cubicBezTo>
                    <a:pt x="144255" y="33687"/>
                    <a:pt x="128393" y="28280"/>
                    <a:pt x="111083" y="28280"/>
                  </a:cubicBezTo>
                  <a:cubicBezTo>
                    <a:pt x="93772" y="28280"/>
                    <a:pt x="77898" y="33687"/>
                    <a:pt x="64921" y="42705"/>
                  </a:cubicBezTo>
                  <a:close/>
                  <a:moveTo>
                    <a:pt x="44001" y="155949"/>
                  </a:moveTo>
                  <a:lnTo>
                    <a:pt x="90162" y="109786"/>
                  </a:lnTo>
                  <a:lnTo>
                    <a:pt x="44001" y="63626"/>
                  </a:lnTo>
                  <a:cubicBezTo>
                    <a:pt x="34983" y="76615"/>
                    <a:pt x="29575" y="92477"/>
                    <a:pt x="29575" y="109786"/>
                  </a:cubicBezTo>
                  <a:cubicBezTo>
                    <a:pt x="29575" y="127098"/>
                    <a:pt x="34983" y="142973"/>
                    <a:pt x="44001" y="155949"/>
                  </a:cubicBezTo>
                  <a:close/>
                  <a:moveTo>
                    <a:pt x="157244" y="176869"/>
                  </a:moveTo>
                  <a:lnTo>
                    <a:pt x="111083" y="130706"/>
                  </a:lnTo>
                  <a:lnTo>
                    <a:pt x="64921" y="176869"/>
                  </a:lnTo>
                  <a:cubicBezTo>
                    <a:pt x="77898" y="185887"/>
                    <a:pt x="93772" y="191295"/>
                    <a:pt x="111083" y="191295"/>
                  </a:cubicBezTo>
                  <a:cubicBezTo>
                    <a:pt x="128393" y="191295"/>
                    <a:pt x="144255" y="185887"/>
                    <a:pt x="157244" y="176869"/>
                  </a:cubicBezTo>
                  <a:close/>
                </a:path>
              </a:pathLst>
            </a:custGeom>
            <a:solidFill>
              <a:srgbClr val="FFFFFF"/>
            </a:solidFill>
            <a:ln w="3620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AA58F13-BF40-4366-4C3A-B0A2F0DEA9EF}"/>
                </a:ext>
              </a:extLst>
            </p:cNvPr>
            <p:cNvSpPr/>
            <p:nvPr>
              <p:custDataLst>
                <p:tags r:id="rId30"/>
              </p:custDataLst>
            </p:nvPr>
          </p:nvSpPr>
          <p:spPr>
            <a:xfrm flipV="1">
              <a:off x="19640686" y="-22592898"/>
              <a:ext cx="225051" cy="262918"/>
            </a:xfrm>
            <a:custGeom>
              <a:avLst/>
              <a:gdLst>
                <a:gd name="connsiteX0" fmla="*/ 11903 w 225051"/>
                <a:gd name="connsiteY0" fmla="*/ 261620 h 262918"/>
                <a:gd name="connsiteX1" fmla="*/ 93772 w 225051"/>
                <a:gd name="connsiteY1" fmla="*/ 138998 h 262918"/>
                <a:gd name="connsiteX2" fmla="*/ 0 w 225051"/>
                <a:gd name="connsiteY2" fmla="*/ -1298 h 262918"/>
                <a:gd name="connsiteX3" fmla="*/ 38231 w 225051"/>
                <a:gd name="connsiteY3" fmla="*/ -1298 h 262918"/>
                <a:gd name="connsiteX4" fmla="*/ 112882 w 225051"/>
                <a:gd name="connsiteY4" fmla="*/ 110509 h 262918"/>
                <a:gd name="connsiteX5" fmla="*/ 186820 w 225051"/>
                <a:gd name="connsiteY5" fmla="*/ -1298 h 262918"/>
                <a:gd name="connsiteX6" fmla="*/ 225051 w 225051"/>
                <a:gd name="connsiteY6" fmla="*/ -1298 h 262918"/>
                <a:gd name="connsiteX7" fmla="*/ 134889 w 225051"/>
                <a:gd name="connsiteY7" fmla="*/ 135390 h 262918"/>
                <a:gd name="connsiteX8" fmla="*/ 219281 w 225051"/>
                <a:gd name="connsiteY8" fmla="*/ 261620 h 262918"/>
                <a:gd name="connsiteX9" fmla="*/ 181051 w 225051"/>
                <a:gd name="connsiteY9" fmla="*/ 261620 h 262918"/>
                <a:gd name="connsiteX10" fmla="*/ 115416 w 225051"/>
                <a:gd name="connsiteY10" fmla="*/ 163878 h 262918"/>
                <a:gd name="connsiteX11" fmla="*/ 50134 w 225051"/>
                <a:gd name="connsiteY11" fmla="*/ 261620 h 262918"/>
                <a:gd name="connsiteX12" fmla="*/ 11903 w 225051"/>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1" h="262918">
                  <a:moveTo>
                    <a:pt x="11903" y="261620"/>
                  </a:moveTo>
                  <a:lnTo>
                    <a:pt x="93772" y="138998"/>
                  </a:lnTo>
                  <a:lnTo>
                    <a:pt x="0" y="-1298"/>
                  </a:lnTo>
                  <a:lnTo>
                    <a:pt x="38231" y="-1298"/>
                  </a:lnTo>
                  <a:lnTo>
                    <a:pt x="112882" y="110509"/>
                  </a:lnTo>
                  <a:lnTo>
                    <a:pt x="186820" y="-1298"/>
                  </a:lnTo>
                  <a:lnTo>
                    <a:pt x="225051" y="-1298"/>
                  </a:lnTo>
                  <a:lnTo>
                    <a:pt x="134889" y="135390"/>
                  </a:lnTo>
                  <a:lnTo>
                    <a:pt x="219281" y="261620"/>
                  </a:lnTo>
                  <a:lnTo>
                    <a:pt x="181051" y="261620"/>
                  </a:lnTo>
                  <a:lnTo>
                    <a:pt x="115416" y="163878"/>
                  </a:lnTo>
                  <a:lnTo>
                    <a:pt x="50134" y="261620"/>
                  </a:lnTo>
                  <a:lnTo>
                    <a:pt x="11903" y="261620"/>
                  </a:lnTo>
                  <a:close/>
                </a:path>
              </a:pathLst>
            </a:custGeom>
            <a:solidFill>
              <a:srgbClr val="FFFF00"/>
            </a:solidFill>
            <a:ln w="3620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A0039EA-BB9C-03B2-7684-FAA595020832}"/>
                </a:ext>
              </a:extLst>
            </p:cNvPr>
            <p:cNvSpPr/>
            <p:nvPr>
              <p:custDataLst>
                <p:tags r:id="rId31"/>
              </p:custDataLst>
            </p:nvPr>
          </p:nvSpPr>
          <p:spPr>
            <a:xfrm flipV="1">
              <a:off x="19916253" y="-22607322"/>
              <a:ext cx="86914" cy="343339"/>
            </a:xfrm>
            <a:custGeom>
              <a:avLst/>
              <a:gdLst>
                <a:gd name="connsiteX0" fmla="*/ 86915 w 86914"/>
                <a:gd name="connsiteY0" fmla="*/ 342043 h 343339"/>
                <a:gd name="connsiteX1" fmla="*/ 86915 w 86914"/>
                <a:gd name="connsiteY1" fmla="*/ -1296 h 343339"/>
                <a:gd name="connsiteX2" fmla="*/ 0 w 86914"/>
                <a:gd name="connsiteY2" fmla="*/ -1296 h 343339"/>
                <a:gd name="connsiteX3" fmla="*/ 0 w 86914"/>
                <a:gd name="connsiteY3" fmla="*/ 28280 h 343339"/>
                <a:gd name="connsiteX4" fmla="*/ 54455 w 86914"/>
                <a:gd name="connsiteY4" fmla="*/ 28280 h 343339"/>
                <a:gd name="connsiteX5" fmla="*/ 54455 w 86914"/>
                <a:gd name="connsiteY5" fmla="*/ 312469 h 343339"/>
                <a:gd name="connsiteX6" fmla="*/ 0 w 86914"/>
                <a:gd name="connsiteY6" fmla="*/ 312469 h 343339"/>
                <a:gd name="connsiteX7" fmla="*/ 0 w 86914"/>
                <a:gd name="connsiteY7" fmla="*/ 342043 h 343339"/>
                <a:gd name="connsiteX8" fmla="*/ 86915 w 86914"/>
                <a:gd name="connsiteY8" fmla="*/ 342043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4" h="343339">
                  <a:moveTo>
                    <a:pt x="86915" y="342043"/>
                  </a:moveTo>
                  <a:lnTo>
                    <a:pt x="86915" y="-1296"/>
                  </a:lnTo>
                  <a:lnTo>
                    <a:pt x="0" y="-1296"/>
                  </a:lnTo>
                  <a:lnTo>
                    <a:pt x="0" y="28280"/>
                  </a:lnTo>
                  <a:lnTo>
                    <a:pt x="54455" y="28280"/>
                  </a:lnTo>
                  <a:lnTo>
                    <a:pt x="54455" y="312469"/>
                  </a:lnTo>
                  <a:lnTo>
                    <a:pt x="0" y="312469"/>
                  </a:lnTo>
                  <a:lnTo>
                    <a:pt x="0" y="342043"/>
                  </a:lnTo>
                  <a:lnTo>
                    <a:pt x="86915" y="342043"/>
                  </a:lnTo>
                  <a:close/>
                </a:path>
              </a:pathLst>
            </a:custGeom>
            <a:solidFill>
              <a:srgbClr val="FFFFFF"/>
            </a:solidFill>
            <a:ln w="36201" cap="flat">
              <a:noFill/>
              <a:prstDash val="solid"/>
              <a:miter/>
            </a:ln>
          </p:spPr>
          <p:txBody>
            <a:bodyPr rtlCol="0" anchor="ctr"/>
            <a:lstStyle/>
            <a:p>
              <a:endParaRPr lang="en-US"/>
            </a:p>
          </p:txBody>
        </p:sp>
      </p:grpSp>
      <p:sp>
        <p:nvSpPr>
          <p:cNvPr id="52" name="TextBox 51">
            <a:extLst>
              <a:ext uri="{FF2B5EF4-FFF2-40B4-BE49-F238E27FC236}">
                <a16:creationId xmlns:a16="http://schemas.microsoft.com/office/drawing/2014/main" id="{CB6C0149-D26E-40B6-793B-6A43B34814F5}"/>
              </a:ext>
            </a:extLst>
          </p:cNvPr>
          <p:cNvSpPr txBox="1"/>
          <p:nvPr/>
        </p:nvSpPr>
        <p:spPr bwMode="auto">
          <a:xfrm>
            <a:off x="73504" y="1188923"/>
            <a:ext cx="4067251"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Def: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   =</a:t>
            </a:r>
            <a:endParaRPr lang="en-US" sz="2400" b="1" dirty="0">
              <a:latin typeface="Arev Sans" pitchFamily="34" charset="0"/>
              <a:ea typeface="Arev Sans" pitchFamily="34" charset="0"/>
              <a:cs typeface="Arev sans bold" pitchFamily="34" charset="0"/>
            </a:endParaRPr>
          </a:p>
        </p:txBody>
      </p:sp>
      <p:sp>
        <p:nvSpPr>
          <p:cNvPr id="2" name="TextBox 1">
            <a:extLst>
              <a:ext uri="{FF2B5EF4-FFF2-40B4-BE49-F238E27FC236}">
                <a16:creationId xmlns:a16="http://schemas.microsoft.com/office/drawing/2014/main" id="{769F1CD4-9C3F-074D-951D-B0BBE4D45F6A}"/>
              </a:ext>
            </a:extLst>
          </p:cNvPr>
          <p:cNvSpPr txBox="1"/>
          <p:nvPr/>
        </p:nvSpPr>
        <p:spPr bwMode="auto">
          <a:xfrm>
            <a:off x="76206" y="2527625"/>
            <a:ext cx="783786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Def: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sp>
        <p:nvSpPr>
          <p:cNvPr id="4" name="TextBox 3">
            <a:extLst>
              <a:ext uri="{FF2B5EF4-FFF2-40B4-BE49-F238E27FC236}">
                <a16:creationId xmlns:a16="http://schemas.microsoft.com/office/drawing/2014/main" id="{E233E9B6-4604-F2EC-8673-8CC865CB838A}"/>
              </a:ext>
            </a:extLst>
          </p:cNvPr>
          <p:cNvSpPr txBox="1"/>
          <p:nvPr/>
        </p:nvSpPr>
        <p:spPr bwMode="auto">
          <a:xfrm>
            <a:off x="5096433" y="2527444"/>
            <a:ext cx="7095567"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A </a:t>
            </a:r>
            <a:r>
              <a:rPr lang="en-US" sz="2400" b="1" dirty="0">
                <a:latin typeface="Arev Sans" pitchFamily="34" charset="0"/>
                <a:ea typeface="Arev Sans" pitchFamily="34" charset="0"/>
                <a:cs typeface="Arev sans bold" pitchFamily="34" charset="0"/>
              </a:rPr>
              <a:t>representation</a:t>
            </a:r>
            <a:r>
              <a:rPr lang="en-US" sz="2400" dirty="0">
                <a:latin typeface="Arev Sans" pitchFamily="34" charset="0"/>
                <a:ea typeface="Arev Sans" pitchFamily="34" charset="0"/>
                <a:cs typeface="Arev sans bold" pitchFamily="34" charset="0"/>
              </a:rPr>
              <a:t> of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XY</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a:t>
            </a:r>
            <a:r>
              <a:rPr lang="en-US" sz="105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Y</a:t>
            </a:r>
            <a:r>
              <a:rPr lang="en-US" sz="2400"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sp>
        <p:nvSpPr>
          <p:cNvPr id="5" name="TextBox 4">
            <a:extLst>
              <a:ext uri="{FF2B5EF4-FFF2-40B4-BE49-F238E27FC236}">
                <a16:creationId xmlns:a16="http://schemas.microsoft.com/office/drawing/2014/main" id="{6E52548E-D111-C254-5711-D5158C2BCB2C}"/>
              </a:ext>
            </a:extLst>
          </p:cNvPr>
          <p:cNvSpPr txBox="1"/>
          <p:nvPr/>
        </p:nvSpPr>
        <p:spPr bwMode="auto">
          <a:xfrm>
            <a:off x="1125079" y="3534158"/>
            <a:ext cx="9789453"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For fixed </a:t>
            </a:r>
            <a:r>
              <a:rPr lang="en-US" sz="2400" dirty="0">
                <a:solidFill>
                  <a:srgbClr val="FFFF00"/>
                </a:solidFill>
                <a:latin typeface="Arev Sans" pitchFamily="34" charset="0"/>
                <a:ea typeface="Arev Sans" pitchFamily="34" charset="0"/>
                <a:cs typeface="Arev sans bold" pitchFamily="34" charset="0"/>
              </a:rPr>
              <a:t>X</a:t>
            </a:r>
            <a:r>
              <a:rPr lang="en-US" baseline="-25000" dirty="0">
                <a:solidFill>
                  <a:srgbClr val="FFFF00"/>
                </a:solidFill>
                <a:latin typeface="Arev Sans" pitchFamily="34" charset="0"/>
                <a:ea typeface="Arev Sans" pitchFamily="34" charset="0"/>
                <a:cs typeface="Arev sans bold" pitchFamily="34" charset="0"/>
              </a:rPr>
              <a:t>0</a:t>
            </a:r>
            <a:r>
              <a:rPr lang="en-US" sz="2400" baseline="-250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and </a:t>
            </a:r>
            <a:r>
              <a:rPr lang="en-US" sz="2400" dirty="0">
                <a:solidFill>
                  <a:srgbClr val="FFFF00"/>
                </a:solidFill>
                <a:latin typeface="Arev Sans" pitchFamily="34" charset="0"/>
                <a:ea typeface="Arev Sans" pitchFamily="34" charset="0"/>
                <a:cs typeface="Arev sans bold" pitchFamily="34" charset="0"/>
              </a:rPr>
              <a:t>X</a:t>
            </a:r>
            <a:r>
              <a:rPr lang="en-US" sz="10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1000"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Unif</a:t>
            </a:r>
            <a:r>
              <a:rPr lang="en-US" sz="2400" dirty="0">
                <a:latin typeface="Arev Sans" pitchFamily="34" charset="0"/>
                <a:ea typeface="Arev Sans" pitchFamily="34" charset="0"/>
                <a:cs typeface="Arev sans bold" pitchFamily="34" charset="0"/>
              </a:rPr>
              <a:t> we have </a:t>
            </a:r>
            <a:r>
              <a:rPr lang="en-US" sz="2400" dirty="0">
                <a:solidFill>
                  <a:srgbClr val="FFFF00"/>
                </a:solidFill>
                <a:latin typeface="Arev Sans" pitchFamily="34" charset="0"/>
                <a:ea typeface="Arev Sans" pitchFamily="34" charset="0"/>
                <a:cs typeface="Arev sans bold" pitchFamily="34" charset="0"/>
              </a:rPr>
              <a:t>X</a:t>
            </a:r>
            <a:r>
              <a:rPr lang="en-US" baseline="-25000" dirty="0">
                <a:solidFill>
                  <a:srgbClr val="FFFF00"/>
                </a:solidFill>
                <a:latin typeface="Arev Sans" pitchFamily="34" charset="0"/>
                <a:ea typeface="Arev Sans" pitchFamily="34" charset="0"/>
                <a:cs typeface="Arev sans bold" pitchFamily="34" charset="0"/>
              </a:rPr>
              <a:t>0</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X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 X</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X</a:t>
            </a:r>
            <a:r>
              <a:rPr lang="en-US" baseline="-25000" dirty="0">
                <a:solidFill>
                  <a:srgbClr val="FFFF00"/>
                </a:solidFill>
                <a:latin typeface="Arev Sans" pitchFamily="34" charset="0"/>
                <a:ea typeface="Arev Sans" pitchFamily="34" charset="0"/>
                <a:cs typeface="Arev sans bold" pitchFamily="34" charset="0"/>
              </a:rPr>
              <a:t>0</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t>
            </a:r>
            <a:r>
              <a:rPr lang="en-US" sz="2400" cap="small"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grpSp>
        <p:nvGrpSpPr>
          <p:cNvPr id="367" name="Group 366"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phantom{R}\color[rgb]{1,1,1}(\color[rgb]{1,1,0}\mathrm{X}\color[rgb]{1,1,1})\right]\ \  = {}&#10;\]&#10;\end{document}" title="IguanaTex Vector Display">
            <a:extLst>
              <a:ext uri="{FF2B5EF4-FFF2-40B4-BE49-F238E27FC236}">
                <a16:creationId xmlns:a16="http://schemas.microsoft.com/office/drawing/2014/main" id="{80F67EF8-2CA0-B23B-3266-833B1A9B0CEB}"/>
              </a:ext>
            </a:extLst>
          </p:cNvPr>
          <p:cNvGrpSpPr>
            <a:grpSpLocks noChangeAspect="1"/>
          </p:cNvGrpSpPr>
          <p:nvPr>
            <p:custDataLst>
              <p:tags r:id="rId2"/>
            </p:custDataLst>
          </p:nvPr>
        </p:nvGrpSpPr>
        <p:grpSpPr>
          <a:xfrm>
            <a:off x="3637773" y="1282700"/>
            <a:ext cx="2901350" cy="537694"/>
            <a:chOff x="13323195" y="-22353225"/>
            <a:chExt cx="2901350" cy="537694"/>
          </a:xfrm>
        </p:grpSpPr>
        <p:sp>
          <p:nvSpPr>
            <p:cNvPr id="354" name="Freeform: Shape 353">
              <a:extLst>
                <a:ext uri="{FF2B5EF4-FFF2-40B4-BE49-F238E27FC236}">
                  <a16:creationId xmlns:a16="http://schemas.microsoft.com/office/drawing/2014/main" id="{A56F6A71-21F9-3849-37C1-77C8840CFD49}"/>
                </a:ext>
              </a:extLst>
            </p:cNvPr>
            <p:cNvSpPr/>
            <p:nvPr>
              <p:custDataLst>
                <p:tags r:id="rId3"/>
              </p:custDataLst>
            </p:nvPr>
          </p:nvSpPr>
          <p:spPr>
            <a:xfrm flipV="1">
              <a:off x="13765711" y="-22338801"/>
              <a:ext cx="186809" cy="262918"/>
            </a:xfrm>
            <a:custGeom>
              <a:avLst/>
              <a:gdLst>
                <a:gd name="connsiteX0" fmla="*/ 0 w 186809"/>
                <a:gd name="connsiteY0" fmla="*/ 261620 h 262918"/>
                <a:gd name="connsiteX1" fmla="*/ 0 w 186809"/>
                <a:gd name="connsiteY1" fmla="*/ -1298 h 262918"/>
                <a:gd name="connsiteX2" fmla="*/ 186809 w 186809"/>
                <a:gd name="connsiteY2" fmla="*/ -1298 h 262918"/>
                <a:gd name="connsiteX3" fmla="*/ 186809 w 186809"/>
                <a:gd name="connsiteY3" fmla="*/ 49910 h 262918"/>
                <a:gd name="connsiteX4" fmla="*/ 67795 w 186809"/>
                <a:gd name="connsiteY4" fmla="*/ 49910 h 262918"/>
                <a:gd name="connsiteX5" fmla="*/ 67795 w 186809"/>
                <a:gd name="connsiteY5" fmla="*/ 110147 h 262918"/>
                <a:gd name="connsiteX6" fmla="*/ 175992 w 186809"/>
                <a:gd name="connsiteY6" fmla="*/ 110147 h 262918"/>
                <a:gd name="connsiteX7" fmla="*/ 175992 w 186809"/>
                <a:gd name="connsiteY7" fmla="*/ 161355 h 262918"/>
                <a:gd name="connsiteX8" fmla="*/ 67795 w 186809"/>
                <a:gd name="connsiteY8" fmla="*/ 161355 h 262918"/>
                <a:gd name="connsiteX9" fmla="*/ 67795 w 186809"/>
                <a:gd name="connsiteY9" fmla="*/ 210401 h 262918"/>
                <a:gd name="connsiteX10" fmla="*/ 182849 w 186809"/>
                <a:gd name="connsiteY10" fmla="*/ 210401 h 262918"/>
                <a:gd name="connsiteX11" fmla="*/ 182849 w 186809"/>
                <a:gd name="connsiteY11" fmla="*/ 261620 h 262918"/>
                <a:gd name="connsiteX12" fmla="*/ 0 w 186809"/>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09" h="262918">
                  <a:moveTo>
                    <a:pt x="0" y="261620"/>
                  </a:moveTo>
                  <a:lnTo>
                    <a:pt x="0" y="-1298"/>
                  </a:lnTo>
                  <a:lnTo>
                    <a:pt x="186809" y="-1298"/>
                  </a:lnTo>
                  <a:lnTo>
                    <a:pt x="186809" y="49910"/>
                  </a:lnTo>
                  <a:lnTo>
                    <a:pt x="67795" y="49910"/>
                  </a:lnTo>
                  <a:lnTo>
                    <a:pt x="67795" y="110147"/>
                  </a:lnTo>
                  <a:lnTo>
                    <a:pt x="175992" y="110147"/>
                  </a:lnTo>
                  <a:lnTo>
                    <a:pt x="175992" y="161355"/>
                  </a:lnTo>
                  <a:lnTo>
                    <a:pt x="67795" y="161355"/>
                  </a:lnTo>
                  <a:lnTo>
                    <a:pt x="67795" y="210401"/>
                  </a:lnTo>
                  <a:lnTo>
                    <a:pt x="182849" y="210401"/>
                  </a:lnTo>
                  <a:lnTo>
                    <a:pt x="182849" y="261620"/>
                  </a:lnTo>
                  <a:lnTo>
                    <a:pt x="0" y="261620"/>
                  </a:lnTo>
                  <a:close/>
                </a:path>
              </a:pathLst>
            </a:custGeom>
            <a:solidFill>
              <a:srgbClr val="FFFFFF"/>
            </a:solidFill>
            <a:ln w="3620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BB94A498-FD67-471D-4309-1EDE4872119D}"/>
                </a:ext>
              </a:extLst>
            </p:cNvPr>
            <p:cNvSpPr/>
            <p:nvPr>
              <p:custDataLst>
                <p:tags r:id="rId4"/>
              </p:custDataLst>
            </p:nvPr>
          </p:nvSpPr>
          <p:spPr>
            <a:xfrm flipV="1">
              <a:off x="13323195" y="-22019197"/>
              <a:ext cx="171049" cy="199830"/>
            </a:xfrm>
            <a:custGeom>
              <a:avLst/>
              <a:gdLst>
                <a:gd name="connsiteX0" fmla="*/ 9040 w 171049"/>
                <a:gd name="connsiteY0" fmla="*/ 198548 h 199830"/>
                <a:gd name="connsiteX1" fmla="*/ 71269 w 171049"/>
                <a:gd name="connsiteY1" fmla="*/ 105343 h 199830"/>
                <a:gd name="connsiteX2" fmla="*/ 0 w 171049"/>
                <a:gd name="connsiteY2" fmla="*/ -1282 h 199830"/>
                <a:gd name="connsiteX3" fmla="*/ 29056 w 171049"/>
                <a:gd name="connsiteY3" fmla="*/ -1282 h 199830"/>
                <a:gd name="connsiteX4" fmla="*/ 85796 w 171049"/>
                <a:gd name="connsiteY4" fmla="*/ 83687 h 199830"/>
                <a:gd name="connsiteX5" fmla="*/ 141993 w 171049"/>
                <a:gd name="connsiteY5" fmla="*/ -1282 h 199830"/>
                <a:gd name="connsiteX6" fmla="*/ 171049 w 171049"/>
                <a:gd name="connsiteY6" fmla="*/ -1282 h 199830"/>
                <a:gd name="connsiteX7" fmla="*/ 102518 w 171049"/>
                <a:gd name="connsiteY7" fmla="*/ 102605 h 199830"/>
                <a:gd name="connsiteX8" fmla="*/ 166659 w 171049"/>
                <a:gd name="connsiteY8" fmla="*/ 198548 h 199830"/>
                <a:gd name="connsiteX9" fmla="*/ 137604 w 171049"/>
                <a:gd name="connsiteY9" fmla="*/ 198548 h 199830"/>
                <a:gd name="connsiteX10" fmla="*/ 87719 w 171049"/>
                <a:gd name="connsiteY10" fmla="*/ 124261 h 199830"/>
                <a:gd name="connsiteX11" fmla="*/ 38095 w 171049"/>
                <a:gd name="connsiteY11" fmla="*/ 198548 h 199830"/>
                <a:gd name="connsiteX12" fmla="*/ 9040 w 171049"/>
                <a:gd name="connsiteY12" fmla="*/ 198548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049" h="199830">
                  <a:moveTo>
                    <a:pt x="9040" y="198548"/>
                  </a:moveTo>
                  <a:lnTo>
                    <a:pt x="71269" y="105343"/>
                  </a:lnTo>
                  <a:lnTo>
                    <a:pt x="0" y="-1282"/>
                  </a:lnTo>
                  <a:lnTo>
                    <a:pt x="29056" y="-1282"/>
                  </a:lnTo>
                  <a:lnTo>
                    <a:pt x="85796" y="83687"/>
                  </a:lnTo>
                  <a:lnTo>
                    <a:pt x="141993" y="-1282"/>
                  </a:lnTo>
                  <a:lnTo>
                    <a:pt x="171049" y="-1282"/>
                  </a:lnTo>
                  <a:lnTo>
                    <a:pt x="102518" y="102605"/>
                  </a:lnTo>
                  <a:lnTo>
                    <a:pt x="166659" y="198548"/>
                  </a:lnTo>
                  <a:lnTo>
                    <a:pt x="137604" y="198548"/>
                  </a:lnTo>
                  <a:lnTo>
                    <a:pt x="87719" y="124261"/>
                  </a:lnTo>
                  <a:lnTo>
                    <a:pt x="38095" y="198548"/>
                  </a:lnTo>
                  <a:lnTo>
                    <a:pt x="9040" y="198548"/>
                  </a:lnTo>
                  <a:close/>
                </a:path>
              </a:pathLst>
            </a:custGeom>
            <a:solidFill>
              <a:srgbClr val="FFFF00"/>
            </a:solidFill>
            <a:ln w="3620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A310A064-2396-B4A2-EE3E-221C1659836E}"/>
                </a:ext>
              </a:extLst>
            </p:cNvPr>
            <p:cNvSpPr/>
            <p:nvPr>
              <p:custDataLst>
                <p:tags r:id="rId5"/>
              </p:custDataLst>
            </p:nvPr>
          </p:nvSpPr>
          <p:spPr>
            <a:xfrm flipV="1">
              <a:off x="13524963" y="-21934489"/>
              <a:ext cx="184195" cy="72366"/>
            </a:xfrm>
            <a:custGeom>
              <a:avLst/>
              <a:gdLst>
                <a:gd name="connsiteX0" fmla="*/ 15624 w 184195"/>
                <a:gd name="connsiteY0" fmla="*/ 14345 h 72366"/>
                <a:gd name="connsiteX1" fmla="*/ 46048 w 184195"/>
                <a:gd name="connsiteY1" fmla="*/ 39565 h 72366"/>
                <a:gd name="connsiteX2" fmla="*/ 138146 w 184195"/>
                <a:gd name="connsiteY2" fmla="*/ -1281 h 72366"/>
                <a:gd name="connsiteX3" fmla="*/ 184195 w 184195"/>
                <a:gd name="connsiteY3" fmla="*/ 55460 h 72366"/>
                <a:gd name="connsiteX4" fmla="*/ 168571 w 184195"/>
                <a:gd name="connsiteY4" fmla="*/ 55460 h 72366"/>
                <a:gd name="connsiteX5" fmla="*/ 138146 w 184195"/>
                <a:gd name="connsiteY5" fmla="*/ 30253 h 72366"/>
                <a:gd name="connsiteX6" fmla="*/ 46048 w 184195"/>
                <a:gd name="connsiteY6" fmla="*/ 71086 h 72366"/>
                <a:gd name="connsiteX7" fmla="*/ 0 w 184195"/>
                <a:gd name="connsiteY7" fmla="*/ 14345 h 72366"/>
                <a:gd name="connsiteX8" fmla="*/ 15624 w 184195"/>
                <a:gd name="connsiteY8" fmla="*/ 14345 h 7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95" h="72366">
                  <a:moveTo>
                    <a:pt x="15624" y="14345"/>
                  </a:moveTo>
                  <a:cubicBezTo>
                    <a:pt x="15624" y="20104"/>
                    <a:pt x="24665" y="39565"/>
                    <a:pt x="46048" y="39565"/>
                  </a:cubicBezTo>
                  <a:cubicBezTo>
                    <a:pt x="77570" y="39565"/>
                    <a:pt x="99497" y="-1281"/>
                    <a:pt x="138146" y="-1281"/>
                  </a:cubicBezTo>
                  <a:cubicBezTo>
                    <a:pt x="160073" y="-1281"/>
                    <a:pt x="184195" y="16811"/>
                    <a:pt x="184195" y="55460"/>
                  </a:cubicBezTo>
                  <a:lnTo>
                    <a:pt x="168571" y="55460"/>
                  </a:lnTo>
                  <a:cubicBezTo>
                    <a:pt x="168571" y="49713"/>
                    <a:pt x="159530" y="30253"/>
                    <a:pt x="138146" y="30253"/>
                  </a:cubicBezTo>
                  <a:cubicBezTo>
                    <a:pt x="106624" y="30253"/>
                    <a:pt x="84698" y="71086"/>
                    <a:pt x="46048" y="71086"/>
                  </a:cubicBezTo>
                  <a:cubicBezTo>
                    <a:pt x="24121" y="71086"/>
                    <a:pt x="0" y="52994"/>
                    <a:pt x="0" y="14345"/>
                  </a:cubicBezTo>
                  <a:lnTo>
                    <a:pt x="15624" y="14345"/>
                  </a:lnTo>
                  <a:close/>
                </a:path>
              </a:pathLst>
            </a:custGeom>
            <a:solidFill>
              <a:srgbClr val="FFFFFF"/>
            </a:solidFill>
            <a:ln w="3620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4AEC44DA-1350-A1BF-5012-D894D95C564F}"/>
                </a:ext>
              </a:extLst>
            </p:cNvPr>
            <p:cNvSpPr/>
            <p:nvPr>
              <p:custDataLst>
                <p:tags r:id="rId6"/>
              </p:custDataLst>
            </p:nvPr>
          </p:nvSpPr>
          <p:spPr>
            <a:xfrm flipV="1">
              <a:off x="13756052" y="-22019197"/>
              <a:ext cx="152956" cy="203666"/>
            </a:xfrm>
            <a:custGeom>
              <a:avLst/>
              <a:gdLst>
                <a:gd name="connsiteX0" fmla="*/ 0 w 152956"/>
                <a:gd name="connsiteY0" fmla="*/ 202385 h 203666"/>
                <a:gd name="connsiteX1" fmla="*/ 0 w 152956"/>
                <a:gd name="connsiteY1" fmla="*/ 77659 h 203666"/>
                <a:gd name="connsiteX2" fmla="*/ 19189 w 152956"/>
                <a:gd name="connsiteY2" fmla="*/ 18721 h 203666"/>
                <a:gd name="connsiteX3" fmla="*/ 76473 w 152956"/>
                <a:gd name="connsiteY3" fmla="*/ -1282 h 203666"/>
                <a:gd name="connsiteX4" fmla="*/ 133485 w 152956"/>
                <a:gd name="connsiteY4" fmla="*/ 18721 h 203666"/>
                <a:gd name="connsiteX5" fmla="*/ 152956 w 152956"/>
                <a:gd name="connsiteY5" fmla="*/ 77659 h 203666"/>
                <a:gd name="connsiteX6" fmla="*/ 152956 w 152956"/>
                <a:gd name="connsiteY6" fmla="*/ 202385 h 203666"/>
                <a:gd name="connsiteX7" fmla="*/ 125814 w 152956"/>
                <a:gd name="connsiteY7" fmla="*/ 202385 h 203666"/>
                <a:gd name="connsiteX8" fmla="*/ 125814 w 152956"/>
                <a:gd name="connsiteY8" fmla="*/ 80949 h 203666"/>
                <a:gd name="connsiteX9" fmla="*/ 114025 w 152956"/>
                <a:gd name="connsiteY9" fmla="*/ 34630 h 203666"/>
                <a:gd name="connsiteX10" fmla="*/ 76473 w 152956"/>
                <a:gd name="connsiteY10" fmla="*/ 20646 h 203666"/>
                <a:gd name="connsiteX11" fmla="*/ 38921 w 152956"/>
                <a:gd name="connsiteY11" fmla="*/ 34630 h 203666"/>
                <a:gd name="connsiteX12" fmla="*/ 27131 w 152956"/>
                <a:gd name="connsiteY12" fmla="*/ 80949 h 203666"/>
                <a:gd name="connsiteX13" fmla="*/ 27131 w 152956"/>
                <a:gd name="connsiteY13" fmla="*/ 202385 h 203666"/>
                <a:gd name="connsiteX14" fmla="*/ 0 w 152956"/>
                <a:gd name="connsiteY14" fmla="*/ 202385 h 20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56" h="203666">
                  <a:moveTo>
                    <a:pt x="0" y="202385"/>
                  </a:moveTo>
                  <a:lnTo>
                    <a:pt x="0" y="77659"/>
                  </a:lnTo>
                  <a:cubicBezTo>
                    <a:pt x="0" y="51623"/>
                    <a:pt x="6302" y="31881"/>
                    <a:pt x="19189" y="18721"/>
                  </a:cubicBezTo>
                  <a:cubicBezTo>
                    <a:pt x="32347" y="5292"/>
                    <a:pt x="51253" y="-1282"/>
                    <a:pt x="76473" y="-1282"/>
                  </a:cubicBezTo>
                  <a:cubicBezTo>
                    <a:pt x="101692" y="-1282"/>
                    <a:pt x="120609" y="5292"/>
                    <a:pt x="133485" y="18721"/>
                  </a:cubicBezTo>
                  <a:cubicBezTo>
                    <a:pt x="146644" y="31881"/>
                    <a:pt x="152956" y="51623"/>
                    <a:pt x="152956" y="77659"/>
                  </a:cubicBezTo>
                  <a:lnTo>
                    <a:pt x="152956" y="202385"/>
                  </a:lnTo>
                  <a:lnTo>
                    <a:pt x="125814" y="202385"/>
                  </a:lnTo>
                  <a:lnTo>
                    <a:pt x="125814" y="80949"/>
                  </a:lnTo>
                  <a:cubicBezTo>
                    <a:pt x="125814" y="59567"/>
                    <a:pt x="121978" y="44225"/>
                    <a:pt x="114025" y="34630"/>
                  </a:cubicBezTo>
                  <a:cubicBezTo>
                    <a:pt x="106354" y="25307"/>
                    <a:pt x="93738" y="20646"/>
                    <a:pt x="76473" y="20646"/>
                  </a:cubicBezTo>
                  <a:cubicBezTo>
                    <a:pt x="59207" y="20646"/>
                    <a:pt x="46592" y="25307"/>
                    <a:pt x="38921" y="34630"/>
                  </a:cubicBezTo>
                  <a:cubicBezTo>
                    <a:pt x="30967" y="44225"/>
                    <a:pt x="27131" y="59567"/>
                    <a:pt x="27131" y="80949"/>
                  </a:cubicBezTo>
                  <a:lnTo>
                    <a:pt x="27131" y="202385"/>
                  </a:lnTo>
                  <a:lnTo>
                    <a:pt x="0" y="202385"/>
                  </a:lnTo>
                  <a:close/>
                </a:path>
              </a:pathLst>
            </a:custGeom>
            <a:solidFill>
              <a:srgbClr val="FFFF00"/>
            </a:solidFill>
            <a:ln w="3620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0D5EFB9-6E2E-18B6-7845-0D3C87AE9A85}"/>
                </a:ext>
              </a:extLst>
            </p:cNvPr>
            <p:cNvSpPr/>
            <p:nvPr>
              <p:custDataLst>
                <p:tags r:id="rId7"/>
              </p:custDataLst>
            </p:nvPr>
          </p:nvSpPr>
          <p:spPr>
            <a:xfrm flipV="1">
              <a:off x="13966177" y="-22019197"/>
              <a:ext cx="151315" cy="199830"/>
            </a:xfrm>
            <a:custGeom>
              <a:avLst/>
              <a:gdLst>
                <a:gd name="connsiteX0" fmla="*/ 0 w 151315"/>
                <a:gd name="connsiteY0" fmla="*/ 198548 h 199830"/>
                <a:gd name="connsiteX1" fmla="*/ 0 w 151315"/>
                <a:gd name="connsiteY1" fmla="*/ -1282 h 199830"/>
                <a:gd name="connsiteX2" fmla="*/ 26317 w 151315"/>
                <a:gd name="connsiteY2" fmla="*/ -1282 h 199830"/>
                <a:gd name="connsiteX3" fmla="*/ 26317 w 151315"/>
                <a:gd name="connsiteY3" fmla="*/ 165930 h 199830"/>
                <a:gd name="connsiteX4" fmla="*/ 114850 w 151315"/>
                <a:gd name="connsiteY4" fmla="*/ -1282 h 199830"/>
                <a:gd name="connsiteX5" fmla="*/ 151315 w 151315"/>
                <a:gd name="connsiteY5" fmla="*/ -1282 h 199830"/>
                <a:gd name="connsiteX6" fmla="*/ 151315 w 151315"/>
                <a:gd name="connsiteY6" fmla="*/ 198548 h 199830"/>
                <a:gd name="connsiteX7" fmla="*/ 124999 w 151315"/>
                <a:gd name="connsiteY7" fmla="*/ 198548 h 199830"/>
                <a:gd name="connsiteX8" fmla="*/ 124999 w 151315"/>
                <a:gd name="connsiteY8" fmla="*/ 31337 h 199830"/>
                <a:gd name="connsiteX9" fmla="*/ 36454 w 151315"/>
                <a:gd name="connsiteY9" fmla="*/ 198548 h 199830"/>
                <a:gd name="connsiteX10" fmla="*/ 0 w 151315"/>
                <a:gd name="connsiteY10" fmla="*/ 198548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15" h="199830">
                  <a:moveTo>
                    <a:pt x="0" y="198548"/>
                  </a:moveTo>
                  <a:lnTo>
                    <a:pt x="0" y="-1282"/>
                  </a:lnTo>
                  <a:lnTo>
                    <a:pt x="26317" y="-1282"/>
                  </a:lnTo>
                  <a:lnTo>
                    <a:pt x="26317" y="165930"/>
                  </a:lnTo>
                  <a:lnTo>
                    <a:pt x="114850" y="-1282"/>
                  </a:lnTo>
                  <a:lnTo>
                    <a:pt x="151315" y="-1282"/>
                  </a:lnTo>
                  <a:lnTo>
                    <a:pt x="151315" y="198548"/>
                  </a:lnTo>
                  <a:lnTo>
                    <a:pt x="124999" y="198548"/>
                  </a:lnTo>
                  <a:lnTo>
                    <a:pt x="124999" y="31337"/>
                  </a:lnTo>
                  <a:lnTo>
                    <a:pt x="36454" y="198548"/>
                  </a:lnTo>
                  <a:lnTo>
                    <a:pt x="0" y="198548"/>
                  </a:lnTo>
                  <a:close/>
                </a:path>
              </a:pathLst>
            </a:custGeom>
            <a:solidFill>
              <a:srgbClr val="FFFF00"/>
            </a:solidFill>
            <a:ln w="3620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460C7186-BCD4-C6B6-8B12-201F14538B4E}"/>
                </a:ext>
              </a:extLst>
            </p:cNvPr>
            <p:cNvSpPr/>
            <p:nvPr>
              <p:custDataLst>
                <p:tags r:id="rId8"/>
              </p:custDataLst>
            </p:nvPr>
          </p:nvSpPr>
          <p:spPr>
            <a:xfrm flipV="1">
              <a:off x="14157956" y="-22019197"/>
              <a:ext cx="67150" cy="199830"/>
            </a:xfrm>
            <a:custGeom>
              <a:avLst/>
              <a:gdLst>
                <a:gd name="connsiteX0" fmla="*/ 67151 w 67150"/>
                <a:gd name="connsiteY0" fmla="*/ -1282 h 199830"/>
                <a:gd name="connsiteX1" fmla="*/ 67151 w 67150"/>
                <a:gd name="connsiteY1" fmla="*/ 21470 h 199830"/>
                <a:gd name="connsiteX2" fmla="*/ 47146 w 67150"/>
                <a:gd name="connsiteY2" fmla="*/ 21470 h 199830"/>
                <a:gd name="connsiteX3" fmla="*/ 47146 w 67150"/>
                <a:gd name="connsiteY3" fmla="*/ 175796 h 199830"/>
                <a:gd name="connsiteX4" fmla="*/ 67151 w 67150"/>
                <a:gd name="connsiteY4" fmla="*/ 175796 h 199830"/>
                <a:gd name="connsiteX5" fmla="*/ 67151 w 67150"/>
                <a:gd name="connsiteY5" fmla="*/ 198548 h 199830"/>
                <a:gd name="connsiteX6" fmla="*/ 0 w 67150"/>
                <a:gd name="connsiteY6" fmla="*/ 198548 h 199830"/>
                <a:gd name="connsiteX7" fmla="*/ 0 w 67150"/>
                <a:gd name="connsiteY7" fmla="*/ 175796 h 199830"/>
                <a:gd name="connsiteX8" fmla="*/ 20003 w 67150"/>
                <a:gd name="connsiteY8" fmla="*/ 175796 h 199830"/>
                <a:gd name="connsiteX9" fmla="*/ 20003 w 67150"/>
                <a:gd name="connsiteY9" fmla="*/ 21470 h 199830"/>
                <a:gd name="connsiteX10" fmla="*/ 0 w 67150"/>
                <a:gd name="connsiteY10" fmla="*/ 21470 h 199830"/>
                <a:gd name="connsiteX11" fmla="*/ 0 w 67150"/>
                <a:gd name="connsiteY11" fmla="*/ -1282 h 199830"/>
                <a:gd name="connsiteX12" fmla="*/ 67151 w 67150"/>
                <a:gd name="connsiteY12" fmla="*/ -1282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50" h="199830">
                  <a:moveTo>
                    <a:pt x="67151" y="-1282"/>
                  </a:moveTo>
                  <a:lnTo>
                    <a:pt x="67151" y="21470"/>
                  </a:lnTo>
                  <a:lnTo>
                    <a:pt x="47146" y="21470"/>
                  </a:lnTo>
                  <a:lnTo>
                    <a:pt x="47146" y="175796"/>
                  </a:lnTo>
                  <a:lnTo>
                    <a:pt x="67151" y="175796"/>
                  </a:lnTo>
                  <a:lnTo>
                    <a:pt x="67151" y="198548"/>
                  </a:lnTo>
                  <a:lnTo>
                    <a:pt x="0" y="198548"/>
                  </a:lnTo>
                  <a:lnTo>
                    <a:pt x="0" y="175796"/>
                  </a:lnTo>
                  <a:lnTo>
                    <a:pt x="20003" y="175796"/>
                  </a:lnTo>
                  <a:lnTo>
                    <a:pt x="20003" y="21470"/>
                  </a:lnTo>
                  <a:lnTo>
                    <a:pt x="0" y="21470"/>
                  </a:lnTo>
                  <a:lnTo>
                    <a:pt x="0" y="-1282"/>
                  </a:lnTo>
                  <a:lnTo>
                    <a:pt x="67151" y="-1282"/>
                  </a:lnTo>
                  <a:close/>
                </a:path>
              </a:pathLst>
            </a:custGeom>
            <a:solidFill>
              <a:srgbClr val="FFFF00"/>
            </a:solidFill>
            <a:ln w="36201"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10C994C9-DDA8-6958-F755-02482087D0C9}"/>
                </a:ext>
              </a:extLst>
            </p:cNvPr>
            <p:cNvSpPr/>
            <p:nvPr>
              <p:custDataLst>
                <p:tags r:id="rId9"/>
              </p:custDataLst>
            </p:nvPr>
          </p:nvSpPr>
          <p:spPr>
            <a:xfrm flipV="1">
              <a:off x="14265283" y="-22019197"/>
              <a:ext cx="114851" cy="199830"/>
            </a:xfrm>
            <a:custGeom>
              <a:avLst/>
              <a:gdLst>
                <a:gd name="connsiteX0" fmla="*/ 0 w 114851"/>
                <a:gd name="connsiteY0" fmla="*/ 198548 h 199830"/>
                <a:gd name="connsiteX1" fmla="*/ 0 w 114851"/>
                <a:gd name="connsiteY1" fmla="*/ -1282 h 199830"/>
                <a:gd name="connsiteX2" fmla="*/ 27143 w 114851"/>
                <a:gd name="connsiteY2" fmla="*/ -1282 h 199830"/>
                <a:gd name="connsiteX3" fmla="*/ 27143 w 114851"/>
                <a:gd name="connsiteY3" fmla="*/ 94109 h 199830"/>
                <a:gd name="connsiteX4" fmla="*/ 106354 w 114851"/>
                <a:gd name="connsiteY4" fmla="*/ 94109 h 199830"/>
                <a:gd name="connsiteX5" fmla="*/ 106354 w 114851"/>
                <a:gd name="connsiteY5" fmla="*/ 116861 h 199830"/>
                <a:gd name="connsiteX6" fmla="*/ 27143 w 114851"/>
                <a:gd name="connsiteY6" fmla="*/ 116861 h 199830"/>
                <a:gd name="connsiteX7" fmla="*/ 27143 w 114851"/>
                <a:gd name="connsiteY7" fmla="*/ 175796 h 199830"/>
                <a:gd name="connsiteX8" fmla="*/ 114851 w 114851"/>
                <a:gd name="connsiteY8" fmla="*/ 175796 h 199830"/>
                <a:gd name="connsiteX9" fmla="*/ 114851 w 114851"/>
                <a:gd name="connsiteY9" fmla="*/ 198548 h 199830"/>
                <a:gd name="connsiteX10" fmla="*/ 0 w 114851"/>
                <a:gd name="connsiteY10" fmla="*/ 198548 h 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851" h="199830">
                  <a:moveTo>
                    <a:pt x="0" y="198548"/>
                  </a:moveTo>
                  <a:lnTo>
                    <a:pt x="0" y="-1282"/>
                  </a:lnTo>
                  <a:lnTo>
                    <a:pt x="27143" y="-1282"/>
                  </a:lnTo>
                  <a:lnTo>
                    <a:pt x="27143" y="94109"/>
                  </a:lnTo>
                  <a:lnTo>
                    <a:pt x="106354" y="94109"/>
                  </a:lnTo>
                  <a:lnTo>
                    <a:pt x="106354" y="116861"/>
                  </a:lnTo>
                  <a:lnTo>
                    <a:pt x="27143" y="116861"/>
                  </a:lnTo>
                  <a:lnTo>
                    <a:pt x="27143" y="175796"/>
                  </a:lnTo>
                  <a:lnTo>
                    <a:pt x="114851" y="175796"/>
                  </a:lnTo>
                  <a:lnTo>
                    <a:pt x="114851" y="198548"/>
                  </a:lnTo>
                  <a:lnTo>
                    <a:pt x="0" y="198548"/>
                  </a:lnTo>
                  <a:close/>
                </a:path>
              </a:pathLst>
            </a:custGeom>
            <a:solidFill>
              <a:srgbClr val="FFFF00"/>
            </a:solidFill>
            <a:ln w="3620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4E627288-49E9-6940-663E-6D4A48ACE215}"/>
                </a:ext>
              </a:extLst>
            </p:cNvPr>
            <p:cNvSpPr/>
            <p:nvPr>
              <p:custDataLst>
                <p:tags r:id="rId10"/>
              </p:custDataLst>
            </p:nvPr>
          </p:nvSpPr>
          <p:spPr>
            <a:xfrm flipV="1">
              <a:off x="14485886" y="-22353225"/>
              <a:ext cx="86916" cy="343339"/>
            </a:xfrm>
            <a:custGeom>
              <a:avLst/>
              <a:gdLst>
                <a:gd name="connsiteX0" fmla="*/ 0 w 86916"/>
                <a:gd name="connsiteY0" fmla="*/ 342043 h 343339"/>
                <a:gd name="connsiteX1" fmla="*/ 86916 w 86916"/>
                <a:gd name="connsiteY1" fmla="*/ 342043 h 343339"/>
                <a:gd name="connsiteX2" fmla="*/ 86916 w 86916"/>
                <a:gd name="connsiteY2" fmla="*/ 312469 h 343339"/>
                <a:gd name="connsiteX3" fmla="*/ 32460 w 86916"/>
                <a:gd name="connsiteY3" fmla="*/ 312469 h 343339"/>
                <a:gd name="connsiteX4" fmla="*/ 32460 w 86916"/>
                <a:gd name="connsiteY4" fmla="*/ 28280 h 343339"/>
                <a:gd name="connsiteX5" fmla="*/ 86916 w 86916"/>
                <a:gd name="connsiteY5" fmla="*/ 28280 h 343339"/>
                <a:gd name="connsiteX6" fmla="*/ 86916 w 86916"/>
                <a:gd name="connsiteY6" fmla="*/ -1296 h 343339"/>
                <a:gd name="connsiteX7" fmla="*/ 0 w 86916"/>
                <a:gd name="connsiteY7" fmla="*/ -1296 h 343339"/>
                <a:gd name="connsiteX8" fmla="*/ 0 w 86916"/>
                <a:gd name="connsiteY8" fmla="*/ 342043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6" h="343339">
                  <a:moveTo>
                    <a:pt x="0" y="342043"/>
                  </a:moveTo>
                  <a:lnTo>
                    <a:pt x="86916" y="342043"/>
                  </a:lnTo>
                  <a:lnTo>
                    <a:pt x="86916" y="312469"/>
                  </a:lnTo>
                  <a:lnTo>
                    <a:pt x="32460" y="312469"/>
                  </a:lnTo>
                  <a:lnTo>
                    <a:pt x="32460" y="28280"/>
                  </a:lnTo>
                  <a:lnTo>
                    <a:pt x="86916" y="28280"/>
                  </a:lnTo>
                  <a:lnTo>
                    <a:pt x="86916" y="-1296"/>
                  </a:lnTo>
                  <a:lnTo>
                    <a:pt x="0" y="-1296"/>
                  </a:lnTo>
                  <a:lnTo>
                    <a:pt x="0" y="342043"/>
                  </a:lnTo>
                  <a:close/>
                </a:path>
              </a:pathLst>
            </a:custGeom>
            <a:solidFill>
              <a:srgbClr val="FFFFFF"/>
            </a:solidFill>
            <a:ln w="3620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4510835D-56E9-D339-50C6-6A4C48A59258}"/>
                </a:ext>
              </a:extLst>
            </p:cNvPr>
            <p:cNvSpPr/>
            <p:nvPr>
              <p:custDataLst>
                <p:tags r:id="rId11"/>
              </p:custDataLst>
            </p:nvPr>
          </p:nvSpPr>
          <p:spPr>
            <a:xfrm flipV="1">
              <a:off x="14919081" y="-22351417"/>
              <a:ext cx="106387" cy="343339"/>
            </a:xfrm>
            <a:custGeom>
              <a:avLst/>
              <a:gdLst>
                <a:gd name="connsiteX0" fmla="*/ 42553 w 106387"/>
                <a:gd name="connsiteY0" fmla="*/ 170372 h 343339"/>
                <a:gd name="connsiteX1" fmla="*/ 106388 w 106387"/>
                <a:gd name="connsiteY1" fmla="*/ 318964 h 343339"/>
                <a:gd name="connsiteX2" fmla="*/ 106388 w 106387"/>
                <a:gd name="connsiteY2" fmla="*/ 342043 h 343339"/>
                <a:gd name="connsiteX3" fmla="*/ 0 w 106387"/>
                <a:gd name="connsiteY3" fmla="*/ 170372 h 343339"/>
                <a:gd name="connsiteX4" fmla="*/ 106388 w 106387"/>
                <a:gd name="connsiteY4" fmla="*/ -1296 h 343339"/>
                <a:gd name="connsiteX5" fmla="*/ 106388 w 106387"/>
                <a:gd name="connsiteY5" fmla="*/ 21785 h 343339"/>
                <a:gd name="connsiteX6" fmla="*/ 42553 w 106387"/>
                <a:gd name="connsiteY6" fmla="*/ 170372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87" h="343339">
                  <a:moveTo>
                    <a:pt x="42553" y="170372"/>
                  </a:moveTo>
                  <a:cubicBezTo>
                    <a:pt x="42553" y="267392"/>
                    <a:pt x="66721" y="314279"/>
                    <a:pt x="106388" y="318964"/>
                  </a:cubicBezTo>
                  <a:lnTo>
                    <a:pt x="106388" y="342043"/>
                  </a:lnTo>
                  <a:cubicBezTo>
                    <a:pt x="40392" y="339159"/>
                    <a:pt x="0" y="280018"/>
                    <a:pt x="0" y="170372"/>
                  </a:cubicBezTo>
                  <a:cubicBezTo>
                    <a:pt x="0" y="60740"/>
                    <a:pt x="40392" y="1587"/>
                    <a:pt x="106388" y="-1296"/>
                  </a:cubicBezTo>
                  <a:lnTo>
                    <a:pt x="106388" y="21785"/>
                  </a:lnTo>
                  <a:cubicBezTo>
                    <a:pt x="66721" y="26479"/>
                    <a:pt x="42553" y="73366"/>
                    <a:pt x="42553" y="170372"/>
                  </a:cubicBezTo>
                  <a:close/>
                </a:path>
              </a:pathLst>
            </a:custGeom>
            <a:solidFill>
              <a:srgbClr val="FFFFFF"/>
            </a:solidFill>
            <a:ln w="3620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0B430282-7C55-B137-62B6-9BD906B30CDC}"/>
                </a:ext>
              </a:extLst>
            </p:cNvPr>
            <p:cNvSpPr/>
            <p:nvPr>
              <p:custDataLst>
                <p:tags r:id="rId12"/>
              </p:custDataLst>
            </p:nvPr>
          </p:nvSpPr>
          <p:spPr>
            <a:xfrm flipV="1">
              <a:off x="15066255" y="-22338801"/>
              <a:ext cx="225050" cy="262918"/>
            </a:xfrm>
            <a:custGeom>
              <a:avLst/>
              <a:gdLst>
                <a:gd name="connsiteX0" fmla="*/ 11902 w 225050"/>
                <a:gd name="connsiteY0" fmla="*/ 261620 h 262918"/>
                <a:gd name="connsiteX1" fmla="*/ 93772 w 225050"/>
                <a:gd name="connsiteY1" fmla="*/ 138998 h 262918"/>
                <a:gd name="connsiteX2" fmla="*/ 0 w 225050"/>
                <a:gd name="connsiteY2" fmla="*/ -1298 h 262918"/>
                <a:gd name="connsiteX3" fmla="*/ 38230 w 225050"/>
                <a:gd name="connsiteY3" fmla="*/ -1298 h 262918"/>
                <a:gd name="connsiteX4" fmla="*/ 112881 w 225050"/>
                <a:gd name="connsiteY4" fmla="*/ 110509 h 262918"/>
                <a:gd name="connsiteX5" fmla="*/ 186819 w 225050"/>
                <a:gd name="connsiteY5" fmla="*/ -1298 h 262918"/>
                <a:gd name="connsiteX6" fmla="*/ 225050 w 225050"/>
                <a:gd name="connsiteY6" fmla="*/ -1298 h 262918"/>
                <a:gd name="connsiteX7" fmla="*/ 134888 w 225050"/>
                <a:gd name="connsiteY7" fmla="*/ 135390 h 262918"/>
                <a:gd name="connsiteX8" fmla="*/ 219280 w 225050"/>
                <a:gd name="connsiteY8" fmla="*/ 261620 h 262918"/>
                <a:gd name="connsiteX9" fmla="*/ 181050 w 225050"/>
                <a:gd name="connsiteY9" fmla="*/ 261620 h 262918"/>
                <a:gd name="connsiteX10" fmla="*/ 115416 w 225050"/>
                <a:gd name="connsiteY10" fmla="*/ 163878 h 262918"/>
                <a:gd name="connsiteX11" fmla="*/ 50133 w 225050"/>
                <a:gd name="connsiteY11" fmla="*/ 261620 h 262918"/>
                <a:gd name="connsiteX12" fmla="*/ 11902 w 225050"/>
                <a:gd name="connsiteY12" fmla="*/ 261620 h 2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050" h="262918">
                  <a:moveTo>
                    <a:pt x="11902" y="261620"/>
                  </a:moveTo>
                  <a:lnTo>
                    <a:pt x="93772" y="138998"/>
                  </a:lnTo>
                  <a:lnTo>
                    <a:pt x="0" y="-1298"/>
                  </a:lnTo>
                  <a:lnTo>
                    <a:pt x="38230" y="-1298"/>
                  </a:lnTo>
                  <a:lnTo>
                    <a:pt x="112881" y="110509"/>
                  </a:lnTo>
                  <a:lnTo>
                    <a:pt x="186819" y="-1298"/>
                  </a:lnTo>
                  <a:lnTo>
                    <a:pt x="225050" y="-1298"/>
                  </a:lnTo>
                  <a:lnTo>
                    <a:pt x="134888" y="135390"/>
                  </a:lnTo>
                  <a:lnTo>
                    <a:pt x="219280" y="261620"/>
                  </a:lnTo>
                  <a:lnTo>
                    <a:pt x="181050" y="261620"/>
                  </a:lnTo>
                  <a:lnTo>
                    <a:pt x="115416" y="163878"/>
                  </a:lnTo>
                  <a:lnTo>
                    <a:pt x="50133" y="261620"/>
                  </a:lnTo>
                  <a:lnTo>
                    <a:pt x="11902" y="261620"/>
                  </a:lnTo>
                  <a:close/>
                </a:path>
              </a:pathLst>
            </a:custGeom>
            <a:solidFill>
              <a:srgbClr val="FFFF00"/>
            </a:solidFill>
            <a:ln w="3620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4890B4CD-8A9E-0AE3-33E1-1571058F705D}"/>
                </a:ext>
              </a:extLst>
            </p:cNvPr>
            <p:cNvSpPr/>
            <p:nvPr>
              <p:custDataLst>
                <p:tags r:id="rId13"/>
              </p:custDataLst>
            </p:nvPr>
          </p:nvSpPr>
          <p:spPr>
            <a:xfrm flipV="1">
              <a:off x="15331716" y="-22351417"/>
              <a:ext cx="106387" cy="343339"/>
            </a:xfrm>
            <a:custGeom>
              <a:avLst/>
              <a:gdLst>
                <a:gd name="connsiteX0" fmla="*/ 63835 w 106387"/>
                <a:gd name="connsiteY0" fmla="*/ 170372 h 343339"/>
                <a:gd name="connsiteX1" fmla="*/ 0 w 106387"/>
                <a:gd name="connsiteY1" fmla="*/ 21785 h 343339"/>
                <a:gd name="connsiteX2" fmla="*/ 0 w 106387"/>
                <a:gd name="connsiteY2" fmla="*/ -1296 h 343339"/>
                <a:gd name="connsiteX3" fmla="*/ 106388 w 106387"/>
                <a:gd name="connsiteY3" fmla="*/ 170372 h 343339"/>
                <a:gd name="connsiteX4" fmla="*/ 0 w 106387"/>
                <a:gd name="connsiteY4" fmla="*/ 342043 h 343339"/>
                <a:gd name="connsiteX5" fmla="*/ 0 w 106387"/>
                <a:gd name="connsiteY5" fmla="*/ 318964 h 343339"/>
                <a:gd name="connsiteX6" fmla="*/ 63835 w 106387"/>
                <a:gd name="connsiteY6" fmla="*/ 170372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87" h="343339">
                  <a:moveTo>
                    <a:pt x="63835" y="170372"/>
                  </a:moveTo>
                  <a:cubicBezTo>
                    <a:pt x="63835" y="73366"/>
                    <a:pt x="39668" y="26479"/>
                    <a:pt x="0" y="21785"/>
                  </a:cubicBezTo>
                  <a:lnTo>
                    <a:pt x="0" y="-1296"/>
                  </a:lnTo>
                  <a:cubicBezTo>
                    <a:pt x="65996" y="1587"/>
                    <a:pt x="106388" y="60740"/>
                    <a:pt x="106388" y="170372"/>
                  </a:cubicBezTo>
                  <a:cubicBezTo>
                    <a:pt x="106388" y="280018"/>
                    <a:pt x="65996" y="339159"/>
                    <a:pt x="0" y="342043"/>
                  </a:cubicBezTo>
                  <a:lnTo>
                    <a:pt x="0" y="318964"/>
                  </a:lnTo>
                  <a:cubicBezTo>
                    <a:pt x="39668" y="314279"/>
                    <a:pt x="63835" y="267392"/>
                    <a:pt x="63835" y="170372"/>
                  </a:cubicBezTo>
                  <a:close/>
                </a:path>
              </a:pathLst>
            </a:custGeom>
            <a:solidFill>
              <a:srgbClr val="FFFFFF"/>
            </a:solidFill>
            <a:ln w="36201"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72964A6E-5A0B-5856-F0DD-B5C919CC3D7B}"/>
                </a:ext>
              </a:extLst>
            </p:cNvPr>
            <p:cNvSpPr/>
            <p:nvPr>
              <p:custDataLst>
                <p:tags r:id="rId14"/>
              </p:custDataLst>
            </p:nvPr>
          </p:nvSpPr>
          <p:spPr>
            <a:xfrm flipV="1">
              <a:off x="15498373" y="-22353225"/>
              <a:ext cx="86915" cy="343339"/>
            </a:xfrm>
            <a:custGeom>
              <a:avLst/>
              <a:gdLst>
                <a:gd name="connsiteX0" fmla="*/ 86915 w 86915"/>
                <a:gd name="connsiteY0" fmla="*/ 342043 h 343339"/>
                <a:gd name="connsiteX1" fmla="*/ 86915 w 86915"/>
                <a:gd name="connsiteY1" fmla="*/ -1296 h 343339"/>
                <a:gd name="connsiteX2" fmla="*/ 0 w 86915"/>
                <a:gd name="connsiteY2" fmla="*/ -1296 h 343339"/>
                <a:gd name="connsiteX3" fmla="*/ 0 w 86915"/>
                <a:gd name="connsiteY3" fmla="*/ 28280 h 343339"/>
                <a:gd name="connsiteX4" fmla="*/ 54455 w 86915"/>
                <a:gd name="connsiteY4" fmla="*/ 28280 h 343339"/>
                <a:gd name="connsiteX5" fmla="*/ 54455 w 86915"/>
                <a:gd name="connsiteY5" fmla="*/ 312469 h 343339"/>
                <a:gd name="connsiteX6" fmla="*/ 0 w 86915"/>
                <a:gd name="connsiteY6" fmla="*/ 312469 h 343339"/>
                <a:gd name="connsiteX7" fmla="*/ 0 w 86915"/>
                <a:gd name="connsiteY7" fmla="*/ 342043 h 343339"/>
                <a:gd name="connsiteX8" fmla="*/ 86915 w 86915"/>
                <a:gd name="connsiteY8" fmla="*/ 342043 h 3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5" h="343339">
                  <a:moveTo>
                    <a:pt x="86915" y="342043"/>
                  </a:moveTo>
                  <a:lnTo>
                    <a:pt x="86915" y="-1296"/>
                  </a:lnTo>
                  <a:lnTo>
                    <a:pt x="0" y="-1296"/>
                  </a:lnTo>
                  <a:lnTo>
                    <a:pt x="0" y="28280"/>
                  </a:lnTo>
                  <a:lnTo>
                    <a:pt x="54455" y="28280"/>
                  </a:lnTo>
                  <a:lnTo>
                    <a:pt x="54455" y="312469"/>
                  </a:lnTo>
                  <a:lnTo>
                    <a:pt x="0" y="312469"/>
                  </a:lnTo>
                  <a:lnTo>
                    <a:pt x="0" y="342043"/>
                  </a:lnTo>
                  <a:lnTo>
                    <a:pt x="86915" y="342043"/>
                  </a:lnTo>
                  <a:close/>
                </a:path>
              </a:pathLst>
            </a:custGeom>
            <a:solidFill>
              <a:srgbClr val="FFFFFF"/>
            </a:solidFill>
            <a:ln w="3620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CEEB972-F430-AF2B-4E7F-1D889D5505F4}"/>
                </a:ext>
              </a:extLst>
            </p:cNvPr>
            <p:cNvSpPr/>
            <p:nvPr>
              <p:custDataLst>
                <p:tags r:id="rId15"/>
              </p:custDataLst>
            </p:nvPr>
          </p:nvSpPr>
          <p:spPr>
            <a:xfrm flipV="1">
              <a:off x="15982183" y="-22234214"/>
              <a:ext cx="242362" cy="108921"/>
            </a:xfrm>
            <a:custGeom>
              <a:avLst/>
              <a:gdLst>
                <a:gd name="connsiteX0" fmla="*/ 0 w 242362"/>
                <a:gd name="connsiteY0" fmla="*/ 78049 h 108921"/>
                <a:gd name="connsiteX1" fmla="*/ 242363 w 242362"/>
                <a:gd name="connsiteY1" fmla="*/ 78049 h 108921"/>
                <a:gd name="connsiteX2" fmla="*/ 242363 w 242362"/>
                <a:gd name="connsiteY2" fmla="*/ 107625 h 108921"/>
                <a:gd name="connsiteX3" fmla="*/ 0 w 242362"/>
                <a:gd name="connsiteY3" fmla="*/ 107625 h 108921"/>
                <a:gd name="connsiteX4" fmla="*/ 0 w 242362"/>
                <a:gd name="connsiteY4" fmla="*/ 78049 h 108921"/>
                <a:gd name="connsiteX5" fmla="*/ 0 w 242362"/>
                <a:gd name="connsiteY5" fmla="*/ -1296 h 108921"/>
                <a:gd name="connsiteX6" fmla="*/ 242363 w 242362"/>
                <a:gd name="connsiteY6" fmla="*/ -1296 h 108921"/>
                <a:gd name="connsiteX7" fmla="*/ 242363 w 242362"/>
                <a:gd name="connsiteY7" fmla="*/ 28280 h 108921"/>
                <a:gd name="connsiteX8" fmla="*/ 0 w 242362"/>
                <a:gd name="connsiteY8" fmla="*/ 28280 h 108921"/>
                <a:gd name="connsiteX9" fmla="*/ 0 w 242362"/>
                <a:gd name="connsiteY9" fmla="*/ -1296 h 10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362" h="108921">
                  <a:moveTo>
                    <a:pt x="0" y="78049"/>
                  </a:moveTo>
                  <a:lnTo>
                    <a:pt x="242363" y="78049"/>
                  </a:lnTo>
                  <a:lnTo>
                    <a:pt x="242363" y="107625"/>
                  </a:lnTo>
                  <a:lnTo>
                    <a:pt x="0" y="107625"/>
                  </a:lnTo>
                  <a:lnTo>
                    <a:pt x="0" y="78049"/>
                  </a:lnTo>
                  <a:close/>
                  <a:moveTo>
                    <a:pt x="0" y="-1296"/>
                  </a:moveTo>
                  <a:lnTo>
                    <a:pt x="242363" y="-1296"/>
                  </a:lnTo>
                  <a:lnTo>
                    <a:pt x="242363" y="28280"/>
                  </a:lnTo>
                  <a:lnTo>
                    <a:pt x="0" y="28280"/>
                  </a:lnTo>
                  <a:lnTo>
                    <a:pt x="0" y="-1296"/>
                  </a:lnTo>
                  <a:close/>
                </a:path>
              </a:pathLst>
            </a:custGeom>
            <a:solidFill>
              <a:srgbClr val="FFFFFF"/>
            </a:solidFill>
            <a:ln w="36201" cap="flat">
              <a:noFill/>
              <a:prstDash val="solid"/>
              <a:miter/>
            </a:ln>
          </p:spPr>
          <p:txBody>
            <a:bodyPr rtlCol="0" anchor="ctr"/>
            <a:lstStyle/>
            <a:p>
              <a:endParaRPr lang="en-US"/>
            </a:p>
          </p:txBody>
        </p:sp>
      </p:grpSp>
      <p:sp>
        <p:nvSpPr>
          <p:cNvPr id="368" name="TextBox 367">
            <a:extLst>
              <a:ext uri="{FF2B5EF4-FFF2-40B4-BE49-F238E27FC236}">
                <a16:creationId xmlns:a16="http://schemas.microsoft.com/office/drawing/2014/main" id="{3F058759-D36C-6850-E033-5397B1D28DFB}"/>
              </a:ext>
            </a:extLst>
          </p:cNvPr>
          <p:cNvSpPr txBox="1"/>
          <p:nvPr/>
        </p:nvSpPr>
        <p:spPr bwMode="auto">
          <a:xfrm>
            <a:off x="4596508" y="1147612"/>
            <a:ext cx="9144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ℜ</a:t>
            </a:r>
            <a:endParaRPr lang="en-US" dirty="0">
              <a:latin typeface="Arev Sans" pitchFamily="34" charset="0"/>
              <a:ea typeface="Arev Sans" pitchFamily="34" charset="0"/>
              <a:cs typeface="Arev sans bold" pitchFamily="34" charset="0"/>
            </a:endParaRPr>
          </a:p>
        </p:txBody>
      </p:sp>
      <p:sp>
        <p:nvSpPr>
          <p:cNvPr id="370" name="TextBox 369">
            <a:extLst>
              <a:ext uri="{FF2B5EF4-FFF2-40B4-BE49-F238E27FC236}">
                <a16:creationId xmlns:a16="http://schemas.microsoft.com/office/drawing/2014/main" id="{56EA4C27-5B0F-6D99-CDB5-51A1D7C716B7}"/>
              </a:ext>
            </a:extLst>
          </p:cNvPr>
          <p:cNvSpPr txBox="1"/>
          <p:nvPr/>
        </p:nvSpPr>
        <p:spPr bwMode="auto">
          <a:xfrm>
            <a:off x="76205" y="4540691"/>
            <a:ext cx="12026147"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Cor:           </a:t>
            </a:r>
            <a:r>
              <a:rPr lang="en-US" sz="1200" b="1" dirty="0">
                <a:latin typeface="Arev Sans" pitchFamily="34" charset="0"/>
                <a:ea typeface="Arev Sans" pitchFamily="34" charset="0"/>
                <a:cs typeface="Arev sans bold" pitchFamily="34" charset="0"/>
              </a:rPr>
              <a:t>                         </a:t>
            </a:r>
            <a:r>
              <a:rPr lang="en-US" sz="500" b="1"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baseline="-25000" dirty="0">
                <a:solidFill>
                  <a:srgbClr val="FFFF00"/>
                </a:solidFill>
                <a:latin typeface="Arev Sans" pitchFamily="34" charset="0"/>
                <a:ea typeface="Arev Sans" pitchFamily="34" charset="0"/>
                <a:cs typeface="Arev sans bold" pitchFamily="34" charset="0"/>
              </a:rPr>
              <a:t>0</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25000" dirty="0">
                <a:solidFill>
                  <a:srgbClr val="FFFF00"/>
                </a:solidFill>
                <a:latin typeface="Arev Sans" pitchFamily="34" charset="0"/>
                <a:ea typeface="Arev Sans" pitchFamily="34" charset="0"/>
                <a:cs typeface="Arev sans bold" pitchFamily="34" charset="0"/>
              </a:rPr>
              <a:t>        </a:t>
            </a:r>
            <a:r>
              <a:rPr lang="en-US" sz="1600" dirty="0">
                <a:latin typeface="Arev Sans" pitchFamily="34" charset="0"/>
                <a:ea typeface="Arev Sans" pitchFamily="34" charset="0"/>
                <a:cs typeface="Arev sans bold" pitchFamily="34" charset="0"/>
              </a:rPr>
              <a:t>(and also for right-multiplication)</a:t>
            </a:r>
            <a:endParaRPr lang="en-US" sz="1600" b="1" dirty="0">
              <a:latin typeface="Arev Sans" pitchFamily="34" charset="0"/>
              <a:ea typeface="Arev Sans" pitchFamily="34" charset="0"/>
              <a:cs typeface="Arev sans bold" pitchFamily="34" charset="0"/>
            </a:endParaRPr>
          </a:p>
        </p:txBody>
      </p:sp>
      <p:sp>
        <p:nvSpPr>
          <p:cNvPr id="371" name="TextBox 370">
            <a:extLst>
              <a:ext uri="{FF2B5EF4-FFF2-40B4-BE49-F238E27FC236}">
                <a16:creationId xmlns:a16="http://schemas.microsoft.com/office/drawing/2014/main" id="{9CFC2553-343E-9D36-D43F-8A00CE031E86}"/>
              </a:ext>
            </a:extLst>
          </p:cNvPr>
          <p:cNvSpPr txBox="1"/>
          <p:nvPr/>
        </p:nvSpPr>
        <p:spPr bwMode="auto">
          <a:xfrm>
            <a:off x="76205" y="5380934"/>
            <a:ext cx="12026147"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Cor:   </a:t>
            </a:r>
            <a:r>
              <a:rPr lang="en-US" sz="2400" cap="small" dirty="0" err="1">
                <a:solidFill>
                  <a:srgbClr val="FFFF00"/>
                </a:solidFill>
                <a:latin typeface="Arev Sans" pitchFamily="34" charset="0"/>
                <a:ea typeface="Arev Sans" pitchFamily="34" charset="0"/>
                <a:cs typeface="Arev sans bold" pitchFamily="34" charset="0"/>
              </a:rPr>
              <a:t>AnyDistributionAvg</a:t>
            </a:r>
            <a:r>
              <a:rPr lang="en-US" sz="2400" baseline="-25000" dirty="0" err="1">
                <a:solidFill>
                  <a:srgbClr val="FFFF00"/>
                </a:solidFill>
                <a:latin typeface="Arev Sans" pitchFamily="34" charset="0"/>
                <a:ea typeface="Arev Sans" pitchFamily="34" charset="0"/>
                <a:cs typeface="Arev sans bold" pitchFamily="34" charset="0"/>
              </a:rPr>
              <a:t>ℜ</a:t>
            </a:r>
            <a:r>
              <a:rPr lang="en-US" sz="2400" baseline="-250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25000" dirty="0">
                <a:solidFill>
                  <a:srgbClr val="FFFF00"/>
                </a:solidFill>
                <a:latin typeface="Arev Sans" pitchFamily="34" charset="0"/>
                <a:ea typeface="Arev Sans" pitchFamily="34" charset="0"/>
                <a:cs typeface="Arev sans bold" pitchFamily="34" charset="0"/>
              </a:rPr>
              <a:t>        </a:t>
            </a:r>
            <a:r>
              <a:rPr lang="en-US" sz="1600" dirty="0">
                <a:latin typeface="Arev Sans" pitchFamily="34" charset="0"/>
                <a:ea typeface="Arev Sans" pitchFamily="34" charset="0"/>
                <a:cs typeface="Arev sans bold" pitchFamily="34" charset="0"/>
              </a:rPr>
              <a:t>(and also for right-multiplication)</a:t>
            </a:r>
            <a:endParaRPr lang="en-US" sz="1600" b="1" dirty="0">
              <a:latin typeface="Arev Sans" pitchFamily="34" charset="0"/>
              <a:ea typeface="Arev Sans" pitchFamily="34" charset="0"/>
              <a:cs typeface="Arev sans bold" pitchFamily="34" charset="0"/>
            </a:endParaRPr>
          </a:p>
        </p:txBody>
      </p:sp>
      <p:sp>
        <p:nvSpPr>
          <p:cNvPr id="372" name="TextBox 371">
            <a:extLst>
              <a:ext uri="{FF2B5EF4-FFF2-40B4-BE49-F238E27FC236}">
                <a16:creationId xmlns:a16="http://schemas.microsoft.com/office/drawing/2014/main" id="{13ABA06A-A124-3DA6-D83A-E8BB2186540B}"/>
              </a:ext>
            </a:extLst>
          </p:cNvPr>
          <p:cNvSpPr txBox="1"/>
          <p:nvPr/>
        </p:nvSpPr>
        <p:spPr bwMode="auto">
          <a:xfrm>
            <a:off x="76205" y="6221177"/>
            <a:ext cx="12026147"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Cor:                             </a:t>
            </a:r>
            <a:r>
              <a:rPr lang="en-US" sz="1400" b="1" dirty="0">
                <a:latin typeface="Arev Sans" pitchFamily="34" charset="0"/>
                <a:ea typeface="Arev Sans" pitchFamily="34" charset="0"/>
                <a:cs typeface="Arev sans bold" pitchFamily="34" charset="0"/>
              </a:rPr>
              <a:t> </a:t>
            </a:r>
            <a:r>
              <a:rPr lang="en-US" sz="2400" b="1" dirty="0">
                <a:latin typeface="Arev Sans" pitchFamily="34" charset="0"/>
                <a:ea typeface="Arev Sans" pitchFamily="34" charset="0"/>
                <a:cs typeface="Arev sans bold" pitchFamily="34" charset="0"/>
              </a:rPr>
              <a:t> </a:t>
            </a:r>
            <a:r>
              <a:rPr lang="en-US" sz="2400" cap="small"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dirty="0">
                <a:latin typeface="Arev Sans" pitchFamily="34" charset="0"/>
                <a:ea typeface="Arev Sans" pitchFamily="34" charset="0"/>
                <a:cs typeface="Arev sans bold" pitchFamily="34" charset="0"/>
              </a:rPr>
              <a:t>)</a:t>
            </a:r>
            <a:r>
              <a:rPr lang="en-US" baseline="30000" dirty="0">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25000" dirty="0">
                <a:solidFill>
                  <a:srgbClr val="FFFF00"/>
                </a:solidFill>
                <a:latin typeface="Arev Sans" pitchFamily="34" charset="0"/>
                <a:ea typeface="Arev Sans" pitchFamily="34" charset="0"/>
                <a:cs typeface="Arev sans bold" pitchFamily="34" charset="0"/>
              </a:rPr>
              <a:t>        </a:t>
            </a:r>
            <a:r>
              <a:rPr lang="en-US" sz="2000" dirty="0">
                <a:latin typeface="Arev Sans" pitchFamily="34" charset="0"/>
                <a:ea typeface="Arev Sans" pitchFamily="34" charset="0"/>
                <a:cs typeface="Arev sans bold" pitchFamily="34" charset="0"/>
              </a:rPr>
              <a:t>(it’s a </a:t>
            </a:r>
            <a:r>
              <a:rPr lang="en-US" sz="2000" b="1" dirty="0">
                <a:latin typeface="Arev Sans" pitchFamily="34" charset="0"/>
                <a:ea typeface="Arev Sans" pitchFamily="34" charset="0"/>
                <a:cs typeface="Arev sans bold" pitchFamily="34" charset="0"/>
              </a:rPr>
              <a:t>projection</a:t>
            </a:r>
            <a:r>
              <a:rPr lang="en-US" sz="2000" dirty="0">
                <a:latin typeface="Arev Sans" pitchFamily="34" charset="0"/>
                <a:ea typeface="Arev Sans" pitchFamily="34" charset="0"/>
                <a:cs typeface="Arev sans bold" pitchFamily="34" charset="0"/>
              </a:rPr>
              <a:t> matrix)</a:t>
            </a:r>
            <a:endParaRPr lang="en-US" sz="1800" b="1" dirty="0">
              <a:latin typeface="Arev Sans" pitchFamily="34" charset="0"/>
              <a:ea typeface="Arev Sans" pitchFamily="34" charset="0"/>
              <a:cs typeface="Arev sans bold" pitchFamily="34" charset="0"/>
            </a:endParaRPr>
          </a:p>
        </p:txBody>
      </p:sp>
      <p:sp>
        <p:nvSpPr>
          <p:cNvPr id="373" name="TextBox 372">
            <a:extLst>
              <a:ext uri="{FF2B5EF4-FFF2-40B4-BE49-F238E27FC236}">
                <a16:creationId xmlns:a16="http://schemas.microsoft.com/office/drawing/2014/main" id="{3F1D7C52-5BEF-F7BA-69BE-0B0CF25D8C64}"/>
              </a:ext>
            </a:extLst>
          </p:cNvPr>
          <p:cNvSpPr txBox="1"/>
          <p:nvPr/>
        </p:nvSpPr>
        <p:spPr bwMode="auto">
          <a:xfrm>
            <a:off x="76205" y="3534158"/>
            <a:ext cx="12026147"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Fact:</a:t>
            </a:r>
            <a:endParaRPr lang="en-US" sz="1600" b="1" dirty="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9675645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500"/>
                                        <p:tgtEl>
                                          <p:spTgt spid="3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0"/>
                                        </p:tgtEl>
                                        <p:attrNameLst>
                                          <p:attrName>style.visibility</p:attrName>
                                        </p:attrNameLst>
                                      </p:cBhvr>
                                      <p:to>
                                        <p:strVal val="visible"/>
                                      </p:to>
                                    </p:set>
                                    <p:animEffect transition="in" filter="fade">
                                      <p:cBhvr>
                                        <p:cTn id="15" dur="500"/>
                                        <p:tgtEl>
                                          <p:spTgt spid="3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1"/>
                                        </p:tgtEl>
                                        <p:attrNameLst>
                                          <p:attrName>style.visibility</p:attrName>
                                        </p:attrNameLst>
                                      </p:cBhvr>
                                      <p:to>
                                        <p:strVal val="visible"/>
                                      </p:to>
                                    </p:set>
                                    <p:animEffect transition="in" filter="fade">
                                      <p:cBhvr>
                                        <p:cTn id="20" dur="500"/>
                                        <p:tgtEl>
                                          <p:spTgt spid="3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2"/>
                                        </p:tgtEl>
                                        <p:attrNameLst>
                                          <p:attrName>style.visibility</p:attrName>
                                        </p:attrNameLst>
                                      </p:cBhvr>
                                      <p:to>
                                        <p:strVal val="visible"/>
                                      </p:to>
                                    </p:set>
                                    <p:animEffect transition="in" filter="fade">
                                      <p:cBhvr>
                                        <p:cTn id="25"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0" grpId="0"/>
      <p:bldP spid="371" grpId="0"/>
      <p:bldP spid="372" grpId="0"/>
      <p:bldP spid="3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6BC4D-5093-42F8-9835-03F87C63527E}"/>
              </a:ext>
            </a:extLst>
          </p:cNvPr>
          <p:cNvSpPr txBox="1"/>
          <p:nvPr/>
        </p:nvSpPr>
        <p:spPr bwMode="auto">
          <a:xfrm>
            <a:off x="76206" y="182209"/>
            <a:ext cx="1188720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Goal:</a:t>
            </a:r>
            <a:r>
              <a:rPr lang="en-US" sz="2400" b="1" dirty="0">
                <a:solidFill>
                  <a:srgbClr val="FFFF00"/>
                </a:solidFill>
                <a:latin typeface="Arev Sans" pitchFamily="34" charset="0"/>
                <a:ea typeface="Arev Sans" pitchFamily="34" charset="0"/>
                <a:cs typeface="Arev sans bold" pitchFamily="34" charset="0"/>
              </a:rPr>
              <a:t>   </a:t>
            </a:r>
            <a:r>
              <a:rPr lang="en-US" sz="2400" dirty="0">
                <a:solidFill>
                  <a:srgbClr val="9B0000"/>
                </a:solidFill>
                <a:latin typeface="Arev Sans" pitchFamily="34" charset="0"/>
                <a:ea typeface="Arev Sans" pitchFamily="34" charset="0"/>
                <a:cs typeface="Arev sans bold" pitchFamily="34" charset="0"/>
              </a:rPr>
              <a:t>(k=4 case) </a:t>
            </a: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)-bit entropy distribution </a:t>
            </a:r>
            <a:r>
              <a:rPr lang="en-US" sz="2400" cap="small" dirty="0">
                <a:solidFill>
                  <a:srgbClr val="FFFF00"/>
                </a:solidFill>
                <a:latin typeface="Arev Sans" pitchFamily="34" charset="0"/>
                <a:ea typeface="Arev Sans" pitchFamily="34" charset="0"/>
                <a:cs typeface="Arev sans bold" pitchFamily="34" charset="0"/>
              </a:rPr>
              <a:t>Pseudo</a:t>
            </a:r>
            <a:r>
              <a:rPr lang="en-US" sz="2400" dirty="0">
                <a:latin typeface="Arev Sans" pitchFamily="34" charset="0"/>
                <a:ea typeface="Arev Sans" pitchFamily="34" charset="0"/>
                <a:cs typeface="Arev sans bold" pitchFamily="34" charset="0"/>
              </a:rPr>
              <a:t> on </a:t>
            </a:r>
            <a:r>
              <a:rPr lang="en-US" sz="2400" dirty="0">
                <a:solidFill>
                  <a:srgbClr val="FFFF00"/>
                </a:solidFill>
                <a:latin typeface="Arev Sans" pitchFamily="34" charset="0"/>
                <a:ea typeface="Arev Sans" pitchFamily="34" charset="0"/>
                <a:cs typeface="Arev sans bold" pitchFamily="34" charset="0"/>
              </a:rPr>
              <a:t>G </a:t>
            </a:r>
            <a:r>
              <a:rPr lang="en-US" sz="2400" dirty="0">
                <a:latin typeface="Arev Sans" pitchFamily="34" charset="0"/>
                <a:ea typeface="Arev Sans" pitchFamily="34" charset="0"/>
                <a:cs typeface="Arev sans bold" pitchFamily="34" charset="0"/>
              </a:rPr>
              <a:t>such that…</a:t>
            </a:r>
          </a:p>
        </p:txBody>
      </p:sp>
      <p:sp>
        <p:nvSpPr>
          <p:cNvPr id="52" name="TextBox 51">
            <a:extLst>
              <a:ext uri="{FF2B5EF4-FFF2-40B4-BE49-F238E27FC236}">
                <a16:creationId xmlns:a16="http://schemas.microsoft.com/office/drawing/2014/main" id="{CB6C0149-D26E-40B6-793B-6A43B34814F5}"/>
              </a:ext>
            </a:extLst>
          </p:cNvPr>
          <p:cNvSpPr txBox="1"/>
          <p:nvPr/>
        </p:nvSpPr>
        <p:spPr bwMode="auto">
          <a:xfrm>
            <a:off x="1310634" y="849330"/>
            <a:ext cx="10518296"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sz="2400" cap="small" dirty="0" err="1">
                <a:solidFill>
                  <a:srgbClr val="FFFF00"/>
                </a:solidFill>
                <a:latin typeface="Arev Sans" pitchFamily="34" charset="0"/>
                <a:ea typeface="Arev Sans" pitchFamily="34" charset="0"/>
                <a:cs typeface="Arev sans bold" pitchFamily="34" charset="0"/>
              </a:rPr>
              <a:t>PseudoAvg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b="1"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b="1"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(where </a:t>
            </a:r>
            <a:r>
              <a:rPr lang="en-US" sz="2400" dirty="0" err="1">
                <a:solidFill>
                  <a:srgbClr val="FFFF00"/>
                </a:solidFill>
                <a:latin typeface="Arev Sans" pitchFamily="34" charset="0"/>
                <a:ea typeface="Arev Sans" pitchFamily="34" charset="0"/>
                <a:cs typeface="Arev sans bold" pitchFamily="34" charset="0"/>
              </a:rPr>
              <a:t>ℜ</a:t>
            </a:r>
            <a:r>
              <a:rPr lang="en-US" baseline="-25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err="1">
                <a:solidFill>
                  <a:srgbClr val="FFFF00"/>
                </a:solidFill>
                <a:latin typeface="Arev Sans" pitchFamily="34" charset="0"/>
                <a:ea typeface="Arev Sans" pitchFamily="34" charset="0"/>
                <a:cs typeface="Arev sans bold" pitchFamily="34" charset="0"/>
              </a:rPr>
              <a:t>X</a:t>
            </a:r>
            <a:r>
              <a:rPr lang="en-US" baseline="30000" dirty="0" err="1">
                <a:latin typeface="Arev Sans" pitchFamily="34" charset="0"/>
                <a:ea typeface="Arev Sans" pitchFamily="34" charset="0"/>
                <a:cs typeface="Arev sans bold" pitchFamily="34" charset="0"/>
              </a:rPr>
              <a:t>⊗</a:t>
            </a:r>
            <a:r>
              <a:rPr lang="en-US" baseline="3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a:t>
            </a:r>
            <a:r>
              <a:rPr lang="el-GR" sz="2400" dirty="0">
                <a:solidFill>
                  <a:srgbClr val="FFFF00"/>
                </a:solidFill>
                <a:latin typeface="Arev Sans" pitchFamily="34" charset="0"/>
                <a:ea typeface="Arev Sans" pitchFamily="34" charset="0"/>
                <a:cs typeface="Arev sans bold" pitchFamily="34" charset="0"/>
              </a:rPr>
              <a:t>ϵ</a:t>
            </a:r>
            <a:r>
              <a:rPr lang="en-US" sz="2400" dirty="0">
                <a:latin typeface="Arev Sans" pitchFamily="34" charset="0"/>
                <a:ea typeface="Arev Sans" pitchFamily="34" charset="0"/>
                <a:cs typeface="Arev sans bold" pitchFamily="34" charset="0"/>
              </a:rPr>
              <a:t> =       </a:t>
            </a:r>
            <a:r>
              <a:rPr lang="en-US" sz="14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sp>
        <p:nvSpPr>
          <p:cNvPr id="6" name="TextBox 5">
            <a:extLst>
              <a:ext uri="{FF2B5EF4-FFF2-40B4-BE49-F238E27FC236}">
                <a16:creationId xmlns:a16="http://schemas.microsoft.com/office/drawing/2014/main" id="{C5754DAA-C515-7A99-C835-F760096EBA64}"/>
              </a:ext>
            </a:extLst>
          </p:cNvPr>
          <p:cNvSpPr txBox="1"/>
          <p:nvPr/>
        </p:nvSpPr>
        <p:spPr bwMode="auto">
          <a:xfrm>
            <a:off x="3172670" y="670802"/>
            <a:ext cx="1013839"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sz="2000" dirty="0">
                <a:solidFill>
                  <a:srgbClr val="FFFF00"/>
                </a:solidFill>
                <a:latin typeface="Arev Sans" pitchFamily="34" charset="0"/>
                <a:ea typeface="Arev Sans" pitchFamily="34" charset="0"/>
                <a:cs typeface="Arev sans bold" pitchFamily="34" charset="0"/>
              </a:rPr>
              <a:t>ϵ</a:t>
            </a:r>
            <a:endParaRPr lang="en-US" sz="2000" b="1" dirty="0">
              <a:latin typeface="Arev Sans" pitchFamily="34" charset="0"/>
              <a:ea typeface="Arev Sans" pitchFamily="34" charset="0"/>
              <a:cs typeface="Arev sans bold" pitchFamily="34" charset="0"/>
            </a:endParaRPr>
          </a:p>
        </p:txBody>
      </p:sp>
      <p:sp>
        <p:nvSpPr>
          <p:cNvPr id="7" name="TextBox 6">
            <a:extLst>
              <a:ext uri="{FF2B5EF4-FFF2-40B4-BE49-F238E27FC236}">
                <a16:creationId xmlns:a16="http://schemas.microsoft.com/office/drawing/2014/main" id="{AFD9EA3F-105B-F305-F7E2-4C195A6BEB84}"/>
              </a:ext>
            </a:extLst>
          </p:cNvPr>
          <p:cNvSpPr txBox="1"/>
          <p:nvPr/>
        </p:nvSpPr>
        <p:spPr bwMode="auto">
          <a:xfrm>
            <a:off x="76205" y="1898950"/>
            <a:ext cx="12183029"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Plan:</a:t>
            </a:r>
            <a:r>
              <a:rPr lang="en-US" sz="2400" b="1"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Find a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a:t>
            </a:r>
            <a:r>
              <a:rPr lang="en-US" sz="2400" dirty="0" err="1">
                <a:latin typeface="Arev Sans" pitchFamily="34" charset="0"/>
                <a:ea typeface="Arev Sans" pitchFamily="34" charset="0"/>
                <a:cs typeface="Arev sans bold" pitchFamily="34" charset="0"/>
              </a:rPr>
              <a:t>pseudorand</a:t>
            </a:r>
            <a:r>
              <a:rPr lang="en-US" sz="2400" dirty="0">
                <a:latin typeface="Arev Sans" pitchFamily="34" charset="0"/>
                <a:ea typeface="Arev Sans" pitchFamily="34" charset="0"/>
                <a:cs typeface="Arev sans bold" pitchFamily="34" charset="0"/>
              </a:rPr>
              <a:t> distribution, </a:t>
            </a:r>
            <a:r>
              <a:rPr lang="en-US" sz="2400" dirty="0" err="1">
                <a:latin typeface="Arev Sans" pitchFamily="34" charset="0"/>
                <a:ea typeface="Arev Sans" pitchFamily="34" charset="0"/>
                <a:cs typeface="Arev sans bold" pitchFamily="34" charset="0"/>
              </a:rPr>
              <a:t>samplable</a:t>
            </a:r>
            <a:r>
              <a:rPr lang="en-US" sz="2400" dirty="0">
                <a:latin typeface="Arev Sans" pitchFamily="34" charset="0"/>
                <a:ea typeface="Arev Sans" pitchFamily="34" charset="0"/>
                <a:cs typeface="Arev sans bold" pitchFamily="34" charset="0"/>
              </a:rPr>
              <a:t> with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bits of entropy,</a:t>
            </a:r>
          </a:p>
        </p:txBody>
      </p:sp>
      <p:pic>
        <p:nvPicPr>
          <p:cNvPr id="15" name="Picture 14">
            <a:extLst>
              <a:ext uri="{FF2B5EF4-FFF2-40B4-BE49-F238E27FC236}">
                <a16:creationId xmlns:a16="http://schemas.microsoft.com/office/drawing/2014/main" id="{C27F99BD-7A6A-68B3-BE9E-C1C256FEA762}"/>
              </a:ext>
            </a:extLst>
          </p:cNvPr>
          <p:cNvPicPr>
            <a:picLocks noChangeAspect="1"/>
          </p:cNvPicPr>
          <p:nvPr/>
        </p:nvPicPr>
        <p:blipFill>
          <a:blip r:embed="rId10"/>
          <a:stretch>
            <a:fillRect/>
          </a:stretch>
        </p:blipFill>
        <p:spPr>
          <a:xfrm flipH="1">
            <a:off x="1193573" y="2413230"/>
            <a:ext cx="1000073" cy="1285808"/>
          </a:xfrm>
          <a:prstGeom prst="rect">
            <a:avLst/>
          </a:prstGeom>
          <a:effectLst>
            <a:softEdge rad="63500"/>
          </a:effectLst>
        </p:spPr>
      </p:pic>
      <p:sp>
        <p:nvSpPr>
          <p:cNvPr id="16" name="TextBox 15">
            <a:extLst>
              <a:ext uri="{FF2B5EF4-FFF2-40B4-BE49-F238E27FC236}">
                <a16:creationId xmlns:a16="http://schemas.microsoft.com/office/drawing/2014/main" id="{3772C624-9484-269C-7BD7-842077F5C89E}"/>
              </a:ext>
            </a:extLst>
          </p:cNvPr>
          <p:cNvSpPr txBox="1"/>
          <p:nvPr/>
        </p:nvSpPr>
        <p:spPr bwMode="auto">
          <a:xfrm>
            <a:off x="2440641" y="2767045"/>
            <a:ext cx="25437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such that</a:t>
            </a:r>
          </a:p>
        </p:txBody>
      </p:sp>
      <p:sp>
        <p:nvSpPr>
          <p:cNvPr id="17" name="TextBox 16">
            <a:extLst>
              <a:ext uri="{FF2B5EF4-FFF2-40B4-BE49-F238E27FC236}">
                <a16:creationId xmlns:a16="http://schemas.microsoft.com/office/drawing/2014/main" id="{6BCE9AA6-E4E2-5782-4BB5-A3ED10158A20}"/>
              </a:ext>
            </a:extLst>
          </p:cNvPr>
          <p:cNvSpPr txBox="1"/>
          <p:nvPr/>
        </p:nvSpPr>
        <p:spPr bwMode="auto">
          <a:xfrm>
            <a:off x="3853557" y="2631688"/>
            <a:ext cx="7186477" cy="6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3200" dirty="0">
                <a:latin typeface="Arev Sans" pitchFamily="34" charset="0"/>
                <a:ea typeface="Arev Sans" pitchFamily="34" charset="0"/>
                <a:cs typeface="Arev sans bold" pitchFamily="34" charset="0"/>
              </a:rPr>
              <a:t>||</a:t>
            </a:r>
            <a:r>
              <a:rPr lang="en-US" cap="small" dirty="0" err="1">
                <a:solidFill>
                  <a:srgbClr val="FFFF00"/>
                </a:solidFill>
                <a:latin typeface="Arev Sans" pitchFamily="34" charset="0"/>
                <a:ea typeface="Arev Sans" pitchFamily="34" charset="0"/>
                <a:cs typeface="Arev sans bold" pitchFamily="34" charset="0"/>
              </a:rPr>
              <a:t>BabyAvg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 −  </a:t>
            </a:r>
            <a:r>
              <a:rPr lang="en-US" cap="small" dirty="0" err="1">
                <a:solidFill>
                  <a:srgbClr val="FFFF00"/>
                </a:solidFill>
                <a:latin typeface="Arev Sans" pitchFamily="34" charset="0"/>
                <a:ea typeface="Arev Sans" pitchFamily="34" charset="0"/>
                <a:cs typeface="Arev sans bold" pitchFamily="34" charset="0"/>
              </a:rPr>
              <a:t>UnifAvg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sz="3200" dirty="0">
                <a:latin typeface="Arev Sans" pitchFamily="34" charset="0"/>
                <a:ea typeface="Arev Sans" pitchFamily="34" charset="0"/>
                <a:cs typeface="Arev sans bold" pitchFamily="34" charset="0"/>
              </a:rPr>
              <a:t>||</a:t>
            </a:r>
            <a:r>
              <a:rPr lang="en-US" sz="3200" baseline="-25000" dirty="0">
                <a:latin typeface="Arev Sans" pitchFamily="34" charset="0"/>
                <a:ea typeface="Arev Sans" pitchFamily="34" charset="0"/>
                <a:cs typeface="Arev sans bold" pitchFamily="34" charset="0"/>
              </a:rPr>
              <a:t>op   </a:t>
            </a:r>
            <a:r>
              <a:rPr lang="en-US" dirty="0">
                <a:latin typeface="Verdana" panose="020B0604030504040204" pitchFamily="34" charset="0"/>
                <a:ea typeface="Verdana" panose="020B0604030504040204"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a:solidFill>
                  <a:srgbClr val="FFFF00"/>
                </a:solidFill>
                <a:latin typeface="Arev Sans" pitchFamily="34" charset="0"/>
                <a:ea typeface="Arev Sans" pitchFamily="34" charset="0"/>
                <a:cs typeface="Arev sans bold" pitchFamily="34" charset="0"/>
              </a:rPr>
              <a:t>1−</a:t>
            </a:r>
            <a:r>
              <a:rPr lang="el-GR" dirty="0">
                <a:solidFill>
                  <a:srgbClr val="FFFF00"/>
                </a:solidFill>
                <a:latin typeface="Arev Sans" pitchFamily="34" charset="0"/>
                <a:ea typeface="Arev Sans" pitchFamily="34" charset="0"/>
                <a:cs typeface="Arev sans bold" pitchFamily="34" charset="0"/>
              </a:rPr>
              <a:t>δ</a:t>
            </a:r>
            <a:endParaRPr lang="en-US" dirty="0">
              <a:solidFill>
                <a:srgbClr val="FFFF00"/>
              </a:solidFill>
              <a:latin typeface="Arev Sans" pitchFamily="34" charset="0"/>
              <a:ea typeface="Arev Sans" pitchFamily="34" charset="0"/>
              <a:cs typeface="Arev sans bold" pitchFamily="34" charset="0"/>
            </a:endParaRPr>
          </a:p>
        </p:txBody>
      </p:sp>
      <p:sp>
        <p:nvSpPr>
          <p:cNvPr id="18" name="TextBox 17">
            <a:extLst>
              <a:ext uri="{FF2B5EF4-FFF2-40B4-BE49-F238E27FC236}">
                <a16:creationId xmlns:a16="http://schemas.microsoft.com/office/drawing/2014/main" id="{83653F5F-1EB1-E689-E0A6-ECE5FB2804BE}"/>
              </a:ext>
            </a:extLst>
          </p:cNvPr>
          <p:cNvSpPr txBox="1"/>
          <p:nvPr/>
        </p:nvSpPr>
        <p:spPr bwMode="auto">
          <a:xfrm>
            <a:off x="2707341" y="3891230"/>
            <a:ext cx="8641975" cy="6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3200" dirty="0">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 (</a:t>
            </a:r>
            <a:r>
              <a:rPr lang="en-US" cap="small" dirty="0" err="1">
                <a:solidFill>
                  <a:srgbClr val="FFFF00"/>
                </a:solidFill>
                <a:latin typeface="Arev Sans" pitchFamily="34" charset="0"/>
                <a:ea typeface="Arev Sans" pitchFamily="34" charset="0"/>
                <a:cs typeface="Arev sans bold" pitchFamily="34" charset="0"/>
              </a:rPr>
              <a:t>BabyAvg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 −  </a:t>
            </a:r>
            <a:r>
              <a:rPr lang="en-US" cap="small" dirty="0" err="1">
                <a:solidFill>
                  <a:srgbClr val="FFFF00"/>
                </a:solidFill>
                <a:latin typeface="Arev Sans" pitchFamily="34" charset="0"/>
                <a:ea typeface="Arev Sans" pitchFamily="34" charset="0"/>
                <a:cs typeface="Arev sans bold" pitchFamily="34" charset="0"/>
              </a:rPr>
              <a:t>UnifAvg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sz="32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r>
              <a:rPr lang="en-US" baseline="-25000" dirty="0">
                <a:latin typeface="Arev Sans" pitchFamily="34" charset="0"/>
                <a:ea typeface="Arev Sans" pitchFamily="34" charset="0"/>
                <a:cs typeface="Arev sans bold" pitchFamily="34" charset="0"/>
              </a:rPr>
              <a:t> </a:t>
            </a:r>
            <a:r>
              <a:rPr lang="en-US" sz="3200" dirty="0">
                <a:latin typeface="Arev Sans" pitchFamily="34" charset="0"/>
                <a:ea typeface="Arev Sans" pitchFamily="34" charset="0"/>
                <a:cs typeface="Arev sans bold" pitchFamily="34" charset="0"/>
              </a:rPr>
              <a:t>||</a:t>
            </a:r>
            <a:r>
              <a:rPr lang="en-US" sz="3200" baseline="-25000" dirty="0">
                <a:latin typeface="Arev Sans" pitchFamily="34" charset="0"/>
                <a:ea typeface="Arev Sans" pitchFamily="34" charset="0"/>
                <a:cs typeface="Arev sans bold" pitchFamily="34" charset="0"/>
              </a:rPr>
              <a:t>op </a:t>
            </a:r>
            <a:r>
              <a:rPr lang="en-US" sz="4800" baseline="-25000" dirty="0">
                <a:latin typeface="Arev Sans" pitchFamily="34" charset="0"/>
                <a:ea typeface="Arev Sans" pitchFamily="34" charset="0"/>
                <a:cs typeface="Arev sans bold" pitchFamily="34" charset="0"/>
              </a:rPr>
              <a:t> </a:t>
            </a:r>
            <a:r>
              <a:rPr lang="en-US" dirty="0">
                <a:latin typeface="Verdana" panose="020B0604030504040204" pitchFamily="34" charset="0"/>
                <a:ea typeface="Verdana" panose="020B0604030504040204" pitchFamily="34" charset="0"/>
                <a:cs typeface="Arev sans bold" pitchFamily="34" charset="0"/>
              </a:rPr>
              <a:t>≤</a:t>
            </a:r>
            <a:r>
              <a:rPr lang="en-US" sz="3200" dirty="0">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1−</a:t>
            </a:r>
            <a:r>
              <a:rPr lang="el-GR" dirty="0">
                <a:solidFill>
                  <a:srgbClr val="FFFF00"/>
                </a:solidFill>
                <a:latin typeface="Arev Sans" pitchFamily="34" charset="0"/>
                <a:ea typeface="Arev Sans" pitchFamily="34" charset="0"/>
                <a:cs typeface="Arev sans bold" pitchFamily="34" charset="0"/>
              </a:rPr>
              <a:t>δ</a:t>
            </a:r>
            <a:r>
              <a:rPr lang="en-US" dirty="0">
                <a:latin typeface="Arev Sans" pitchFamily="34" charset="0"/>
                <a:ea typeface="Arev Sans" pitchFamily="34" charset="0"/>
                <a:cs typeface="Arev sans bold" pitchFamily="34" charset="0"/>
              </a:rPr>
              <a:t>)</a:t>
            </a:r>
            <a:r>
              <a:rPr lang="en-US" sz="32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endParaRPr lang="en-US"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endParaRPr>
          </a:p>
        </p:txBody>
      </p:sp>
      <p:sp>
        <p:nvSpPr>
          <p:cNvPr id="19" name="TextBox 18">
            <a:extLst>
              <a:ext uri="{FF2B5EF4-FFF2-40B4-BE49-F238E27FC236}">
                <a16:creationId xmlns:a16="http://schemas.microsoft.com/office/drawing/2014/main" id="{62281AA0-B589-29D7-1CBC-7FA365DE0C1B}"/>
              </a:ext>
            </a:extLst>
          </p:cNvPr>
          <p:cNvSpPr txBox="1"/>
          <p:nvPr/>
        </p:nvSpPr>
        <p:spPr bwMode="auto">
          <a:xfrm>
            <a:off x="80685" y="5285247"/>
            <a:ext cx="1203063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baseline="30000" dirty="0">
                <a:solidFill>
                  <a:srgbClr val="FFFF00"/>
                </a:solidFill>
                <a:latin typeface="Arev Sans" pitchFamily="34" charset="0"/>
                <a:ea typeface="Arev Sans" pitchFamily="34" charset="0"/>
                <a:cs typeface="Arev sans bold" pitchFamily="34" charset="0"/>
              </a:rPr>
              <a:t>2</a:t>
            </a:r>
            <a:r>
              <a:rPr lang="en-US"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baseline="-250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baseline="-250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baseline="30000" dirty="0">
                <a:solidFill>
                  <a:srgbClr val="FFFF00"/>
                </a:solidFill>
                <a:latin typeface="Arev Sans" pitchFamily="34" charset="0"/>
                <a:ea typeface="Arev Sans" pitchFamily="34" charset="0"/>
                <a:cs typeface="Arev sans bold" pitchFamily="34" charset="0"/>
              </a:rPr>
              <a:t>2</a:t>
            </a:r>
            <a:endParaRPr lang="en-US" sz="24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endParaRPr>
          </a:p>
        </p:txBody>
      </p:sp>
      <p:sp>
        <p:nvSpPr>
          <p:cNvPr id="20" name="Right Brace 19">
            <a:extLst>
              <a:ext uri="{FF2B5EF4-FFF2-40B4-BE49-F238E27FC236}">
                <a16:creationId xmlns:a16="http://schemas.microsoft.com/office/drawing/2014/main" id="{7A672677-5C48-08B7-F05E-344E61311817}"/>
              </a:ext>
            </a:extLst>
          </p:cNvPr>
          <p:cNvSpPr/>
          <p:nvPr/>
        </p:nvSpPr>
        <p:spPr bwMode="auto">
          <a:xfrm rot="5400000">
            <a:off x="6129366" y="2624724"/>
            <a:ext cx="625780" cy="4695265"/>
          </a:xfrm>
          <a:prstGeom prst="rightBrace">
            <a:avLst>
              <a:gd name="adj1" fmla="val 39133"/>
              <a:gd name="adj2" fmla="val 50000"/>
            </a:avLst>
          </a:prstGeom>
          <a:noFill/>
          <a:ln w="28575"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1" name="TextBox 20">
            <a:extLst>
              <a:ext uri="{FF2B5EF4-FFF2-40B4-BE49-F238E27FC236}">
                <a16:creationId xmlns:a16="http://schemas.microsoft.com/office/drawing/2014/main" id="{8FCD3D61-BC46-E89F-8A74-CFEA2FE67F0A}"/>
              </a:ext>
            </a:extLst>
          </p:cNvPr>
          <p:cNvSpPr txBox="1"/>
          <p:nvPr/>
        </p:nvSpPr>
        <p:spPr bwMode="auto">
          <a:xfrm>
            <a:off x="80685" y="6109739"/>
            <a:ext cx="1203063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baseline="30000" dirty="0">
                <a:solidFill>
                  <a:srgbClr val="FFFF00"/>
                </a:solidFill>
                <a:latin typeface="Arev Sans" pitchFamily="34" charset="0"/>
                <a:ea typeface="Arev Sans" pitchFamily="34" charset="0"/>
                <a:cs typeface="Arev sans bold" pitchFamily="34" charset="0"/>
              </a:rPr>
              <a:t>2</a:t>
            </a:r>
            <a:r>
              <a:rPr lang="en-US"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endParaRPr lang="en-US" sz="24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endParaRPr>
          </a:p>
        </p:txBody>
      </p:sp>
      <p:grpSp>
        <p:nvGrpSpPr>
          <p:cNvPr id="22" name="Group 21"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1E989FE8-4729-A5AF-557C-27D060EB0E29}"/>
              </a:ext>
            </a:extLst>
          </p:cNvPr>
          <p:cNvGrpSpPr>
            <a:grpSpLocks noChangeAspect="1"/>
          </p:cNvGrpSpPr>
          <p:nvPr>
            <p:custDataLst>
              <p:tags r:id="rId1"/>
            </p:custDataLst>
          </p:nvPr>
        </p:nvGrpSpPr>
        <p:grpSpPr>
          <a:xfrm>
            <a:off x="10844425" y="849330"/>
            <a:ext cx="637131" cy="554897"/>
            <a:chOff x="11431945" y="-17463808"/>
            <a:chExt cx="846890" cy="737582"/>
          </a:xfrm>
        </p:grpSpPr>
        <p:sp>
          <p:nvSpPr>
            <p:cNvPr id="23" name="Freeform: Shape 22">
              <a:extLst>
                <a:ext uri="{FF2B5EF4-FFF2-40B4-BE49-F238E27FC236}">
                  <a16:creationId xmlns:a16="http://schemas.microsoft.com/office/drawing/2014/main" id="{B207396C-E2A0-471E-2B1B-DE27207AB8DF}"/>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B882878-6BD3-B0A2-7C2F-9DB61D0776C8}"/>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A97E84-4F6B-73EC-5441-452E935290FC}"/>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FD51D55-530C-0953-AE9C-6E29B52A416A}"/>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9953DC1-D00C-3C2A-A413-DEBF425A5B1A}"/>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04DB6FA-B068-ECEA-CF34-3288C85EAE69}"/>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0B33008-E388-B9BF-30B3-0184B115174A}"/>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Tree>
    <p:extLst>
      <p:ext uri="{BB962C8B-B14F-4D97-AF65-F5344CB8AC3E}">
        <p14:creationId xmlns:p14="http://schemas.microsoft.com/office/powerpoint/2010/main" val="31948693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9" grpId="0"/>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6BC4D-5093-42F8-9835-03F87C63527E}"/>
              </a:ext>
            </a:extLst>
          </p:cNvPr>
          <p:cNvSpPr txBox="1"/>
          <p:nvPr/>
        </p:nvSpPr>
        <p:spPr bwMode="auto">
          <a:xfrm>
            <a:off x="76206" y="182209"/>
            <a:ext cx="1188720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Goal:</a:t>
            </a:r>
            <a:r>
              <a:rPr lang="en-US" sz="2400" b="1" dirty="0">
                <a:solidFill>
                  <a:srgbClr val="FFFF00"/>
                </a:solidFill>
                <a:latin typeface="Arev Sans" pitchFamily="34" charset="0"/>
                <a:ea typeface="Arev Sans" pitchFamily="34" charset="0"/>
                <a:cs typeface="Arev sans bold" pitchFamily="34" charset="0"/>
              </a:rPr>
              <a:t>   </a:t>
            </a:r>
            <a:r>
              <a:rPr lang="en-US" sz="2400" dirty="0">
                <a:solidFill>
                  <a:srgbClr val="9B0000"/>
                </a:solidFill>
                <a:latin typeface="Arev Sans" pitchFamily="34" charset="0"/>
                <a:ea typeface="Arev Sans" pitchFamily="34" charset="0"/>
                <a:cs typeface="Arev sans bold" pitchFamily="34" charset="0"/>
              </a:rPr>
              <a:t>(k=4 case) </a:t>
            </a: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)-bit entropy distribution </a:t>
            </a:r>
            <a:r>
              <a:rPr lang="en-US" sz="2400" cap="small" dirty="0">
                <a:solidFill>
                  <a:srgbClr val="FFFF00"/>
                </a:solidFill>
                <a:latin typeface="Arev Sans" pitchFamily="34" charset="0"/>
                <a:ea typeface="Arev Sans" pitchFamily="34" charset="0"/>
                <a:cs typeface="Arev sans bold" pitchFamily="34" charset="0"/>
              </a:rPr>
              <a:t>Pseudo</a:t>
            </a:r>
            <a:r>
              <a:rPr lang="en-US" sz="2400" dirty="0">
                <a:latin typeface="Arev Sans" pitchFamily="34" charset="0"/>
                <a:ea typeface="Arev Sans" pitchFamily="34" charset="0"/>
                <a:cs typeface="Arev sans bold" pitchFamily="34" charset="0"/>
              </a:rPr>
              <a:t> on </a:t>
            </a:r>
            <a:r>
              <a:rPr lang="en-US" sz="2400" dirty="0">
                <a:solidFill>
                  <a:srgbClr val="FFFF00"/>
                </a:solidFill>
                <a:latin typeface="Arev Sans" pitchFamily="34" charset="0"/>
                <a:ea typeface="Arev Sans" pitchFamily="34" charset="0"/>
                <a:cs typeface="Arev sans bold" pitchFamily="34" charset="0"/>
              </a:rPr>
              <a:t>G </a:t>
            </a:r>
            <a:r>
              <a:rPr lang="en-US" sz="2400" dirty="0">
                <a:latin typeface="Arev Sans" pitchFamily="34" charset="0"/>
                <a:ea typeface="Arev Sans" pitchFamily="34" charset="0"/>
                <a:cs typeface="Arev sans bold" pitchFamily="34" charset="0"/>
              </a:rPr>
              <a:t>such that…</a:t>
            </a:r>
          </a:p>
        </p:txBody>
      </p:sp>
      <p:sp>
        <p:nvSpPr>
          <p:cNvPr id="52" name="TextBox 51">
            <a:extLst>
              <a:ext uri="{FF2B5EF4-FFF2-40B4-BE49-F238E27FC236}">
                <a16:creationId xmlns:a16="http://schemas.microsoft.com/office/drawing/2014/main" id="{CB6C0149-D26E-40B6-793B-6A43B34814F5}"/>
              </a:ext>
            </a:extLst>
          </p:cNvPr>
          <p:cNvSpPr txBox="1"/>
          <p:nvPr/>
        </p:nvSpPr>
        <p:spPr bwMode="auto">
          <a:xfrm>
            <a:off x="1310634" y="849330"/>
            <a:ext cx="10518296"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sz="2400" cap="small" dirty="0" err="1">
                <a:solidFill>
                  <a:srgbClr val="FFFF00"/>
                </a:solidFill>
                <a:latin typeface="Arev Sans" pitchFamily="34" charset="0"/>
                <a:ea typeface="Arev Sans" pitchFamily="34" charset="0"/>
                <a:cs typeface="Arev sans bold" pitchFamily="34" charset="0"/>
              </a:rPr>
              <a:t>PseudoAvg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b="1"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b="1"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(where </a:t>
            </a:r>
            <a:r>
              <a:rPr lang="en-US" sz="2400" dirty="0" err="1">
                <a:solidFill>
                  <a:srgbClr val="FFFF00"/>
                </a:solidFill>
                <a:latin typeface="Arev Sans" pitchFamily="34" charset="0"/>
                <a:ea typeface="Arev Sans" pitchFamily="34" charset="0"/>
                <a:cs typeface="Arev sans bold" pitchFamily="34" charset="0"/>
              </a:rPr>
              <a:t>ℜ</a:t>
            </a:r>
            <a:r>
              <a:rPr lang="en-US" baseline="-25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err="1">
                <a:solidFill>
                  <a:srgbClr val="FFFF00"/>
                </a:solidFill>
                <a:latin typeface="Arev Sans" pitchFamily="34" charset="0"/>
                <a:ea typeface="Arev Sans" pitchFamily="34" charset="0"/>
                <a:cs typeface="Arev sans bold" pitchFamily="34" charset="0"/>
              </a:rPr>
              <a:t>X</a:t>
            </a:r>
            <a:r>
              <a:rPr lang="en-US" baseline="30000" dirty="0" err="1">
                <a:latin typeface="Arev Sans" pitchFamily="34" charset="0"/>
                <a:ea typeface="Arev Sans" pitchFamily="34" charset="0"/>
                <a:cs typeface="Arev sans bold" pitchFamily="34" charset="0"/>
              </a:rPr>
              <a:t>⊗</a:t>
            </a:r>
            <a:r>
              <a:rPr lang="en-US" baseline="3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a:t>
            </a:r>
            <a:r>
              <a:rPr lang="el-GR" sz="2400" dirty="0">
                <a:solidFill>
                  <a:srgbClr val="FFFF00"/>
                </a:solidFill>
                <a:latin typeface="Arev Sans" pitchFamily="34" charset="0"/>
                <a:ea typeface="Arev Sans" pitchFamily="34" charset="0"/>
                <a:cs typeface="Arev sans bold" pitchFamily="34" charset="0"/>
              </a:rPr>
              <a:t>ϵ</a:t>
            </a:r>
            <a:r>
              <a:rPr lang="en-US" sz="2400" dirty="0">
                <a:latin typeface="Arev Sans" pitchFamily="34" charset="0"/>
                <a:ea typeface="Arev Sans" pitchFamily="34" charset="0"/>
                <a:cs typeface="Arev sans bold" pitchFamily="34" charset="0"/>
              </a:rPr>
              <a:t> =       </a:t>
            </a:r>
            <a:r>
              <a:rPr lang="en-US" sz="14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sp>
        <p:nvSpPr>
          <p:cNvPr id="6" name="TextBox 5">
            <a:extLst>
              <a:ext uri="{FF2B5EF4-FFF2-40B4-BE49-F238E27FC236}">
                <a16:creationId xmlns:a16="http://schemas.microsoft.com/office/drawing/2014/main" id="{C5754DAA-C515-7A99-C835-F760096EBA64}"/>
              </a:ext>
            </a:extLst>
          </p:cNvPr>
          <p:cNvSpPr txBox="1"/>
          <p:nvPr/>
        </p:nvSpPr>
        <p:spPr bwMode="auto">
          <a:xfrm>
            <a:off x="3172670" y="670802"/>
            <a:ext cx="1013839"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sz="2000" dirty="0">
                <a:solidFill>
                  <a:srgbClr val="FFFF00"/>
                </a:solidFill>
                <a:latin typeface="Arev Sans" pitchFamily="34" charset="0"/>
                <a:ea typeface="Arev Sans" pitchFamily="34" charset="0"/>
                <a:cs typeface="Arev sans bold" pitchFamily="34" charset="0"/>
              </a:rPr>
              <a:t>ϵ</a:t>
            </a:r>
            <a:endParaRPr lang="en-US" sz="2000" b="1" dirty="0">
              <a:latin typeface="Arev Sans" pitchFamily="34" charset="0"/>
              <a:ea typeface="Arev Sans" pitchFamily="34" charset="0"/>
              <a:cs typeface="Arev sans bold" pitchFamily="34" charset="0"/>
            </a:endParaRPr>
          </a:p>
        </p:txBody>
      </p:sp>
      <p:sp>
        <p:nvSpPr>
          <p:cNvPr id="7" name="TextBox 6">
            <a:extLst>
              <a:ext uri="{FF2B5EF4-FFF2-40B4-BE49-F238E27FC236}">
                <a16:creationId xmlns:a16="http://schemas.microsoft.com/office/drawing/2014/main" id="{AFD9EA3F-105B-F305-F7E2-4C195A6BEB84}"/>
              </a:ext>
            </a:extLst>
          </p:cNvPr>
          <p:cNvSpPr txBox="1"/>
          <p:nvPr/>
        </p:nvSpPr>
        <p:spPr bwMode="auto">
          <a:xfrm>
            <a:off x="76205" y="1898950"/>
            <a:ext cx="12183029"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Plan:</a:t>
            </a:r>
            <a:r>
              <a:rPr lang="en-US" sz="2400" b="1"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Find a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a:t>
            </a:r>
            <a:r>
              <a:rPr lang="en-US" sz="2400" dirty="0" err="1">
                <a:latin typeface="Arev Sans" pitchFamily="34" charset="0"/>
                <a:ea typeface="Arev Sans" pitchFamily="34" charset="0"/>
                <a:cs typeface="Arev sans bold" pitchFamily="34" charset="0"/>
              </a:rPr>
              <a:t>pseudorand</a:t>
            </a:r>
            <a:r>
              <a:rPr lang="en-US" sz="2400" dirty="0">
                <a:latin typeface="Arev Sans" pitchFamily="34" charset="0"/>
                <a:ea typeface="Arev Sans" pitchFamily="34" charset="0"/>
                <a:cs typeface="Arev sans bold" pitchFamily="34" charset="0"/>
              </a:rPr>
              <a:t> distribution, </a:t>
            </a:r>
            <a:r>
              <a:rPr lang="en-US" sz="2400" dirty="0" err="1">
                <a:latin typeface="Arev Sans" pitchFamily="34" charset="0"/>
                <a:ea typeface="Arev Sans" pitchFamily="34" charset="0"/>
                <a:cs typeface="Arev sans bold" pitchFamily="34" charset="0"/>
              </a:rPr>
              <a:t>samplable</a:t>
            </a:r>
            <a:r>
              <a:rPr lang="en-US" sz="2400" dirty="0">
                <a:latin typeface="Arev Sans" pitchFamily="34" charset="0"/>
                <a:ea typeface="Arev Sans" pitchFamily="34" charset="0"/>
                <a:cs typeface="Arev sans bold" pitchFamily="34" charset="0"/>
              </a:rPr>
              <a:t> with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bits of entropy,</a:t>
            </a:r>
          </a:p>
        </p:txBody>
      </p:sp>
      <p:pic>
        <p:nvPicPr>
          <p:cNvPr id="15" name="Picture 14">
            <a:extLst>
              <a:ext uri="{FF2B5EF4-FFF2-40B4-BE49-F238E27FC236}">
                <a16:creationId xmlns:a16="http://schemas.microsoft.com/office/drawing/2014/main" id="{C27F99BD-7A6A-68B3-BE9E-C1C256FEA762}"/>
              </a:ext>
            </a:extLst>
          </p:cNvPr>
          <p:cNvPicPr>
            <a:picLocks noChangeAspect="1"/>
          </p:cNvPicPr>
          <p:nvPr/>
        </p:nvPicPr>
        <p:blipFill>
          <a:blip r:embed="rId10"/>
          <a:stretch>
            <a:fillRect/>
          </a:stretch>
        </p:blipFill>
        <p:spPr>
          <a:xfrm flipH="1">
            <a:off x="1193573" y="2413230"/>
            <a:ext cx="1000073" cy="1285808"/>
          </a:xfrm>
          <a:prstGeom prst="rect">
            <a:avLst/>
          </a:prstGeom>
          <a:effectLst>
            <a:softEdge rad="63500"/>
          </a:effectLst>
        </p:spPr>
      </p:pic>
      <p:sp>
        <p:nvSpPr>
          <p:cNvPr id="16" name="TextBox 15">
            <a:extLst>
              <a:ext uri="{FF2B5EF4-FFF2-40B4-BE49-F238E27FC236}">
                <a16:creationId xmlns:a16="http://schemas.microsoft.com/office/drawing/2014/main" id="{3772C624-9484-269C-7BD7-842077F5C89E}"/>
              </a:ext>
            </a:extLst>
          </p:cNvPr>
          <p:cNvSpPr txBox="1"/>
          <p:nvPr/>
        </p:nvSpPr>
        <p:spPr bwMode="auto">
          <a:xfrm>
            <a:off x="2440641" y="2767045"/>
            <a:ext cx="25437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such that</a:t>
            </a:r>
          </a:p>
        </p:txBody>
      </p:sp>
      <p:sp>
        <p:nvSpPr>
          <p:cNvPr id="17" name="TextBox 16">
            <a:extLst>
              <a:ext uri="{FF2B5EF4-FFF2-40B4-BE49-F238E27FC236}">
                <a16:creationId xmlns:a16="http://schemas.microsoft.com/office/drawing/2014/main" id="{6BCE9AA6-E4E2-5782-4BB5-A3ED10158A20}"/>
              </a:ext>
            </a:extLst>
          </p:cNvPr>
          <p:cNvSpPr txBox="1"/>
          <p:nvPr/>
        </p:nvSpPr>
        <p:spPr bwMode="auto">
          <a:xfrm>
            <a:off x="3853557" y="2631688"/>
            <a:ext cx="7186477" cy="6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3200" dirty="0">
                <a:latin typeface="Arev Sans" pitchFamily="34" charset="0"/>
                <a:ea typeface="Arev Sans" pitchFamily="34" charset="0"/>
                <a:cs typeface="Arev sans bold" pitchFamily="34" charset="0"/>
              </a:rPr>
              <a:t>||</a:t>
            </a:r>
            <a:r>
              <a:rPr lang="en-US" cap="small" dirty="0" err="1">
                <a:solidFill>
                  <a:srgbClr val="FFFF00"/>
                </a:solidFill>
                <a:latin typeface="Arev Sans" pitchFamily="34" charset="0"/>
                <a:ea typeface="Arev Sans" pitchFamily="34" charset="0"/>
                <a:cs typeface="Arev sans bold" pitchFamily="34" charset="0"/>
              </a:rPr>
              <a:t>BabyAvg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 −  </a:t>
            </a:r>
            <a:r>
              <a:rPr lang="en-US" cap="small" dirty="0" err="1">
                <a:solidFill>
                  <a:srgbClr val="FFFF00"/>
                </a:solidFill>
                <a:latin typeface="Arev Sans" pitchFamily="34" charset="0"/>
                <a:ea typeface="Arev Sans" pitchFamily="34" charset="0"/>
                <a:cs typeface="Arev sans bold" pitchFamily="34" charset="0"/>
              </a:rPr>
              <a:t>UnifAvg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sz="3200" dirty="0">
                <a:latin typeface="Arev Sans" pitchFamily="34" charset="0"/>
                <a:ea typeface="Arev Sans" pitchFamily="34" charset="0"/>
                <a:cs typeface="Arev sans bold" pitchFamily="34" charset="0"/>
              </a:rPr>
              <a:t>||</a:t>
            </a:r>
            <a:r>
              <a:rPr lang="en-US" sz="3200" baseline="-25000" dirty="0">
                <a:latin typeface="Arev Sans" pitchFamily="34" charset="0"/>
                <a:ea typeface="Arev Sans" pitchFamily="34" charset="0"/>
                <a:cs typeface="Arev sans bold" pitchFamily="34" charset="0"/>
              </a:rPr>
              <a:t>op   </a:t>
            </a:r>
            <a:r>
              <a:rPr lang="en-US" dirty="0">
                <a:latin typeface="Verdana" panose="020B0604030504040204" pitchFamily="34" charset="0"/>
                <a:ea typeface="Verdana" panose="020B0604030504040204"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a:solidFill>
                  <a:srgbClr val="FFFF00"/>
                </a:solidFill>
                <a:latin typeface="Arev Sans" pitchFamily="34" charset="0"/>
                <a:ea typeface="Arev Sans" pitchFamily="34" charset="0"/>
                <a:cs typeface="Arev sans bold" pitchFamily="34" charset="0"/>
              </a:rPr>
              <a:t>1−</a:t>
            </a:r>
            <a:r>
              <a:rPr lang="el-GR" dirty="0">
                <a:solidFill>
                  <a:srgbClr val="FFFF00"/>
                </a:solidFill>
                <a:latin typeface="Arev Sans" pitchFamily="34" charset="0"/>
                <a:ea typeface="Arev Sans" pitchFamily="34" charset="0"/>
                <a:cs typeface="Arev sans bold" pitchFamily="34" charset="0"/>
              </a:rPr>
              <a:t>δ</a:t>
            </a:r>
            <a:endParaRPr lang="en-US" dirty="0">
              <a:solidFill>
                <a:srgbClr val="FFFF00"/>
              </a:solidFill>
              <a:latin typeface="Arev Sans" pitchFamily="34" charset="0"/>
              <a:ea typeface="Arev Sans" pitchFamily="34" charset="0"/>
              <a:cs typeface="Arev sans bold" pitchFamily="34" charset="0"/>
            </a:endParaRPr>
          </a:p>
        </p:txBody>
      </p:sp>
      <p:sp>
        <p:nvSpPr>
          <p:cNvPr id="18" name="TextBox 17">
            <a:extLst>
              <a:ext uri="{FF2B5EF4-FFF2-40B4-BE49-F238E27FC236}">
                <a16:creationId xmlns:a16="http://schemas.microsoft.com/office/drawing/2014/main" id="{83653F5F-1EB1-E689-E0A6-ECE5FB2804BE}"/>
              </a:ext>
            </a:extLst>
          </p:cNvPr>
          <p:cNvSpPr txBox="1"/>
          <p:nvPr/>
        </p:nvSpPr>
        <p:spPr bwMode="auto">
          <a:xfrm>
            <a:off x="2707341" y="3891230"/>
            <a:ext cx="8641975" cy="6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3200" dirty="0">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 (</a:t>
            </a:r>
            <a:r>
              <a:rPr lang="en-US" cap="small" dirty="0" err="1">
                <a:solidFill>
                  <a:srgbClr val="FFFF00"/>
                </a:solidFill>
                <a:latin typeface="Arev Sans" pitchFamily="34" charset="0"/>
                <a:ea typeface="Arev Sans" pitchFamily="34" charset="0"/>
                <a:cs typeface="Arev sans bold" pitchFamily="34" charset="0"/>
              </a:rPr>
              <a:t>BabyAvg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sz="32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r>
              <a:rPr lang="en-US" dirty="0">
                <a:latin typeface="Arev Sans" pitchFamily="34" charset="0"/>
                <a:ea typeface="Arev Sans" pitchFamily="34" charset="0"/>
                <a:cs typeface="Arev sans bold" pitchFamily="34" charset="0"/>
              </a:rPr>
              <a:t> −  </a:t>
            </a:r>
            <a:r>
              <a:rPr lang="en-US" cap="small" dirty="0" err="1">
                <a:solidFill>
                  <a:srgbClr val="FFFF00"/>
                </a:solidFill>
                <a:latin typeface="Arev Sans" pitchFamily="34" charset="0"/>
                <a:ea typeface="Arev Sans" pitchFamily="34" charset="0"/>
                <a:cs typeface="Arev sans bold" pitchFamily="34" charset="0"/>
              </a:rPr>
              <a:t>UnifAvg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baseline="-25000" dirty="0">
                <a:latin typeface="Arev Sans" pitchFamily="34" charset="0"/>
                <a:ea typeface="Arev Sans" pitchFamily="34" charset="0"/>
                <a:cs typeface="Arev sans bold" pitchFamily="34" charset="0"/>
              </a:rPr>
              <a:t> </a:t>
            </a:r>
            <a:r>
              <a:rPr lang="en-US" sz="3200" dirty="0">
                <a:latin typeface="Arev Sans" pitchFamily="34" charset="0"/>
                <a:ea typeface="Arev Sans" pitchFamily="34" charset="0"/>
                <a:cs typeface="Arev sans bold" pitchFamily="34" charset="0"/>
              </a:rPr>
              <a:t>||</a:t>
            </a:r>
            <a:r>
              <a:rPr lang="en-US" sz="3200" baseline="-25000" dirty="0">
                <a:latin typeface="Arev Sans" pitchFamily="34" charset="0"/>
                <a:ea typeface="Arev Sans" pitchFamily="34" charset="0"/>
                <a:cs typeface="Arev sans bold" pitchFamily="34" charset="0"/>
              </a:rPr>
              <a:t>op </a:t>
            </a:r>
            <a:r>
              <a:rPr lang="en-US" sz="4800" baseline="-25000" dirty="0">
                <a:latin typeface="Arev Sans" pitchFamily="34" charset="0"/>
                <a:ea typeface="Arev Sans" pitchFamily="34" charset="0"/>
                <a:cs typeface="Arev sans bold" pitchFamily="34" charset="0"/>
              </a:rPr>
              <a:t> </a:t>
            </a:r>
            <a:r>
              <a:rPr lang="en-US" dirty="0">
                <a:latin typeface="Verdana" panose="020B0604030504040204" pitchFamily="34" charset="0"/>
                <a:ea typeface="Verdana" panose="020B0604030504040204" pitchFamily="34" charset="0"/>
                <a:cs typeface="Arev sans bold" pitchFamily="34" charset="0"/>
              </a:rPr>
              <a:t>≤</a:t>
            </a:r>
            <a:r>
              <a:rPr lang="en-US" sz="3200" dirty="0">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1−</a:t>
            </a:r>
            <a:r>
              <a:rPr lang="el-GR" dirty="0">
                <a:solidFill>
                  <a:srgbClr val="FFFF00"/>
                </a:solidFill>
                <a:latin typeface="Arev Sans" pitchFamily="34" charset="0"/>
                <a:ea typeface="Arev Sans" pitchFamily="34" charset="0"/>
                <a:cs typeface="Arev sans bold" pitchFamily="34" charset="0"/>
              </a:rPr>
              <a:t>δ</a:t>
            </a:r>
            <a:r>
              <a:rPr lang="en-US" dirty="0">
                <a:latin typeface="Arev Sans" pitchFamily="34" charset="0"/>
                <a:ea typeface="Arev Sans" pitchFamily="34" charset="0"/>
                <a:cs typeface="Arev sans bold" pitchFamily="34" charset="0"/>
              </a:rPr>
              <a:t>)</a:t>
            </a:r>
            <a:r>
              <a:rPr lang="en-US" sz="32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endParaRPr lang="en-US"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endParaRPr>
          </a:p>
        </p:txBody>
      </p:sp>
      <p:sp>
        <p:nvSpPr>
          <p:cNvPr id="2" name="TextBox 1">
            <a:extLst>
              <a:ext uri="{FF2B5EF4-FFF2-40B4-BE49-F238E27FC236}">
                <a16:creationId xmlns:a16="http://schemas.microsoft.com/office/drawing/2014/main" id="{70AB1691-E398-525C-8FC5-203E61A87170}"/>
              </a:ext>
            </a:extLst>
          </p:cNvPr>
          <p:cNvSpPr txBox="1"/>
          <p:nvPr/>
        </p:nvSpPr>
        <p:spPr bwMode="auto">
          <a:xfrm>
            <a:off x="223558" y="5193040"/>
            <a:ext cx="11744884" cy="805733"/>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cap="small"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  =     </a:t>
            </a:r>
            <a:r>
              <a:rPr lang="en-US" sz="2400" b="1" dirty="0">
                <a:latin typeface="Arev Sans" pitchFamily="34" charset="0"/>
                <a:ea typeface="Arev Sans" pitchFamily="34" charset="0"/>
                <a:cs typeface="Arev sans bold" pitchFamily="34" charset="0"/>
              </a:rPr>
              <a:t>E</a:t>
            </a:r>
            <a:r>
              <a:rPr lang="en-US" sz="1000" b="1"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dirty="0" err="1">
                <a:solidFill>
                  <a:srgbClr val="FFFF00"/>
                </a:solidFill>
                <a:latin typeface="Arev Sans" pitchFamily="34" charset="0"/>
                <a:ea typeface="Arev Sans" pitchFamily="34" charset="0"/>
                <a:cs typeface="Arev sans bold" pitchFamily="34" charset="0"/>
              </a:rPr>
              <a:t>ℜ</a:t>
            </a:r>
            <a:r>
              <a:rPr lang="en-US" sz="2400" baseline="-25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baseline="-25000" dirty="0">
                <a:solidFill>
                  <a:srgbClr val="FFFF00"/>
                </a:solidFill>
                <a:latin typeface="Arev Sans" pitchFamily="34" charset="0"/>
                <a:ea typeface="Arev Sans" pitchFamily="34" charset="0"/>
                <a:cs typeface="Arev sans bold" pitchFamily="34" charset="0"/>
              </a:rPr>
              <a:t>1</a:t>
            </a:r>
            <a:r>
              <a:rPr lang="en-US" sz="2400" dirty="0">
                <a:latin typeface="Arev Sans" pitchFamily="34" charset="0"/>
                <a:ea typeface="Arev Sans" pitchFamily="34" charset="0"/>
                <a:cs typeface="Arev sans bold" pitchFamily="34" charset="0"/>
              </a:rPr>
              <a:t>)]   ·   </a:t>
            </a:r>
            <a:r>
              <a:rPr lang="en-US" sz="2400" b="1" dirty="0">
                <a:latin typeface="Arev Sans" pitchFamily="34" charset="0"/>
                <a:ea typeface="Arev Sans" pitchFamily="34" charset="0"/>
                <a:cs typeface="Arev sans bold" pitchFamily="34" charset="0"/>
              </a:rPr>
              <a:t>E</a:t>
            </a:r>
            <a:r>
              <a:rPr lang="en-US" sz="1000" b="1"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dirty="0" err="1">
                <a:solidFill>
                  <a:srgbClr val="FFFF00"/>
                </a:solidFill>
                <a:latin typeface="Arev Sans" pitchFamily="34" charset="0"/>
                <a:ea typeface="Arev Sans" pitchFamily="34" charset="0"/>
                <a:cs typeface="Arev sans bold" pitchFamily="34" charset="0"/>
              </a:rPr>
              <a:t>ℜ</a:t>
            </a:r>
            <a:r>
              <a:rPr lang="en-US" sz="2400" baseline="-25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baseline="-25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  =  </a:t>
            </a:r>
            <a:r>
              <a:rPr lang="en-US" sz="2400" b="1" dirty="0">
                <a:latin typeface="Arev Sans" pitchFamily="34" charset="0"/>
                <a:ea typeface="Arev Sans" pitchFamily="34" charset="0"/>
                <a:cs typeface="Arev sans bold" pitchFamily="34" charset="0"/>
              </a:rPr>
              <a:t>E</a:t>
            </a:r>
            <a:r>
              <a:rPr lang="en-US" sz="1000" b="1"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dirty="0" err="1">
                <a:solidFill>
                  <a:srgbClr val="FFFF00"/>
                </a:solidFill>
                <a:latin typeface="Arev Sans" pitchFamily="34" charset="0"/>
                <a:ea typeface="Arev Sans" pitchFamily="34" charset="0"/>
                <a:cs typeface="Arev sans bold" pitchFamily="34" charset="0"/>
              </a:rPr>
              <a:t>ℜ</a:t>
            </a:r>
            <a:r>
              <a:rPr lang="en-US" sz="2400" baseline="-25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baseline="-25000" dirty="0">
                <a:solidFill>
                  <a:srgbClr val="FFFF00"/>
                </a:solidFill>
                <a:latin typeface="Arev Sans" pitchFamily="34" charset="0"/>
                <a:ea typeface="Arev Sans" pitchFamily="34" charset="0"/>
                <a:cs typeface="Arev sans bold" pitchFamily="34" charset="0"/>
              </a:rPr>
              <a:t>1</a:t>
            </a:r>
            <a:r>
              <a:rPr lang="en-US" sz="1000" baseline="-25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X</a:t>
            </a:r>
            <a:r>
              <a:rPr lang="en-US" sz="2400" baseline="-25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  =   </a:t>
            </a:r>
            <a:r>
              <a:rPr lang="en-US" sz="2400" b="1" dirty="0">
                <a:latin typeface="Arev Sans" pitchFamily="34" charset="0"/>
                <a:ea typeface="Arev Sans" pitchFamily="34" charset="0"/>
                <a:cs typeface="Arev sans bold" pitchFamily="34" charset="0"/>
              </a:rPr>
              <a:t>E </a:t>
            </a:r>
            <a:r>
              <a:rPr lang="en-US" sz="2400" dirty="0">
                <a:latin typeface="Arev Sans" pitchFamily="34" charset="0"/>
                <a:ea typeface="Arev Sans" pitchFamily="34" charset="0"/>
                <a:cs typeface="Arev sans bold" pitchFamily="34" charset="0"/>
              </a:rPr>
              <a:t> [</a:t>
            </a:r>
            <a:r>
              <a:rPr lang="en-US" sz="2400" dirty="0" err="1">
                <a:solidFill>
                  <a:srgbClr val="FFFF00"/>
                </a:solidFill>
                <a:latin typeface="Arev Sans" pitchFamily="34" charset="0"/>
                <a:ea typeface="Arev Sans" pitchFamily="34" charset="0"/>
                <a:cs typeface="Arev sans bold" pitchFamily="34" charset="0"/>
              </a:rPr>
              <a:t>ℜ</a:t>
            </a:r>
            <a:r>
              <a:rPr lang="en-US" sz="2400" baseline="-25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a:t>
            </a:r>
            <a:endParaRPr lang="en-US" sz="2400" b="1" baseline="30000" dirty="0">
              <a:solidFill>
                <a:srgbClr val="FFFF00"/>
              </a:solidFill>
              <a:latin typeface="Arev Sans" pitchFamily="34" charset="0"/>
              <a:ea typeface="Arev Sans" pitchFamily="34" charset="0"/>
              <a:cs typeface="Arev sans bold" pitchFamily="34" charset="0"/>
            </a:endParaRPr>
          </a:p>
          <a:p>
            <a:pPr eaLnBrk="1" hangingPunct="1">
              <a:lnSpc>
                <a:spcPct val="120000"/>
              </a:lnSpc>
            </a:pPr>
            <a:endParaRPr lang="en-US" sz="2400" b="1" baseline="30000" dirty="0">
              <a:solidFill>
                <a:srgbClr val="FFFF00"/>
              </a:solidFill>
              <a:latin typeface="Arev Sans" pitchFamily="34" charset="0"/>
              <a:ea typeface="Arev Sans" pitchFamily="34" charset="0"/>
              <a:cs typeface="Arev sans bold" pitchFamily="34" charset="0"/>
            </a:endParaRPr>
          </a:p>
        </p:txBody>
      </p:sp>
      <p:sp>
        <p:nvSpPr>
          <p:cNvPr id="4" name="TextBox 3">
            <a:extLst>
              <a:ext uri="{FF2B5EF4-FFF2-40B4-BE49-F238E27FC236}">
                <a16:creationId xmlns:a16="http://schemas.microsoft.com/office/drawing/2014/main" id="{A2753664-B7C4-F0CE-126D-37667E62C015}"/>
              </a:ext>
            </a:extLst>
          </p:cNvPr>
          <p:cNvSpPr txBox="1"/>
          <p:nvPr/>
        </p:nvSpPr>
        <p:spPr bwMode="auto">
          <a:xfrm>
            <a:off x="1809748" y="5572034"/>
            <a:ext cx="3184712" cy="39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solidFill>
                  <a:srgbClr val="FFFF00"/>
                </a:solidFill>
                <a:latin typeface="Arev Sans" pitchFamily="34" charset="0"/>
                <a:ea typeface="Arev Sans" pitchFamily="34" charset="0"/>
                <a:cs typeface="Arev sans bold" pitchFamily="34" charset="0"/>
              </a:rPr>
              <a:t>X</a:t>
            </a:r>
            <a:r>
              <a:rPr lang="en-US" sz="2000" baseline="-25000" dirty="0">
                <a:solidFill>
                  <a:srgbClr val="FFFF00"/>
                </a:solidFill>
                <a:latin typeface="Arev Sans" pitchFamily="34" charset="0"/>
                <a:ea typeface="Arev Sans" pitchFamily="34" charset="0"/>
                <a:cs typeface="Arev sans bold" pitchFamily="34" charset="0"/>
              </a:rPr>
              <a:t>1</a:t>
            </a:r>
            <a:r>
              <a:rPr lang="en-US" sz="1800" dirty="0">
                <a:latin typeface="Arev Sans" pitchFamily="34" charset="0"/>
                <a:ea typeface="Arev Sans" pitchFamily="34" charset="0"/>
                <a:cs typeface="Arev sans bold" pitchFamily="34" charset="0"/>
              </a:rPr>
              <a:t>~</a:t>
            </a:r>
            <a:r>
              <a:rPr lang="en-US" sz="1800" cap="small" dirty="0">
                <a:solidFill>
                  <a:srgbClr val="FFFF00"/>
                </a:solidFill>
                <a:latin typeface="Arev Sans" pitchFamily="34" charset="0"/>
                <a:ea typeface="Arev Sans" pitchFamily="34" charset="0"/>
                <a:cs typeface="Arev sans bold" pitchFamily="34" charset="0"/>
              </a:rPr>
              <a:t>Baby</a:t>
            </a:r>
          </a:p>
        </p:txBody>
      </p:sp>
      <p:sp>
        <p:nvSpPr>
          <p:cNvPr id="5" name="TextBox 4">
            <a:extLst>
              <a:ext uri="{FF2B5EF4-FFF2-40B4-BE49-F238E27FC236}">
                <a16:creationId xmlns:a16="http://schemas.microsoft.com/office/drawing/2014/main" id="{E09A0A84-C62F-75FA-2E10-D084D9C94C0E}"/>
              </a:ext>
            </a:extLst>
          </p:cNvPr>
          <p:cNvSpPr txBox="1"/>
          <p:nvPr/>
        </p:nvSpPr>
        <p:spPr bwMode="auto">
          <a:xfrm>
            <a:off x="4118160" y="5572034"/>
            <a:ext cx="3184712" cy="39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solidFill>
                  <a:srgbClr val="FFFF00"/>
                </a:solidFill>
                <a:latin typeface="Arev Sans" pitchFamily="34" charset="0"/>
                <a:ea typeface="Arev Sans" pitchFamily="34" charset="0"/>
                <a:cs typeface="Arev sans bold" pitchFamily="34" charset="0"/>
              </a:rPr>
              <a:t>X</a:t>
            </a:r>
            <a:r>
              <a:rPr lang="en-US" sz="2000" baseline="-25000" dirty="0">
                <a:solidFill>
                  <a:srgbClr val="FFFF00"/>
                </a:solidFill>
                <a:latin typeface="Arev Sans" pitchFamily="34" charset="0"/>
                <a:ea typeface="Arev Sans" pitchFamily="34" charset="0"/>
                <a:cs typeface="Arev sans bold" pitchFamily="34" charset="0"/>
              </a:rPr>
              <a:t>2</a:t>
            </a:r>
            <a:r>
              <a:rPr lang="en-US" sz="1800" dirty="0">
                <a:latin typeface="Arev Sans" pitchFamily="34" charset="0"/>
                <a:ea typeface="Arev Sans" pitchFamily="34" charset="0"/>
                <a:cs typeface="Arev sans bold" pitchFamily="34" charset="0"/>
              </a:rPr>
              <a:t>~</a:t>
            </a:r>
            <a:r>
              <a:rPr lang="en-US" sz="1800" cap="small" dirty="0">
                <a:solidFill>
                  <a:srgbClr val="FFFF00"/>
                </a:solidFill>
                <a:latin typeface="Arev Sans" pitchFamily="34" charset="0"/>
                <a:ea typeface="Arev Sans" pitchFamily="34" charset="0"/>
                <a:cs typeface="Arev sans bold" pitchFamily="34" charset="0"/>
              </a:rPr>
              <a:t>Baby</a:t>
            </a:r>
          </a:p>
        </p:txBody>
      </p:sp>
      <p:sp>
        <p:nvSpPr>
          <p:cNvPr id="8" name="TextBox 7">
            <a:extLst>
              <a:ext uri="{FF2B5EF4-FFF2-40B4-BE49-F238E27FC236}">
                <a16:creationId xmlns:a16="http://schemas.microsoft.com/office/drawing/2014/main" id="{1BB656EA-654F-84FD-3E21-6DEF76FEA1A4}"/>
              </a:ext>
            </a:extLst>
          </p:cNvPr>
          <p:cNvSpPr txBox="1"/>
          <p:nvPr/>
        </p:nvSpPr>
        <p:spPr bwMode="auto">
          <a:xfrm>
            <a:off x="8878418" y="5630568"/>
            <a:ext cx="3184712"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solidFill>
                  <a:srgbClr val="FFFF00"/>
                </a:solidFill>
                <a:latin typeface="Arev Sans" pitchFamily="34" charset="0"/>
                <a:ea typeface="Arev Sans" pitchFamily="34" charset="0"/>
                <a:cs typeface="Arev sans bold" pitchFamily="34" charset="0"/>
              </a:rPr>
              <a:t>X</a:t>
            </a:r>
            <a:r>
              <a:rPr lang="en-US" sz="2000" dirty="0">
                <a:latin typeface="Arev Sans" pitchFamily="34" charset="0"/>
                <a:ea typeface="Arev Sans" pitchFamily="34" charset="0"/>
                <a:cs typeface="Arev sans bold" pitchFamily="34" charset="0"/>
              </a:rPr>
              <a:t>~</a:t>
            </a:r>
            <a:r>
              <a:rPr lang="en-US" sz="2000" cap="small" dirty="0">
                <a:solidFill>
                  <a:srgbClr val="FFFF00"/>
                </a:solidFill>
                <a:latin typeface="Arev Sans" pitchFamily="34" charset="0"/>
                <a:ea typeface="Arev Sans" pitchFamily="34" charset="0"/>
                <a:cs typeface="Arev sans bold" pitchFamily="34" charset="0"/>
              </a:rPr>
              <a:t>Baby</a:t>
            </a:r>
            <a:r>
              <a:rPr lang="en-US" sz="2400" cap="small"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endParaRPr lang="en-US" sz="2000" cap="small"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endParaRPr>
          </a:p>
        </p:txBody>
      </p:sp>
      <p:sp>
        <p:nvSpPr>
          <p:cNvPr id="9" name="TextBox 8">
            <a:extLst>
              <a:ext uri="{FF2B5EF4-FFF2-40B4-BE49-F238E27FC236}">
                <a16:creationId xmlns:a16="http://schemas.microsoft.com/office/drawing/2014/main" id="{6613788A-9FDE-6798-20C1-9C340FC2DCCC}"/>
              </a:ext>
            </a:extLst>
          </p:cNvPr>
          <p:cNvSpPr txBox="1"/>
          <p:nvPr/>
        </p:nvSpPr>
        <p:spPr bwMode="auto">
          <a:xfrm>
            <a:off x="4065500" y="6213796"/>
            <a:ext cx="5374336"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err="1">
                <a:latin typeface="Arev Sans" pitchFamily="34" charset="0"/>
                <a:ea typeface="Arev Sans" pitchFamily="34" charset="0"/>
                <a:cs typeface="Arev sans bold" pitchFamily="34" charset="0"/>
              </a:rPr>
              <a:t>samplable</a:t>
            </a:r>
            <a:r>
              <a:rPr lang="en-US" sz="2400" dirty="0">
                <a:latin typeface="Arev Sans" pitchFamily="34" charset="0"/>
                <a:ea typeface="Arev Sans" pitchFamily="34" charset="0"/>
                <a:cs typeface="Arev sans bold" pitchFamily="34" charset="0"/>
              </a:rPr>
              <a:t> with </a:t>
            </a:r>
            <a:r>
              <a:rPr lang="en-US" sz="24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bits of entropy</a:t>
            </a:r>
          </a:p>
        </p:txBody>
      </p:sp>
      <p:sp>
        <p:nvSpPr>
          <p:cNvPr id="11" name="Freeform: Shape 10">
            <a:extLst>
              <a:ext uri="{FF2B5EF4-FFF2-40B4-BE49-F238E27FC236}">
                <a16:creationId xmlns:a16="http://schemas.microsoft.com/office/drawing/2014/main" id="{5971B619-1020-4776-0660-886938519C1A}"/>
              </a:ext>
            </a:extLst>
          </p:cNvPr>
          <p:cNvSpPr/>
          <p:nvPr/>
        </p:nvSpPr>
        <p:spPr>
          <a:xfrm>
            <a:off x="9332259" y="6104965"/>
            <a:ext cx="1384993" cy="561855"/>
          </a:xfrm>
          <a:custGeom>
            <a:avLst/>
            <a:gdLst>
              <a:gd name="connsiteX0" fmla="*/ 0 w 1384993"/>
              <a:gd name="connsiteY0" fmla="*/ 403412 h 534837"/>
              <a:gd name="connsiteX1" fmla="*/ 1187823 w 1384993"/>
              <a:gd name="connsiteY1" fmla="*/ 510989 h 534837"/>
              <a:gd name="connsiteX2" fmla="*/ 1371600 w 1384993"/>
              <a:gd name="connsiteY2" fmla="*/ 0 h 534837"/>
            </a:gdLst>
            <a:ahLst/>
            <a:cxnLst>
              <a:cxn ang="0">
                <a:pos x="connsiteX0" y="connsiteY0"/>
              </a:cxn>
              <a:cxn ang="0">
                <a:pos x="connsiteX1" y="connsiteY1"/>
              </a:cxn>
              <a:cxn ang="0">
                <a:pos x="connsiteX2" y="connsiteY2"/>
              </a:cxn>
            </a:cxnLst>
            <a:rect l="l" t="t" r="r" b="b"/>
            <a:pathLst>
              <a:path w="1384993" h="534837">
                <a:moveTo>
                  <a:pt x="0" y="403412"/>
                </a:moveTo>
                <a:cubicBezTo>
                  <a:pt x="479611" y="490818"/>
                  <a:pt x="959223" y="578224"/>
                  <a:pt x="1187823" y="510989"/>
                </a:cubicBezTo>
                <a:cubicBezTo>
                  <a:pt x="1416423" y="443754"/>
                  <a:pt x="1394011" y="221877"/>
                  <a:pt x="1371600" y="0"/>
                </a:cubicBezTo>
              </a:path>
            </a:pathLst>
          </a:custGeom>
          <a:noFill/>
          <a:ln w="28575">
            <a:solidFill>
              <a:schemeClr val="tx1"/>
            </a:solidFill>
            <a:headEnd type="none" w="med" len="med"/>
            <a:tailEnd type="triangle" w="lg" len="lg"/>
          </a:ln>
        </p:spPr>
        <p:txBody>
          <a:bodyPr rtlCol="0" anchor="ctr"/>
          <a:lstStyle/>
          <a:p>
            <a:pPr algn="ctr"/>
            <a:endParaRPr lang="en-US"/>
          </a:p>
        </p:txBody>
      </p:sp>
      <p:grpSp>
        <p:nvGrpSpPr>
          <p:cNvPr id="12" name="Group 11"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FC26B97B-D3E8-1487-C6EE-602DA843AB23}"/>
              </a:ext>
            </a:extLst>
          </p:cNvPr>
          <p:cNvGrpSpPr>
            <a:grpSpLocks noChangeAspect="1"/>
          </p:cNvGrpSpPr>
          <p:nvPr>
            <p:custDataLst>
              <p:tags r:id="rId1"/>
            </p:custDataLst>
          </p:nvPr>
        </p:nvGrpSpPr>
        <p:grpSpPr>
          <a:xfrm>
            <a:off x="10844425" y="849330"/>
            <a:ext cx="637131" cy="554897"/>
            <a:chOff x="11431945" y="-17463808"/>
            <a:chExt cx="846890" cy="737582"/>
          </a:xfrm>
        </p:grpSpPr>
        <p:sp>
          <p:nvSpPr>
            <p:cNvPr id="13" name="Freeform: Shape 12">
              <a:extLst>
                <a:ext uri="{FF2B5EF4-FFF2-40B4-BE49-F238E27FC236}">
                  <a16:creationId xmlns:a16="http://schemas.microsoft.com/office/drawing/2014/main" id="{7EE1D34D-71D2-6BC2-455D-52A4B22C5E13}"/>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6AAEDD2-4624-ECB2-AD65-F35A6036BF65}"/>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5CE3BBE-71E0-AB88-5ECE-25CFD2018A99}"/>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C693B78-266E-0E8D-008B-92C13904C975}"/>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10B4516-3C6A-7BFE-03C1-F94C2910F11D}"/>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D0F076A-7F71-A504-764F-DAE7DED7A17D}"/>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835D502-0CCB-DCC0-12E8-10CAFDA89353}"/>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Tree>
    <p:extLst>
      <p:ext uri="{BB962C8B-B14F-4D97-AF65-F5344CB8AC3E}">
        <p14:creationId xmlns:p14="http://schemas.microsoft.com/office/powerpoint/2010/main" val="2001472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9"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6BC4D-5093-42F8-9835-03F87C63527E}"/>
              </a:ext>
            </a:extLst>
          </p:cNvPr>
          <p:cNvSpPr txBox="1"/>
          <p:nvPr/>
        </p:nvSpPr>
        <p:spPr bwMode="auto">
          <a:xfrm>
            <a:off x="76206" y="182209"/>
            <a:ext cx="1188720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Goal:</a:t>
            </a:r>
            <a:r>
              <a:rPr lang="en-US" sz="2400" b="1" dirty="0">
                <a:solidFill>
                  <a:srgbClr val="FFFF00"/>
                </a:solidFill>
                <a:latin typeface="Arev Sans" pitchFamily="34" charset="0"/>
                <a:ea typeface="Arev Sans" pitchFamily="34" charset="0"/>
                <a:cs typeface="Arev sans bold" pitchFamily="34" charset="0"/>
              </a:rPr>
              <a:t>   </a:t>
            </a:r>
            <a:r>
              <a:rPr lang="en-US" sz="2400" dirty="0">
                <a:solidFill>
                  <a:srgbClr val="9B0000"/>
                </a:solidFill>
                <a:latin typeface="Arev Sans" pitchFamily="34" charset="0"/>
                <a:ea typeface="Arev Sans" pitchFamily="34" charset="0"/>
                <a:cs typeface="Arev sans bold" pitchFamily="34" charset="0"/>
              </a:rPr>
              <a:t>(k=4 case) </a:t>
            </a: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)-bit entropy distribution </a:t>
            </a:r>
            <a:r>
              <a:rPr lang="en-US" sz="2400" cap="small" dirty="0">
                <a:solidFill>
                  <a:srgbClr val="FFFF00"/>
                </a:solidFill>
                <a:latin typeface="Arev Sans" pitchFamily="34" charset="0"/>
                <a:ea typeface="Arev Sans" pitchFamily="34" charset="0"/>
                <a:cs typeface="Arev sans bold" pitchFamily="34" charset="0"/>
              </a:rPr>
              <a:t>Pseudo</a:t>
            </a:r>
            <a:r>
              <a:rPr lang="en-US" sz="2400" dirty="0">
                <a:latin typeface="Arev Sans" pitchFamily="34" charset="0"/>
                <a:ea typeface="Arev Sans" pitchFamily="34" charset="0"/>
                <a:cs typeface="Arev sans bold" pitchFamily="34" charset="0"/>
              </a:rPr>
              <a:t> on </a:t>
            </a:r>
            <a:r>
              <a:rPr lang="en-US" sz="2400" dirty="0">
                <a:solidFill>
                  <a:srgbClr val="FFFF00"/>
                </a:solidFill>
                <a:latin typeface="Arev Sans" pitchFamily="34" charset="0"/>
                <a:ea typeface="Arev Sans" pitchFamily="34" charset="0"/>
                <a:cs typeface="Arev sans bold" pitchFamily="34" charset="0"/>
              </a:rPr>
              <a:t>G </a:t>
            </a:r>
            <a:r>
              <a:rPr lang="en-US" sz="2400" dirty="0">
                <a:latin typeface="Arev Sans" pitchFamily="34" charset="0"/>
                <a:ea typeface="Arev Sans" pitchFamily="34" charset="0"/>
                <a:cs typeface="Arev sans bold" pitchFamily="34" charset="0"/>
              </a:rPr>
              <a:t>such that…</a:t>
            </a:r>
          </a:p>
        </p:txBody>
      </p:sp>
      <p:sp>
        <p:nvSpPr>
          <p:cNvPr id="52" name="TextBox 51">
            <a:extLst>
              <a:ext uri="{FF2B5EF4-FFF2-40B4-BE49-F238E27FC236}">
                <a16:creationId xmlns:a16="http://schemas.microsoft.com/office/drawing/2014/main" id="{CB6C0149-D26E-40B6-793B-6A43B34814F5}"/>
              </a:ext>
            </a:extLst>
          </p:cNvPr>
          <p:cNvSpPr txBox="1"/>
          <p:nvPr/>
        </p:nvSpPr>
        <p:spPr bwMode="auto">
          <a:xfrm>
            <a:off x="1310634" y="849330"/>
            <a:ext cx="10518296"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sz="2400" cap="small" dirty="0" err="1">
                <a:solidFill>
                  <a:srgbClr val="FFFF00"/>
                </a:solidFill>
                <a:latin typeface="Arev Sans" pitchFamily="34" charset="0"/>
                <a:ea typeface="Arev Sans" pitchFamily="34" charset="0"/>
                <a:cs typeface="Arev sans bold" pitchFamily="34" charset="0"/>
              </a:rPr>
              <a:t>PseudoAvg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b="1"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b="1"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(where </a:t>
            </a:r>
            <a:r>
              <a:rPr lang="en-US" sz="2400" dirty="0" err="1">
                <a:solidFill>
                  <a:srgbClr val="FFFF00"/>
                </a:solidFill>
                <a:latin typeface="Arev Sans" pitchFamily="34" charset="0"/>
                <a:ea typeface="Arev Sans" pitchFamily="34" charset="0"/>
                <a:cs typeface="Arev sans bold" pitchFamily="34" charset="0"/>
              </a:rPr>
              <a:t>ℜ</a:t>
            </a:r>
            <a:r>
              <a:rPr lang="en-US" baseline="-25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err="1">
                <a:solidFill>
                  <a:srgbClr val="FFFF00"/>
                </a:solidFill>
                <a:latin typeface="Arev Sans" pitchFamily="34" charset="0"/>
                <a:ea typeface="Arev Sans" pitchFamily="34" charset="0"/>
                <a:cs typeface="Arev sans bold" pitchFamily="34" charset="0"/>
              </a:rPr>
              <a:t>X</a:t>
            </a:r>
            <a:r>
              <a:rPr lang="en-US" baseline="30000" dirty="0" err="1">
                <a:latin typeface="Arev Sans" pitchFamily="34" charset="0"/>
                <a:ea typeface="Arev Sans" pitchFamily="34" charset="0"/>
                <a:cs typeface="Arev sans bold" pitchFamily="34" charset="0"/>
              </a:rPr>
              <a:t>⊗</a:t>
            </a:r>
            <a:r>
              <a:rPr lang="en-US" baseline="3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a:t>
            </a:r>
            <a:r>
              <a:rPr lang="el-GR" sz="2400" dirty="0">
                <a:solidFill>
                  <a:srgbClr val="FFFF00"/>
                </a:solidFill>
                <a:latin typeface="Arev Sans" pitchFamily="34" charset="0"/>
                <a:ea typeface="Arev Sans" pitchFamily="34" charset="0"/>
                <a:cs typeface="Arev sans bold" pitchFamily="34" charset="0"/>
              </a:rPr>
              <a:t>ϵ</a:t>
            </a:r>
            <a:r>
              <a:rPr lang="en-US" sz="2400" dirty="0">
                <a:latin typeface="Arev Sans" pitchFamily="34" charset="0"/>
                <a:ea typeface="Arev Sans" pitchFamily="34" charset="0"/>
                <a:cs typeface="Arev sans bold" pitchFamily="34" charset="0"/>
              </a:rPr>
              <a:t> =       </a:t>
            </a:r>
            <a:r>
              <a:rPr lang="en-US" sz="14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sp>
        <p:nvSpPr>
          <p:cNvPr id="6" name="TextBox 5">
            <a:extLst>
              <a:ext uri="{FF2B5EF4-FFF2-40B4-BE49-F238E27FC236}">
                <a16:creationId xmlns:a16="http://schemas.microsoft.com/office/drawing/2014/main" id="{C5754DAA-C515-7A99-C835-F760096EBA64}"/>
              </a:ext>
            </a:extLst>
          </p:cNvPr>
          <p:cNvSpPr txBox="1"/>
          <p:nvPr/>
        </p:nvSpPr>
        <p:spPr bwMode="auto">
          <a:xfrm>
            <a:off x="3172670" y="670802"/>
            <a:ext cx="1013839"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sz="2000" dirty="0">
                <a:solidFill>
                  <a:srgbClr val="FFFF00"/>
                </a:solidFill>
                <a:latin typeface="Arev Sans" pitchFamily="34" charset="0"/>
                <a:ea typeface="Arev Sans" pitchFamily="34" charset="0"/>
                <a:cs typeface="Arev sans bold" pitchFamily="34" charset="0"/>
              </a:rPr>
              <a:t>ϵ</a:t>
            </a:r>
            <a:endParaRPr lang="en-US" sz="2000" b="1" dirty="0">
              <a:latin typeface="Arev Sans" pitchFamily="34" charset="0"/>
              <a:ea typeface="Arev Sans" pitchFamily="34" charset="0"/>
              <a:cs typeface="Arev sans bold" pitchFamily="34" charset="0"/>
            </a:endParaRPr>
          </a:p>
        </p:txBody>
      </p:sp>
      <p:sp>
        <p:nvSpPr>
          <p:cNvPr id="7" name="TextBox 6">
            <a:extLst>
              <a:ext uri="{FF2B5EF4-FFF2-40B4-BE49-F238E27FC236}">
                <a16:creationId xmlns:a16="http://schemas.microsoft.com/office/drawing/2014/main" id="{AFD9EA3F-105B-F305-F7E2-4C195A6BEB84}"/>
              </a:ext>
            </a:extLst>
          </p:cNvPr>
          <p:cNvSpPr txBox="1"/>
          <p:nvPr/>
        </p:nvSpPr>
        <p:spPr bwMode="auto">
          <a:xfrm>
            <a:off x="76205" y="1898950"/>
            <a:ext cx="12183029"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Plan:</a:t>
            </a:r>
            <a:r>
              <a:rPr lang="en-US" sz="2400" b="1"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Find a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a:t>
            </a:r>
            <a:r>
              <a:rPr lang="en-US" sz="2400" dirty="0" err="1">
                <a:latin typeface="Arev Sans" pitchFamily="34" charset="0"/>
                <a:ea typeface="Arev Sans" pitchFamily="34" charset="0"/>
                <a:cs typeface="Arev sans bold" pitchFamily="34" charset="0"/>
              </a:rPr>
              <a:t>pseudorand</a:t>
            </a:r>
            <a:r>
              <a:rPr lang="en-US" sz="2400" dirty="0">
                <a:latin typeface="Arev Sans" pitchFamily="34" charset="0"/>
                <a:ea typeface="Arev Sans" pitchFamily="34" charset="0"/>
                <a:cs typeface="Arev sans bold" pitchFamily="34" charset="0"/>
              </a:rPr>
              <a:t> distribution, </a:t>
            </a:r>
            <a:r>
              <a:rPr lang="en-US" sz="2400" dirty="0" err="1">
                <a:latin typeface="Arev Sans" pitchFamily="34" charset="0"/>
                <a:ea typeface="Arev Sans" pitchFamily="34" charset="0"/>
                <a:cs typeface="Arev sans bold" pitchFamily="34" charset="0"/>
              </a:rPr>
              <a:t>samplable</a:t>
            </a:r>
            <a:r>
              <a:rPr lang="en-US" sz="2400" dirty="0">
                <a:latin typeface="Arev Sans" pitchFamily="34" charset="0"/>
                <a:ea typeface="Arev Sans" pitchFamily="34" charset="0"/>
                <a:cs typeface="Arev sans bold" pitchFamily="34" charset="0"/>
              </a:rPr>
              <a:t> with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bits of entropy,</a:t>
            </a:r>
          </a:p>
        </p:txBody>
      </p:sp>
      <p:pic>
        <p:nvPicPr>
          <p:cNvPr id="15" name="Picture 14">
            <a:extLst>
              <a:ext uri="{FF2B5EF4-FFF2-40B4-BE49-F238E27FC236}">
                <a16:creationId xmlns:a16="http://schemas.microsoft.com/office/drawing/2014/main" id="{C27F99BD-7A6A-68B3-BE9E-C1C256FEA762}"/>
              </a:ext>
            </a:extLst>
          </p:cNvPr>
          <p:cNvPicPr>
            <a:picLocks noChangeAspect="1"/>
          </p:cNvPicPr>
          <p:nvPr/>
        </p:nvPicPr>
        <p:blipFill>
          <a:blip r:embed="rId10"/>
          <a:stretch>
            <a:fillRect/>
          </a:stretch>
        </p:blipFill>
        <p:spPr>
          <a:xfrm flipH="1">
            <a:off x="1193573" y="2413230"/>
            <a:ext cx="1000073" cy="1285808"/>
          </a:xfrm>
          <a:prstGeom prst="rect">
            <a:avLst/>
          </a:prstGeom>
          <a:effectLst>
            <a:softEdge rad="63500"/>
          </a:effectLst>
        </p:spPr>
      </p:pic>
      <p:sp>
        <p:nvSpPr>
          <p:cNvPr id="16" name="TextBox 15">
            <a:extLst>
              <a:ext uri="{FF2B5EF4-FFF2-40B4-BE49-F238E27FC236}">
                <a16:creationId xmlns:a16="http://schemas.microsoft.com/office/drawing/2014/main" id="{3772C624-9484-269C-7BD7-842077F5C89E}"/>
              </a:ext>
            </a:extLst>
          </p:cNvPr>
          <p:cNvSpPr txBox="1"/>
          <p:nvPr/>
        </p:nvSpPr>
        <p:spPr bwMode="auto">
          <a:xfrm>
            <a:off x="2440641" y="2767045"/>
            <a:ext cx="25437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such that</a:t>
            </a:r>
          </a:p>
        </p:txBody>
      </p:sp>
      <p:sp>
        <p:nvSpPr>
          <p:cNvPr id="17" name="TextBox 16">
            <a:extLst>
              <a:ext uri="{FF2B5EF4-FFF2-40B4-BE49-F238E27FC236}">
                <a16:creationId xmlns:a16="http://schemas.microsoft.com/office/drawing/2014/main" id="{6BCE9AA6-E4E2-5782-4BB5-A3ED10158A20}"/>
              </a:ext>
            </a:extLst>
          </p:cNvPr>
          <p:cNvSpPr txBox="1"/>
          <p:nvPr/>
        </p:nvSpPr>
        <p:spPr bwMode="auto">
          <a:xfrm>
            <a:off x="3853557" y="2631688"/>
            <a:ext cx="7186477" cy="6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3200" dirty="0">
                <a:latin typeface="Arev Sans" pitchFamily="34" charset="0"/>
                <a:ea typeface="Arev Sans" pitchFamily="34" charset="0"/>
                <a:cs typeface="Arev sans bold" pitchFamily="34" charset="0"/>
              </a:rPr>
              <a:t>||</a:t>
            </a:r>
            <a:r>
              <a:rPr lang="en-US" cap="small" dirty="0" err="1">
                <a:solidFill>
                  <a:srgbClr val="FFFF00"/>
                </a:solidFill>
                <a:latin typeface="Arev Sans" pitchFamily="34" charset="0"/>
                <a:ea typeface="Arev Sans" pitchFamily="34" charset="0"/>
                <a:cs typeface="Arev sans bold" pitchFamily="34" charset="0"/>
              </a:rPr>
              <a:t>BabyAvg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 −  </a:t>
            </a:r>
            <a:r>
              <a:rPr lang="en-US" cap="small" dirty="0" err="1">
                <a:solidFill>
                  <a:srgbClr val="FFFF00"/>
                </a:solidFill>
                <a:latin typeface="Arev Sans" pitchFamily="34" charset="0"/>
                <a:ea typeface="Arev Sans" pitchFamily="34" charset="0"/>
                <a:cs typeface="Arev sans bold" pitchFamily="34" charset="0"/>
              </a:rPr>
              <a:t>UnifAvg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sz="3200" dirty="0">
                <a:latin typeface="Arev Sans" pitchFamily="34" charset="0"/>
                <a:ea typeface="Arev Sans" pitchFamily="34" charset="0"/>
                <a:cs typeface="Arev sans bold" pitchFamily="34" charset="0"/>
              </a:rPr>
              <a:t>||</a:t>
            </a:r>
            <a:r>
              <a:rPr lang="en-US" sz="3200" baseline="-25000" dirty="0">
                <a:latin typeface="Arev Sans" pitchFamily="34" charset="0"/>
                <a:ea typeface="Arev Sans" pitchFamily="34" charset="0"/>
                <a:cs typeface="Arev sans bold" pitchFamily="34" charset="0"/>
              </a:rPr>
              <a:t>op   </a:t>
            </a:r>
            <a:r>
              <a:rPr lang="en-US" dirty="0">
                <a:latin typeface="Verdana" panose="020B0604030504040204" pitchFamily="34" charset="0"/>
                <a:ea typeface="Verdana" panose="020B0604030504040204"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a:solidFill>
                  <a:srgbClr val="FFFF00"/>
                </a:solidFill>
                <a:latin typeface="Arev Sans" pitchFamily="34" charset="0"/>
                <a:ea typeface="Arev Sans" pitchFamily="34" charset="0"/>
                <a:cs typeface="Arev sans bold" pitchFamily="34" charset="0"/>
              </a:rPr>
              <a:t>1−</a:t>
            </a:r>
            <a:r>
              <a:rPr lang="el-GR" dirty="0">
                <a:solidFill>
                  <a:srgbClr val="FFFF00"/>
                </a:solidFill>
                <a:latin typeface="Arev Sans" pitchFamily="34" charset="0"/>
                <a:ea typeface="Arev Sans" pitchFamily="34" charset="0"/>
                <a:cs typeface="Arev sans bold" pitchFamily="34" charset="0"/>
              </a:rPr>
              <a:t>δ</a:t>
            </a:r>
            <a:endParaRPr lang="en-US" dirty="0">
              <a:solidFill>
                <a:srgbClr val="FFFF00"/>
              </a:solidFill>
              <a:latin typeface="Arev Sans" pitchFamily="34" charset="0"/>
              <a:ea typeface="Arev Sans" pitchFamily="34" charset="0"/>
              <a:cs typeface="Arev sans bold" pitchFamily="34" charset="0"/>
            </a:endParaRPr>
          </a:p>
        </p:txBody>
      </p:sp>
      <p:sp>
        <p:nvSpPr>
          <p:cNvPr id="18" name="TextBox 17">
            <a:extLst>
              <a:ext uri="{FF2B5EF4-FFF2-40B4-BE49-F238E27FC236}">
                <a16:creationId xmlns:a16="http://schemas.microsoft.com/office/drawing/2014/main" id="{83653F5F-1EB1-E689-E0A6-ECE5FB2804BE}"/>
              </a:ext>
            </a:extLst>
          </p:cNvPr>
          <p:cNvSpPr txBox="1"/>
          <p:nvPr/>
        </p:nvSpPr>
        <p:spPr bwMode="auto">
          <a:xfrm>
            <a:off x="2707341" y="3891230"/>
            <a:ext cx="8641975" cy="6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3200" dirty="0">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 (</a:t>
            </a:r>
            <a:r>
              <a:rPr lang="en-US" cap="small" dirty="0" err="1">
                <a:solidFill>
                  <a:srgbClr val="FFFF00"/>
                </a:solidFill>
                <a:latin typeface="Arev Sans" pitchFamily="34" charset="0"/>
                <a:ea typeface="Arev Sans" pitchFamily="34" charset="0"/>
                <a:cs typeface="Arev sans bold" pitchFamily="34" charset="0"/>
              </a:rPr>
              <a:t>BabyAvg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sz="32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r>
              <a:rPr lang="en-US" dirty="0">
                <a:latin typeface="Arev Sans" pitchFamily="34" charset="0"/>
                <a:ea typeface="Arev Sans" pitchFamily="34" charset="0"/>
                <a:cs typeface="Arev sans bold" pitchFamily="34" charset="0"/>
              </a:rPr>
              <a:t> −  </a:t>
            </a:r>
            <a:r>
              <a:rPr lang="en-US" cap="small" dirty="0" err="1">
                <a:solidFill>
                  <a:srgbClr val="FFFF00"/>
                </a:solidFill>
                <a:latin typeface="Arev Sans" pitchFamily="34" charset="0"/>
                <a:ea typeface="Arev Sans" pitchFamily="34" charset="0"/>
                <a:cs typeface="Arev sans bold" pitchFamily="34" charset="0"/>
              </a:rPr>
              <a:t>UnifAvg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baseline="-25000" dirty="0">
                <a:latin typeface="Arev Sans" pitchFamily="34" charset="0"/>
                <a:ea typeface="Arev Sans" pitchFamily="34" charset="0"/>
                <a:cs typeface="Arev sans bold" pitchFamily="34" charset="0"/>
              </a:rPr>
              <a:t> </a:t>
            </a:r>
            <a:r>
              <a:rPr lang="en-US" sz="3200" dirty="0">
                <a:latin typeface="Arev Sans" pitchFamily="34" charset="0"/>
                <a:ea typeface="Arev Sans" pitchFamily="34" charset="0"/>
                <a:cs typeface="Arev sans bold" pitchFamily="34" charset="0"/>
              </a:rPr>
              <a:t>||</a:t>
            </a:r>
            <a:r>
              <a:rPr lang="en-US" sz="3200" baseline="-25000" dirty="0">
                <a:latin typeface="Arev Sans" pitchFamily="34" charset="0"/>
                <a:ea typeface="Arev Sans" pitchFamily="34" charset="0"/>
                <a:cs typeface="Arev sans bold" pitchFamily="34" charset="0"/>
              </a:rPr>
              <a:t>op </a:t>
            </a:r>
            <a:r>
              <a:rPr lang="en-US" sz="4800" baseline="-25000" dirty="0">
                <a:latin typeface="Arev Sans" pitchFamily="34" charset="0"/>
                <a:ea typeface="Arev Sans" pitchFamily="34" charset="0"/>
                <a:cs typeface="Arev sans bold" pitchFamily="34" charset="0"/>
              </a:rPr>
              <a:t> </a:t>
            </a:r>
            <a:r>
              <a:rPr lang="en-US" dirty="0">
                <a:latin typeface="Verdana" panose="020B0604030504040204" pitchFamily="34" charset="0"/>
                <a:ea typeface="Verdana" panose="020B0604030504040204" pitchFamily="34" charset="0"/>
                <a:cs typeface="Arev sans bold" pitchFamily="34" charset="0"/>
              </a:rPr>
              <a:t>≤</a:t>
            </a:r>
            <a:r>
              <a:rPr lang="en-US" sz="3200" dirty="0">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1−</a:t>
            </a:r>
            <a:r>
              <a:rPr lang="el-GR" dirty="0">
                <a:solidFill>
                  <a:srgbClr val="FFFF00"/>
                </a:solidFill>
                <a:latin typeface="Arev Sans" pitchFamily="34" charset="0"/>
                <a:ea typeface="Arev Sans" pitchFamily="34" charset="0"/>
                <a:cs typeface="Arev sans bold" pitchFamily="34" charset="0"/>
              </a:rPr>
              <a:t>δ</a:t>
            </a:r>
            <a:r>
              <a:rPr lang="en-US" dirty="0">
                <a:latin typeface="Arev Sans" pitchFamily="34" charset="0"/>
                <a:ea typeface="Arev Sans" pitchFamily="34" charset="0"/>
                <a:cs typeface="Arev sans bold" pitchFamily="34" charset="0"/>
              </a:rPr>
              <a:t>)</a:t>
            </a:r>
            <a:r>
              <a:rPr lang="en-US" sz="32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endParaRPr lang="en-US"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endParaRPr>
          </a:p>
        </p:txBody>
      </p:sp>
      <p:sp>
        <p:nvSpPr>
          <p:cNvPr id="10" name="TextBox 9">
            <a:extLst>
              <a:ext uri="{FF2B5EF4-FFF2-40B4-BE49-F238E27FC236}">
                <a16:creationId xmlns:a16="http://schemas.microsoft.com/office/drawing/2014/main" id="{260B0CE7-89E9-5B19-F0BE-F30BB718BE4B}"/>
              </a:ext>
            </a:extLst>
          </p:cNvPr>
          <p:cNvSpPr txBox="1"/>
          <p:nvPr/>
        </p:nvSpPr>
        <p:spPr bwMode="auto">
          <a:xfrm>
            <a:off x="76205" y="5059138"/>
            <a:ext cx="40363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Repeated squaring:</a:t>
            </a:r>
          </a:p>
        </p:txBody>
      </p:sp>
      <p:sp>
        <p:nvSpPr>
          <p:cNvPr id="12" name="TextBox 11">
            <a:extLst>
              <a:ext uri="{FF2B5EF4-FFF2-40B4-BE49-F238E27FC236}">
                <a16:creationId xmlns:a16="http://schemas.microsoft.com/office/drawing/2014/main" id="{A788D761-373D-B453-0DB5-3882228FC9D0}"/>
              </a:ext>
            </a:extLst>
          </p:cNvPr>
          <p:cNvSpPr txBox="1"/>
          <p:nvPr/>
        </p:nvSpPr>
        <p:spPr bwMode="auto">
          <a:xfrm>
            <a:off x="3648205" y="5059138"/>
            <a:ext cx="8283817"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1−</a:t>
            </a:r>
            <a:r>
              <a:rPr lang="el-GR" sz="2400" dirty="0">
                <a:solidFill>
                  <a:srgbClr val="FFFF00"/>
                </a:solidFill>
                <a:latin typeface="Arev Sans" pitchFamily="34" charset="0"/>
                <a:ea typeface="Arev Sans" pitchFamily="34" charset="0"/>
                <a:cs typeface="Arev sans bold" pitchFamily="34" charset="0"/>
              </a:rPr>
              <a:t>δ</a:t>
            </a:r>
            <a:r>
              <a:rPr lang="en-US" sz="2400" dirty="0">
                <a:latin typeface="Arev Sans" pitchFamily="34" charset="0"/>
                <a:ea typeface="Arev Sans" pitchFamily="34" charset="0"/>
                <a:cs typeface="Arev sans bold" pitchFamily="34" charset="0"/>
              </a:rPr>
              <a:t>  →  </a:t>
            </a:r>
            <a:r>
              <a:rPr lang="el-GR" sz="2400" dirty="0">
                <a:solidFill>
                  <a:srgbClr val="FFFF00"/>
                </a:solidFill>
                <a:latin typeface="Arev Sans" pitchFamily="34" charset="0"/>
                <a:ea typeface="Arev Sans" pitchFamily="34" charset="0"/>
                <a:cs typeface="Arev sans bold" pitchFamily="34" charset="0"/>
              </a:rPr>
              <a:t>ϵ</a:t>
            </a:r>
            <a:r>
              <a:rPr lang="en-US" sz="2400" dirty="0">
                <a:latin typeface="Arev Sans" pitchFamily="34" charset="0"/>
                <a:ea typeface="Arev Sans" pitchFamily="34" charset="0"/>
                <a:cs typeface="Arev sans bold" pitchFamily="34" charset="0"/>
              </a:rPr>
              <a:t>    with   </a:t>
            </a:r>
            <a:r>
              <a:rPr lang="en-US" sz="2400" dirty="0">
                <a:solidFill>
                  <a:srgbClr val="FFFF00"/>
                </a:solidFill>
                <a:latin typeface="Arev Sans" pitchFamily="34" charset="0"/>
                <a:ea typeface="Arev Sans" pitchFamily="34" charset="0"/>
                <a:cs typeface="Arev sans bold" pitchFamily="34" charset="0"/>
              </a:rPr>
              <a:t>s</a:t>
            </a:r>
            <a:r>
              <a:rPr lang="en-US" sz="10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log(1/</a:t>
            </a:r>
            <a:r>
              <a:rPr lang="el-GR" sz="2400" dirty="0">
                <a:solidFill>
                  <a:srgbClr val="FFFF00"/>
                </a:solidFill>
                <a:latin typeface="Arev Sans" pitchFamily="34" charset="0"/>
                <a:ea typeface="Arev Sans" pitchFamily="34" charset="0"/>
                <a:cs typeface="Arev sans bold" pitchFamily="34" charset="0"/>
              </a:rPr>
              <a:t>ϵ</a:t>
            </a:r>
            <a:r>
              <a:rPr lang="en-US" sz="2400" dirty="0">
                <a:solidFill>
                  <a:srgbClr val="FFFF00"/>
                </a:solidFill>
                <a:latin typeface="Arev Sans" pitchFamily="34" charset="0"/>
                <a:ea typeface="Arev Sans" pitchFamily="34" charset="0"/>
                <a:cs typeface="Arev sans bold" pitchFamily="34" charset="0"/>
              </a:rPr>
              <a:t>)</a:t>
            </a:r>
            <a:r>
              <a:rPr lang="en-US" sz="10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1000" dirty="0">
                <a:latin typeface="Arev Sans" pitchFamily="34" charset="0"/>
                <a:ea typeface="Arev Sans" pitchFamily="34" charset="0"/>
                <a:cs typeface="Arev sans bold" pitchFamily="34" charset="0"/>
              </a:rPr>
              <a:t> </a:t>
            </a:r>
            <a:r>
              <a:rPr lang="el-GR" sz="2400" dirty="0">
                <a:solidFill>
                  <a:srgbClr val="FFFF00"/>
                </a:solidFill>
                <a:latin typeface="Arev Sans" pitchFamily="34" charset="0"/>
                <a:ea typeface="Arev Sans" pitchFamily="34" charset="0"/>
                <a:cs typeface="Arev sans bold" pitchFamily="34" charset="0"/>
              </a:rPr>
              <a:t>δ</a:t>
            </a:r>
            <a:r>
              <a:rPr lang="en-US" sz="2400" dirty="0">
                <a:latin typeface="Arev Sans" pitchFamily="34" charset="0"/>
                <a:ea typeface="Arev Sans" pitchFamily="34" charset="0"/>
                <a:cs typeface="Arev sans bold" pitchFamily="34" charset="0"/>
              </a:rPr>
              <a:t>    bits of entropy</a:t>
            </a:r>
          </a:p>
        </p:txBody>
      </p:sp>
      <p:sp>
        <p:nvSpPr>
          <p:cNvPr id="13" name="TextBox 12">
            <a:extLst>
              <a:ext uri="{FF2B5EF4-FFF2-40B4-BE49-F238E27FC236}">
                <a16:creationId xmlns:a16="http://schemas.microsoft.com/office/drawing/2014/main" id="{BC13E8B5-1AC0-6E36-30BF-A4EB4F44D528}"/>
              </a:ext>
            </a:extLst>
          </p:cNvPr>
          <p:cNvSpPr txBox="1"/>
          <p:nvPr/>
        </p:nvSpPr>
        <p:spPr bwMode="auto">
          <a:xfrm>
            <a:off x="76205" y="6111745"/>
            <a:ext cx="40363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Derandomized </a:t>
            </a:r>
            <a:r>
              <a:rPr lang="en-US" sz="2400" dirty="0">
                <a:latin typeface="Arev Sans" pitchFamily="34" charset="0"/>
                <a:ea typeface="Arev Sans" pitchFamily="34" charset="0"/>
                <a:cs typeface="Arev sans bold" pitchFamily="34" charset="0"/>
              </a:rPr>
              <a:t>squaring:</a:t>
            </a:r>
          </a:p>
        </p:txBody>
      </p:sp>
      <p:sp>
        <p:nvSpPr>
          <p:cNvPr id="14" name="TextBox 13">
            <a:extLst>
              <a:ext uri="{FF2B5EF4-FFF2-40B4-BE49-F238E27FC236}">
                <a16:creationId xmlns:a16="http://schemas.microsoft.com/office/drawing/2014/main" id="{D16F474D-5BE5-1517-1DD1-75C8A8C2EE7C}"/>
              </a:ext>
            </a:extLst>
          </p:cNvPr>
          <p:cNvSpPr txBox="1"/>
          <p:nvPr/>
        </p:nvSpPr>
        <p:spPr bwMode="auto">
          <a:xfrm>
            <a:off x="3800601" y="6111745"/>
            <a:ext cx="8283817"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O( </a:t>
            </a:r>
            <a:r>
              <a:rPr lang="en-US" sz="2400" dirty="0">
                <a:solidFill>
                  <a:srgbClr val="FFFF00"/>
                </a:solidFill>
                <a:latin typeface="Arev Sans" pitchFamily="34" charset="0"/>
                <a:ea typeface="Arev Sans" pitchFamily="34" charset="0"/>
                <a:cs typeface="Arev sans bold" pitchFamily="34" charset="0"/>
              </a:rPr>
              <a:t>s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 log(1/</a:t>
            </a:r>
            <a:r>
              <a:rPr lang="el-GR" sz="2400" dirty="0">
                <a:solidFill>
                  <a:srgbClr val="FFFF00"/>
                </a:solidFill>
                <a:latin typeface="Arev Sans" pitchFamily="34" charset="0"/>
                <a:ea typeface="Arev Sans" pitchFamily="34" charset="0"/>
                <a:cs typeface="Arev sans bold" pitchFamily="34" charset="0"/>
              </a:rPr>
              <a:t>ϵ</a:t>
            </a:r>
            <a:r>
              <a:rPr lang="en-US" sz="24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 log(1/</a:t>
            </a:r>
            <a:r>
              <a:rPr lang="el-GR" sz="2400" dirty="0">
                <a:solidFill>
                  <a:srgbClr val="FFFF00"/>
                </a:solidFill>
                <a:latin typeface="Arev Sans" pitchFamily="34" charset="0"/>
                <a:ea typeface="Arev Sans" pitchFamily="34" charset="0"/>
                <a:cs typeface="Arev sans bold" pitchFamily="34" charset="0"/>
              </a:rPr>
              <a:t>δ</a:t>
            </a:r>
            <a:r>
              <a:rPr lang="en-US" sz="2400" dirty="0">
                <a:solidFill>
                  <a:srgbClr val="FFFF00"/>
                </a:solidFill>
                <a:latin typeface="Arev Sans" pitchFamily="34" charset="0"/>
                <a:ea typeface="Arev Sans" pitchFamily="34" charset="0"/>
                <a:cs typeface="Arev sans bold" pitchFamily="34" charset="0"/>
              </a:rPr>
              <a:t>)</a:t>
            </a:r>
            <a:r>
              <a:rPr lang="en-US" sz="2400" dirty="0">
                <a:latin typeface="Arev Sans" pitchFamily="34" charset="0"/>
                <a:ea typeface="Arev Sans" pitchFamily="34" charset="0"/>
                <a:cs typeface="Arev sans bold" pitchFamily="34" charset="0"/>
              </a:rPr>
              <a:t> )</a:t>
            </a:r>
            <a:r>
              <a:rPr lang="en-US" sz="18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 bits of entropy</a:t>
            </a:r>
          </a:p>
        </p:txBody>
      </p:sp>
      <p:grpSp>
        <p:nvGrpSpPr>
          <p:cNvPr id="19" name="Group 1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AFE04B4E-3AB0-06A3-0332-6486C8939339}"/>
              </a:ext>
            </a:extLst>
          </p:cNvPr>
          <p:cNvGrpSpPr>
            <a:grpSpLocks noChangeAspect="1"/>
          </p:cNvGrpSpPr>
          <p:nvPr>
            <p:custDataLst>
              <p:tags r:id="rId1"/>
            </p:custDataLst>
          </p:nvPr>
        </p:nvGrpSpPr>
        <p:grpSpPr>
          <a:xfrm>
            <a:off x="10844425" y="849330"/>
            <a:ext cx="637131" cy="554897"/>
            <a:chOff x="11431945" y="-17463808"/>
            <a:chExt cx="846890" cy="737582"/>
          </a:xfrm>
        </p:grpSpPr>
        <p:sp>
          <p:nvSpPr>
            <p:cNvPr id="20" name="Freeform: Shape 19">
              <a:extLst>
                <a:ext uri="{FF2B5EF4-FFF2-40B4-BE49-F238E27FC236}">
                  <a16:creationId xmlns:a16="http://schemas.microsoft.com/office/drawing/2014/main" id="{DF16B427-D711-EE8B-FA28-80ABB84B126E}"/>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F61513-BE57-2012-435F-E2FE47D96BF9}"/>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3846D96-F11D-2B7B-302B-B0095EAA4B7E}"/>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C225B2E-DFC8-6CC5-872F-4E6BD9CE6EAA}"/>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754033D-6979-AAF7-EC49-EAEF8BB639CB}"/>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05FA14B-0E6F-0246-2D64-D46EDE149D9B}"/>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3FD0474-1FE5-5C2E-5BE8-D8317A6C8761}"/>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Tree>
    <p:extLst>
      <p:ext uri="{BB962C8B-B14F-4D97-AF65-F5344CB8AC3E}">
        <p14:creationId xmlns:p14="http://schemas.microsoft.com/office/powerpoint/2010/main" val="250928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5">
            <a:extLst>
              <a:ext uri="{FF2B5EF4-FFF2-40B4-BE49-F238E27FC236}">
                <a16:creationId xmlns:a16="http://schemas.microsoft.com/office/drawing/2014/main" id="{86457A2F-9246-BE6A-3C19-14E6284580E8}"/>
              </a:ext>
            </a:extLst>
          </p:cNvPr>
          <p:cNvSpPr/>
          <p:nvPr/>
        </p:nvSpPr>
        <p:spPr>
          <a:xfrm>
            <a:off x="5501188" y="5247171"/>
            <a:ext cx="5477110" cy="1093194"/>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76206" y="182209"/>
            <a:ext cx="1188720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Goal:</a:t>
            </a:r>
            <a:r>
              <a:rPr lang="en-US" sz="2400" b="1" dirty="0">
                <a:solidFill>
                  <a:srgbClr val="FFFF00"/>
                </a:solidFill>
                <a:latin typeface="Arev Sans" pitchFamily="34" charset="0"/>
                <a:ea typeface="Arev Sans" pitchFamily="34" charset="0"/>
                <a:cs typeface="Arev sans bold" pitchFamily="34" charset="0"/>
              </a:rPr>
              <a:t>   </a:t>
            </a:r>
            <a:r>
              <a:rPr lang="en-US" sz="2400" dirty="0">
                <a:solidFill>
                  <a:srgbClr val="9B0000"/>
                </a:solidFill>
                <a:latin typeface="Arev Sans" pitchFamily="34" charset="0"/>
                <a:ea typeface="Arev Sans" pitchFamily="34" charset="0"/>
                <a:cs typeface="Arev sans bold" pitchFamily="34" charset="0"/>
              </a:rPr>
              <a:t>(k=4 case) </a:t>
            </a: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)-bit entropy distribution </a:t>
            </a:r>
            <a:r>
              <a:rPr lang="en-US" sz="2400" cap="small" dirty="0">
                <a:solidFill>
                  <a:srgbClr val="FFFF00"/>
                </a:solidFill>
                <a:latin typeface="Arev Sans" pitchFamily="34" charset="0"/>
                <a:ea typeface="Arev Sans" pitchFamily="34" charset="0"/>
                <a:cs typeface="Arev sans bold" pitchFamily="34" charset="0"/>
              </a:rPr>
              <a:t>Pseudo</a:t>
            </a:r>
            <a:r>
              <a:rPr lang="en-US" sz="2400" dirty="0">
                <a:latin typeface="Arev Sans" pitchFamily="34" charset="0"/>
                <a:ea typeface="Arev Sans" pitchFamily="34" charset="0"/>
                <a:cs typeface="Arev sans bold" pitchFamily="34" charset="0"/>
              </a:rPr>
              <a:t> on </a:t>
            </a:r>
            <a:r>
              <a:rPr lang="en-US" sz="2400" dirty="0">
                <a:solidFill>
                  <a:srgbClr val="FFFF00"/>
                </a:solidFill>
                <a:latin typeface="Arev Sans" pitchFamily="34" charset="0"/>
                <a:ea typeface="Arev Sans" pitchFamily="34" charset="0"/>
                <a:cs typeface="Arev sans bold" pitchFamily="34" charset="0"/>
              </a:rPr>
              <a:t>G </a:t>
            </a:r>
            <a:r>
              <a:rPr lang="en-US" sz="2400" dirty="0">
                <a:latin typeface="Arev Sans" pitchFamily="34" charset="0"/>
                <a:ea typeface="Arev Sans" pitchFamily="34" charset="0"/>
                <a:cs typeface="Arev sans bold" pitchFamily="34" charset="0"/>
              </a:rPr>
              <a:t>such that…</a:t>
            </a:r>
          </a:p>
        </p:txBody>
      </p:sp>
      <p:sp>
        <p:nvSpPr>
          <p:cNvPr id="52" name="TextBox 51">
            <a:extLst>
              <a:ext uri="{FF2B5EF4-FFF2-40B4-BE49-F238E27FC236}">
                <a16:creationId xmlns:a16="http://schemas.microsoft.com/office/drawing/2014/main" id="{CB6C0149-D26E-40B6-793B-6A43B34814F5}"/>
              </a:ext>
            </a:extLst>
          </p:cNvPr>
          <p:cNvSpPr txBox="1"/>
          <p:nvPr/>
        </p:nvSpPr>
        <p:spPr bwMode="auto">
          <a:xfrm>
            <a:off x="1310634" y="849330"/>
            <a:ext cx="10518296"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sz="2400" cap="small" dirty="0" err="1">
                <a:solidFill>
                  <a:srgbClr val="FFFF00"/>
                </a:solidFill>
                <a:latin typeface="Arev Sans" pitchFamily="34" charset="0"/>
                <a:ea typeface="Arev Sans" pitchFamily="34" charset="0"/>
                <a:cs typeface="Arev sans bold" pitchFamily="34" charset="0"/>
              </a:rPr>
              <a:t>PseudoAvg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b="1"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r>
              <a:rPr lang="en-US" sz="2400" b="1" dirty="0">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(where </a:t>
            </a:r>
            <a:r>
              <a:rPr lang="en-US" sz="2400" dirty="0" err="1">
                <a:solidFill>
                  <a:srgbClr val="FFFF00"/>
                </a:solidFill>
                <a:latin typeface="Arev Sans" pitchFamily="34" charset="0"/>
                <a:ea typeface="Arev Sans" pitchFamily="34" charset="0"/>
                <a:cs typeface="Arev sans bold" pitchFamily="34" charset="0"/>
              </a:rPr>
              <a:t>ℜ</a:t>
            </a:r>
            <a:r>
              <a:rPr lang="en-US" baseline="-25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 </a:t>
            </a:r>
            <a:r>
              <a:rPr lang="en-US" sz="2400" dirty="0" err="1">
                <a:solidFill>
                  <a:srgbClr val="FFFF00"/>
                </a:solidFill>
                <a:latin typeface="Arev Sans" pitchFamily="34" charset="0"/>
                <a:ea typeface="Arev Sans" pitchFamily="34" charset="0"/>
                <a:cs typeface="Arev sans bold" pitchFamily="34" charset="0"/>
              </a:rPr>
              <a:t>X</a:t>
            </a:r>
            <a:r>
              <a:rPr lang="en-US" baseline="30000" dirty="0" err="1">
                <a:latin typeface="Arev Sans" pitchFamily="34" charset="0"/>
                <a:ea typeface="Arev Sans" pitchFamily="34" charset="0"/>
                <a:cs typeface="Arev sans bold" pitchFamily="34" charset="0"/>
              </a:rPr>
              <a:t>⊗</a:t>
            </a:r>
            <a:r>
              <a:rPr lang="en-US" baseline="3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a:t>
            </a:r>
            <a:r>
              <a:rPr lang="el-GR" sz="2400" dirty="0">
                <a:solidFill>
                  <a:srgbClr val="FFFF00"/>
                </a:solidFill>
                <a:latin typeface="Arev Sans" pitchFamily="34" charset="0"/>
                <a:ea typeface="Arev Sans" pitchFamily="34" charset="0"/>
                <a:cs typeface="Arev sans bold" pitchFamily="34" charset="0"/>
              </a:rPr>
              <a:t>ϵ</a:t>
            </a:r>
            <a:r>
              <a:rPr lang="en-US" sz="2400" dirty="0">
                <a:latin typeface="Arev Sans" pitchFamily="34" charset="0"/>
                <a:ea typeface="Arev Sans" pitchFamily="34" charset="0"/>
                <a:cs typeface="Arev sans bold" pitchFamily="34" charset="0"/>
              </a:rPr>
              <a:t> =       </a:t>
            </a:r>
            <a:r>
              <a:rPr lang="en-US" sz="14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a:t>
            </a:r>
            <a:endParaRPr lang="en-US" sz="2400" b="1" dirty="0">
              <a:latin typeface="Arev Sans" pitchFamily="34" charset="0"/>
              <a:ea typeface="Arev Sans" pitchFamily="34" charset="0"/>
              <a:cs typeface="Arev sans bold" pitchFamily="34" charset="0"/>
            </a:endParaRPr>
          </a:p>
        </p:txBody>
      </p:sp>
      <p:sp>
        <p:nvSpPr>
          <p:cNvPr id="6" name="TextBox 5">
            <a:extLst>
              <a:ext uri="{FF2B5EF4-FFF2-40B4-BE49-F238E27FC236}">
                <a16:creationId xmlns:a16="http://schemas.microsoft.com/office/drawing/2014/main" id="{C5754DAA-C515-7A99-C835-F760096EBA64}"/>
              </a:ext>
            </a:extLst>
          </p:cNvPr>
          <p:cNvSpPr txBox="1"/>
          <p:nvPr/>
        </p:nvSpPr>
        <p:spPr bwMode="auto">
          <a:xfrm>
            <a:off x="3172670" y="670802"/>
            <a:ext cx="1013839"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sz="2000" dirty="0">
                <a:solidFill>
                  <a:srgbClr val="FFFF00"/>
                </a:solidFill>
                <a:latin typeface="Arev Sans" pitchFamily="34" charset="0"/>
                <a:ea typeface="Arev Sans" pitchFamily="34" charset="0"/>
                <a:cs typeface="Arev sans bold" pitchFamily="34" charset="0"/>
              </a:rPr>
              <a:t>ϵ</a:t>
            </a:r>
            <a:endParaRPr lang="en-US" sz="2000" b="1" dirty="0">
              <a:latin typeface="Arev Sans" pitchFamily="34" charset="0"/>
              <a:ea typeface="Arev Sans" pitchFamily="34" charset="0"/>
              <a:cs typeface="Arev sans bold" pitchFamily="34" charset="0"/>
            </a:endParaRPr>
          </a:p>
        </p:txBody>
      </p:sp>
      <p:sp>
        <p:nvSpPr>
          <p:cNvPr id="7" name="TextBox 6">
            <a:extLst>
              <a:ext uri="{FF2B5EF4-FFF2-40B4-BE49-F238E27FC236}">
                <a16:creationId xmlns:a16="http://schemas.microsoft.com/office/drawing/2014/main" id="{AFD9EA3F-105B-F305-F7E2-4C195A6BEB84}"/>
              </a:ext>
            </a:extLst>
          </p:cNvPr>
          <p:cNvSpPr txBox="1"/>
          <p:nvPr/>
        </p:nvSpPr>
        <p:spPr bwMode="auto">
          <a:xfrm>
            <a:off x="76205" y="1898950"/>
            <a:ext cx="12183029"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Plan:</a:t>
            </a:r>
            <a:r>
              <a:rPr lang="en-US" sz="2400" b="1"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Find a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a:t>
            </a:r>
            <a:r>
              <a:rPr lang="en-US" sz="2400" dirty="0" err="1">
                <a:latin typeface="Arev Sans" pitchFamily="34" charset="0"/>
                <a:ea typeface="Arev Sans" pitchFamily="34" charset="0"/>
                <a:cs typeface="Arev sans bold" pitchFamily="34" charset="0"/>
              </a:rPr>
              <a:t>pseudorand</a:t>
            </a:r>
            <a:r>
              <a:rPr lang="en-US" sz="2400" dirty="0">
                <a:latin typeface="Arev Sans" pitchFamily="34" charset="0"/>
                <a:ea typeface="Arev Sans" pitchFamily="34" charset="0"/>
                <a:cs typeface="Arev sans bold" pitchFamily="34" charset="0"/>
              </a:rPr>
              <a:t> distribution, </a:t>
            </a:r>
            <a:r>
              <a:rPr lang="en-US" sz="2400" dirty="0" err="1">
                <a:latin typeface="Arev Sans" pitchFamily="34" charset="0"/>
                <a:ea typeface="Arev Sans" pitchFamily="34" charset="0"/>
                <a:cs typeface="Arev sans bold" pitchFamily="34" charset="0"/>
              </a:rPr>
              <a:t>samplable</a:t>
            </a:r>
            <a:r>
              <a:rPr lang="en-US" sz="2400" dirty="0">
                <a:latin typeface="Arev Sans" pitchFamily="34" charset="0"/>
                <a:ea typeface="Arev Sans" pitchFamily="34" charset="0"/>
                <a:cs typeface="Arev sans bold" pitchFamily="34" charset="0"/>
              </a:rPr>
              <a:t> with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bits of entropy,</a:t>
            </a:r>
          </a:p>
        </p:txBody>
      </p:sp>
      <p:pic>
        <p:nvPicPr>
          <p:cNvPr id="15" name="Picture 14">
            <a:extLst>
              <a:ext uri="{FF2B5EF4-FFF2-40B4-BE49-F238E27FC236}">
                <a16:creationId xmlns:a16="http://schemas.microsoft.com/office/drawing/2014/main" id="{C27F99BD-7A6A-68B3-BE9E-C1C256FEA762}"/>
              </a:ext>
            </a:extLst>
          </p:cNvPr>
          <p:cNvPicPr>
            <a:picLocks noChangeAspect="1"/>
          </p:cNvPicPr>
          <p:nvPr/>
        </p:nvPicPr>
        <p:blipFill>
          <a:blip r:embed="rId22"/>
          <a:stretch>
            <a:fillRect/>
          </a:stretch>
        </p:blipFill>
        <p:spPr>
          <a:xfrm flipH="1">
            <a:off x="1193573" y="2413230"/>
            <a:ext cx="1000073" cy="1285808"/>
          </a:xfrm>
          <a:prstGeom prst="rect">
            <a:avLst/>
          </a:prstGeom>
          <a:effectLst>
            <a:softEdge rad="63500"/>
          </a:effectLst>
        </p:spPr>
      </p:pic>
      <p:sp>
        <p:nvSpPr>
          <p:cNvPr id="16" name="TextBox 15">
            <a:extLst>
              <a:ext uri="{FF2B5EF4-FFF2-40B4-BE49-F238E27FC236}">
                <a16:creationId xmlns:a16="http://schemas.microsoft.com/office/drawing/2014/main" id="{3772C624-9484-269C-7BD7-842077F5C89E}"/>
              </a:ext>
            </a:extLst>
          </p:cNvPr>
          <p:cNvSpPr txBox="1"/>
          <p:nvPr/>
        </p:nvSpPr>
        <p:spPr bwMode="auto">
          <a:xfrm>
            <a:off x="2440641" y="2767045"/>
            <a:ext cx="25437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such that</a:t>
            </a:r>
          </a:p>
        </p:txBody>
      </p:sp>
      <p:sp>
        <p:nvSpPr>
          <p:cNvPr id="17" name="TextBox 16">
            <a:extLst>
              <a:ext uri="{FF2B5EF4-FFF2-40B4-BE49-F238E27FC236}">
                <a16:creationId xmlns:a16="http://schemas.microsoft.com/office/drawing/2014/main" id="{6BCE9AA6-E4E2-5782-4BB5-A3ED10158A20}"/>
              </a:ext>
            </a:extLst>
          </p:cNvPr>
          <p:cNvSpPr txBox="1"/>
          <p:nvPr/>
        </p:nvSpPr>
        <p:spPr bwMode="auto">
          <a:xfrm>
            <a:off x="3853557" y="2631688"/>
            <a:ext cx="7186477" cy="6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3200" dirty="0">
                <a:latin typeface="Arev Sans" pitchFamily="34" charset="0"/>
                <a:ea typeface="Arev Sans" pitchFamily="34" charset="0"/>
                <a:cs typeface="Arev sans bold" pitchFamily="34" charset="0"/>
              </a:rPr>
              <a:t>||</a:t>
            </a:r>
            <a:r>
              <a:rPr lang="en-US" cap="small" dirty="0" err="1">
                <a:solidFill>
                  <a:srgbClr val="FFFF00"/>
                </a:solidFill>
                <a:latin typeface="Arev Sans" pitchFamily="34" charset="0"/>
                <a:ea typeface="Arev Sans" pitchFamily="34" charset="0"/>
                <a:cs typeface="Arev sans bold" pitchFamily="34" charset="0"/>
              </a:rPr>
              <a:t>BabyAvg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 −  </a:t>
            </a:r>
            <a:r>
              <a:rPr lang="en-US" cap="small" dirty="0" err="1">
                <a:solidFill>
                  <a:srgbClr val="FFFF00"/>
                </a:solidFill>
                <a:latin typeface="Arev Sans" pitchFamily="34" charset="0"/>
                <a:ea typeface="Arev Sans" pitchFamily="34" charset="0"/>
                <a:cs typeface="Arev sans bold" pitchFamily="34" charset="0"/>
              </a:rPr>
              <a:t>UnifAvg</a:t>
            </a:r>
            <a:r>
              <a:rPr lang="en-US" sz="3200" baseline="-25000" dirty="0" err="1">
                <a:solidFill>
                  <a:srgbClr val="FFFF00"/>
                </a:solidFill>
                <a:latin typeface="Arev Sans" pitchFamily="34" charset="0"/>
                <a:ea typeface="Arev Sans" pitchFamily="34" charset="0"/>
                <a:cs typeface="Arev sans bold" pitchFamily="34" charset="0"/>
              </a:rPr>
              <a:t>ℜ</a:t>
            </a:r>
            <a:r>
              <a:rPr lang="en-US" baseline="-50000" dirty="0" err="1">
                <a:solidFill>
                  <a:srgbClr val="FFFF00"/>
                </a:solidFill>
                <a:latin typeface="Arev Sans" pitchFamily="34" charset="0"/>
                <a:ea typeface="Arev Sans" pitchFamily="34" charset="0"/>
                <a:cs typeface="Arev sans bold" pitchFamily="34" charset="0"/>
              </a:rPr>
              <a:t>k</a:t>
            </a:r>
            <a:r>
              <a:rPr lang="en-US" sz="3200" dirty="0">
                <a:latin typeface="Arev Sans" pitchFamily="34" charset="0"/>
                <a:ea typeface="Arev Sans" pitchFamily="34" charset="0"/>
                <a:cs typeface="Arev sans bold" pitchFamily="34" charset="0"/>
              </a:rPr>
              <a:t>||</a:t>
            </a:r>
            <a:r>
              <a:rPr lang="en-US" sz="3200" baseline="-25000" dirty="0">
                <a:latin typeface="Arev Sans" pitchFamily="34" charset="0"/>
                <a:ea typeface="Arev Sans" pitchFamily="34" charset="0"/>
                <a:cs typeface="Arev sans bold" pitchFamily="34" charset="0"/>
              </a:rPr>
              <a:t>op   </a:t>
            </a:r>
            <a:r>
              <a:rPr lang="en-US" dirty="0">
                <a:latin typeface="Verdana" panose="020B0604030504040204" pitchFamily="34" charset="0"/>
                <a:ea typeface="Verdana" panose="020B0604030504040204" pitchFamily="34" charset="0"/>
                <a:cs typeface="Arev sans bold" pitchFamily="34" charset="0"/>
              </a:rPr>
              <a:t>≤</a:t>
            </a:r>
            <a:r>
              <a:rPr lang="en-US" dirty="0">
                <a:latin typeface="Arev Sans" pitchFamily="34" charset="0"/>
                <a:ea typeface="Arev Sans" pitchFamily="34" charset="0"/>
                <a:cs typeface="Arev sans bold" pitchFamily="34" charset="0"/>
              </a:rPr>
              <a:t>  </a:t>
            </a:r>
            <a:r>
              <a:rPr lang="en-US" dirty="0">
                <a:solidFill>
                  <a:srgbClr val="FFFF00"/>
                </a:solidFill>
                <a:latin typeface="Arev Sans" pitchFamily="34" charset="0"/>
                <a:ea typeface="Arev Sans" pitchFamily="34" charset="0"/>
                <a:cs typeface="Arev sans bold" pitchFamily="34" charset="0"/>
              </a:rPr>
              <a:t>1−</a:t>
            </a:r>
            <a:r>
              <a:rPr lang="el-GR" dirty="0">
                <a:solidFill>
                  <a:srgbClr val="FFFF00"/>
                </a:solidFill>
                <a:latin typeface="Arev Sans" pitchFamily="34" charset="0"/>
                <a:ea typeface="Arev Sans" pitchFamily="34" charset="0"/>
                <a:cs typeface="Arev sans bold" pitchFamily="34" charset="0"/>
              </a:rPr>
              <a:t>δ</a:t>
            </a:r>
            <a:endParaRPr lang="en-US" dirty="0">
              <a:solidFill>
                <a:srgbClr val="FFFF00"/>
              </a:solidFill>
              <a:latin typeface="Arev Sans" pitchFamily="34" charset="0"/>
              <a:ea typeface="Arev Sans" pitchFamily="34" charset="0"/>
              <a:cs typeface="Arev sans bold" pitchFamily="34" charset="0"/>
            </a:endParaRPr>
          </a:p>
        </p:txBody>
      </p:sp>
      <p:sp>
        <p:nvSpPr>
          <p:cNvPr id="13" name="TextBox 12">
            <a:extLst>
              <a:ext uri="{FF2B5EF4-FFF2-40B4-BE49-F238E27FC236}">
                <a16:creationId xmlns:a16="http://schemas.microsoft.com/office/drawing/2014/main" id="{BC13E8B5-1AC0-6E36-30BF-A4EB4F44D528}"/>
              </a:ext>
            </a:extLst>
          </p:cNvPr>
          <p:cNvSpPr txBox="1"/>
          <p:nvPr/>
        </p:nvSpPr>
        <p:spPr bwMode="auto">
          <a:xfrm>
            <a:off x="76205" y="4400550"/>
            <a:ext cx="4036359"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Upshot:</a:t>
            </a:r>
            <a:endParaRPr lang="en-US" sz="2400" dirty="0">
              <a:latin typeface="Arev Sans" pitchFamily="34" charset="0"/>
              <a:ea typeface="Arev Sans" pitchFamily="34" charset="0"/>
              <a:cs typeface="Arev sans bold" pitchFamily="34" charset="0"/>
            </a:endParaRPr>
          </a:p>
        </p:txBody>
      </p:sp>
      <p:sp>
        <p:nvSpPr>
          <p:cNvPr id="2" name="TextBox 1">
            <a:extLst>
              <a:ext uri="{FF2B5EF4-FFF2-40B4-BE49-F238E27FC236}">
                <a16:creationId xmlns:a16="http://schemas.microsoft.com/office/drawing/2014/main" id="{FAC6929B-F0DD-DB48-1462-9E95F38B751C}"/>
              </a:ext>
            </a:extLst>
          </p:cNvPr>
          <p:cNvSpPr txBox="1"/>
          <p:nvPr/>
        </p:nvSpPr>
        <p:spPr bwMode="auto">
          <a:xfrm>
            <a:off x="1703294" y="4400550"/>
            <a:ext cx="10260112" cy="105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We get the desired strongly explicit 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)-bit entropy distribution</a:t>
            </a:r>
            <a:br>
              <a:rPr lang="en-US" sz="2400" dirty="0">
                <a:latin typeface="Arev Sans" pitchFamily="34" charset="0"/>
                <a:ea typeface="Arev Sans" pitchFamily="34" charset="0"/>
                <a:cs typeface="Arev sans bold" pitchFamily="34" charset="0"/>
              </a:rPr>
            </a:br>
            <a:br>
              <a:rPr lang="en-US" sz="600" dirty="0">
                <a:latin typeface="Arev Sans" pitchFamily="34" charset="0"/>
                <a:ea typeface="Arev Sans" pitchFamily="34" charset="0"/>
                <a:cs typeface="Arev sans bold" pitchFamily="34" charset="0"/>
              </a:rPr>
            </a:br>
            <a:r>
              <a:rPr lang="en-US" sz="2400" dirty="0">
                <a:latin typeface="Arev Sans" pitchFamily="34" charset="0"/>
                <a:ea typeface="Arev Sans" pitchFamily="34" charset="0"/>
                <a:cs typeface="Arev sans bold" pitchFamily="34" charset="0"/>
              </a:rPr>
              <a:t>provided </a:t>
            </a:r>
            <a:r>
              <a:rPr lang="en-US" sz="2400" cap="small" dirty="0">
                <a:solidFill>
                  <a:srgbClr val="FFFF00"/>
                </a:solidFill>
                <a:latin typeface="Arev Sans" pitchFamily="34" charset="0"/>
                <a:ea typeface="Arev Sans" pitchFamily="34" charset="0"/>
                <a:cs typeface="Arev sans bold" pitchFamily="34" charset="0"/>
              </a:rPr>
              <a:t>Baby </a:t>
            </a:r>
            <a:r>
              <a:rPr lang="en-US" sz="2400" dirty="0">
                <a:latin typeface="Arev Sans" pitchFamily="34" charset="0"/>
                <a:ea typeface="Arev Sans" pitchFamily="34" charset="0"/>
                <a:cs typeface="Arev sans bold" pitchFamily="34" charset="0"/>
              </a:rPr>
              <a:t>has:</a:t>
            </a:r>
          </a:p>
        </p:txBody>
      </p:sp>
      <p:grpSp>
        <p:nvGrpSpPr>
          <p:cNvPr id="4" name="Group 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D328ACE7-53AD-025A-CB6E-437D18E5A859}"/>
              </a:ext>
            </a:extLst>
          </p:cNvPr>
          <p:cNvGrpSpPr>
            <a:grpSpLocks noChangeAspect="1"/>
          </p:cNvGrpSpPr>
          <p:nvPr>
            <p:custDataLst>
              <p:tags r:id="rId1"/>
            </p:custDataLst>
          </p:nvPr>
        </p:nvGrpSpPr>
        <p:grpSpPr>
          <a:xfrm>
            <a:off x="10844425" y="849330"/>
            <a:ext cx="637131" cy="554897"/>
            <a:chOff x="11431945" y="-17463808"/>
            <a:chExt cx="846890" cy="737582"/>
          </a:xfrm>
        </p:grpSpPr>
        <p:sp>
          <p:nvSpPr>
            <p:cNvPr id="5" name="Freeform: Shape 4">
              <a:extLst>
                <a:ext uri="{FF2B5EF4-FFF2-40B4-BE49-F238E27FC236}">
                  <a16:creationId xmlns:a16="http://schemas.microsoft.com/office/drawing/2014/main" id="{B74AFC49-1B15-5B82-FA07-A0601AC78265}"/>
                </a:ext>
              </a:extLst>
            </p:cNvPr>
            <p:cNvSpPr/>
            <p:nvPr>
              <p:custDataLst>
                <p:tags r:id="rId14"/>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852005-FBDF-6751-77BF-3DB6C4C53DA2}"/>
                </a:ext>
              </a:extLst>
            </p:cNvPr>
            <p:cNvSpPr/>
            <p:nvPr>
              <p:custDataLst>
                <p:tags r:id="rId15"/>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4B05B24-D69D-CE1A-B57D-44F34FEADB20}"/>
                </a:ext>
              </a:extLst>
            </p:cNvPr>
            <p:cNvSpPr/>
            <p:nvPr>
              <p:custDataLst>
                <p:tags r:id="rId16"/>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1D2FB2-A6E5-6CDE-10BA-96999781AE70}"/>
                </a:ext>
              </a:extLst>
            </p:cNvPr>
            <p:cNvSpPr/>
            <p:nvPr>
              <p:custDataLst>
                <p:tags r:id="rId17"/>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E818F01-8620-44DF-1829-7D5D1686F1D8}"/>
                </a:ext>
              </a:extLst>
            </p:cNvPr>
            <p:cNvSpPr/>
            <p:nvPr>
              <p:custDataLst>
                <p:tags r:id="rId18"/>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F00EF3D-9864-3450-C8AA-9E2B671F7D35}"/>
                </a:ext>
              </a:extLst>
            </p:cNvPr>
            <p:cNvSpPr/>
            <p:nvPr>
              <p:custDataLst>
                <p:tags r:id="rId19"/>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259FC5B-A6A4-E576-D454-065D9A12D813}"/>
                </a:ext>
              </a:extLst>
            </p:cNvPr>
            <p:cNvSpPr/>
            <p:nvPr>
              <p:custDataLst>
                <p:tags r:id="rId20"/>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grpSp>
        <p:nvGrpSpPr>
          <p:cNvPr id="76" name="Group 75">
            <a:extLst>
              <a:ext uri="{FF2B5EF4-FFF2-40B4-BE49-F238E27FC236}">
                <a16:creationId xmlns:a16="http://schemas.microsoft.com/office/drawing/2014/main" id="{F39C033D-9A2A-34CD-3984-5B340884B1D0}"/>
              </a:ext>
            </a:extLst>
          </p:cNvPr>
          <p:cNvGrpSpPr/>
          <p:nvPr/>
        </p:nvGrpSpPr>
        <p:grpSpPr>
          <a:xfrm>
            <a:off x="5927928" y="5453130"/>
            <a:ext cx="5286696" cy="681276"/>
            <a:chOff x="4990960" y="5473225"/>
            <a:chExt cx="5286696" cy="681276"/>
          </a:xfrm>
        </p:grpSpPr>
        <p:grpSp>
          <p:nvGrpSpPr>
            <p:cNvPr id="46" name="Group 45">
              <a:extLst>
                <a:ext uri="{FF2B5EF4-FFF2-40B4-BE49-F238E27FC236}">
                  <a16:creationId xmlns:a16="http://schemas.microsoft.com/office/drawing/2014/main" id="{B3332F03-5401-F024-845A-D0488646BA88}"/>
                </a:ext>
              </a:extLst>
            </p:cNvPr>
            <p:cNvGrpSpPr/>
            <p:nvPr/>
          </p:nvGrpSpPr>
          <p:grpSpPr>
            <a:xfrm>
              <a:off x="4990960" y="5473225"/>
              <a:ext cx="2210080" cy="681276"/>
              <a:chOff x="4573962" y="5035274"/>
              <a:chExt cx="2210080" cy="681276"/>
            </a:xfrm>
          </p:grpSpPr>
          <p:grpSp>
            <p:nvGrpSpPr>
              <p:cNvPr id="44" name="Group 4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ED7E52A9-FAD8-D9C7-6D49-9FCADBA30836}"/>
                  </a:ext>
                </a:extLst>
              </p:cNvPr>
              <p:cNvGrpSpPr>
                <a:grpSpLocks noChangeAspect="1"/>
              </p:cNvGrpSpPr>
              <p:nvPr>
                <p:custDataLst>
                  <p:tags r:id="rId2"/>
                </p:custDataLst>
              </p:nvPr>
            </p:nvGrpSpPr>
            <p:grpSpPr>
              <a:xfrm>
                <a:off x="5551395" y="5044002"/>
                <a:ext cx="1232647" cy="672548"/>
                <a:chOff x="14677907" y="-14927531"/>
                <a:chExt cx="1466969" cy="800397"/>
              </a:xfrm>
            </p:grpSpPr>
            <p:sp>
              <p:nvSpPr>
                <p:cNvPr id="33" name="Freeform: Shape 32">
                  <a:extLst>
                    <a:ext uri="{FF2B5EF4-FFF2-40B4-BE49-F238E27FC236}">
                      <a16:creationId xmlns:a16="http://schemas.microsoft.com/office/drawing/2014/main" id="{918D8AEA-5C04-4620-C69F-5A094F01C2C5}"/>
                    </a:ext>
                  </a:extLst>
                </p:cNvPr>
                <p:cNvSpPr/>
                <p:nvPr>
                  <p:custDataLst>
                    <p:tags r:id="rId3"/>
                  </p:custDataLst>
                </p:nvPr>
              </p:nvSpPr>
              <p:spPr>
                <a:xfrm flipV="1">
                  <a:off x="15348255" y="-14927531"/>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34" name="Freeform: Shape 33">
                  <a:extLst>
                    <a:ext uri="{FF2B5EF4-FFF2-40B4-BE49-F238E27FC236}">
                      <a16:creationId xmlns:a16="http://schemas.microsoft.com/office/drawing/2014/main" id="{01879E83-4F51-86B7-6DC2-9F295AC02C19}"/>
                    </a:ext>
                  </a:extLst>
                </p:cNvPr>
                <p:cNvSpPr/>
                <p:nvPr>
                  <p:custDataLst>
                    <p:tags r:id="rId4"/>
                  </p:custDataLst>
                </p:nvPr>
              </p:nvSpPr>
              <p:spPr>
                <a:xfrm flipV="1">
                  <a:off x="14677907"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792CDEFE-458A-467D-48F3-0FE18C654282}"/>
                    </a:ext>
                  </a:extLst>
                </p:cNvPr>
                <p:cNvSpPr/>
                <p:nvPr>
                  <p:custDataLst>
                    <p:tags r:id="rId5"/>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36" name="Freeform: Shape 35">
                  <a:extLst>
                    <a:ext uri="{FF2B5EF4-FFF2-40B4-BE49-F238E27FC236}">
                      <a16:creationId xmlns:a16="http://schemas.microsoft.com/office/drawing/2014/main" id="{A6AD7D81-7B33-48D7-488A-C928725DA537}"/>
                    </a:ext>
                  </a:extLst>
                </p:cNvPr>
                <p:cNvSpPr/>
                <p:nvPr>
                  <p:custDataLst>
                    <p:tags r:id="rId6"/>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37" name="Freeform: Shape 36">
                  <a:extLst>
                    <a:ext uri="{FF2B5EF4-FFF2-40B4-BE49-F238E27FC236}">
                      <a16:creationId xmlns:a16="http://schemas.microsoft.com/office/drawing/2014/main" id="{8ABC4EB5-A160-7E78-48ED-A7745FD882B0}"/>
                    </a:ext>
                  </a:extLst>
                </p:cNvPr>
                <p:cNvSpPr/>
                <p:nvPr>
                  <p:custDataLst>
                    <p:tags r:id="rId7"/>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38" name="Freeform: Shape 37">
                  <a:extLst>
                    <a:ext uri="{FF2B5EF4-FFF2-40B4-BE49-F238E27FC236}">
                      <a16:creationId xmlns:a16="http://schemas.microsoft.com/office/drawing/2014/main" id="{9918CB5E-396B-2662-B216-CC3F2AF44812}"/>
                    </a:ext>
                  </a:extLst>
                </p:cNvPr>
                <p:cNvSpPr/>
                <p:nvPr>
                  <p:custDataLst>
                    <p:tags r:id="rId8"/>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39" name="Freeform: Shape 38">
                  <a:extLst>
                    <a:ext uri="{FF2B5EF4-FFF2-40B4-BE49-F238E27FC236}">
                      <a16:creationId xmlns:a16="http://schemas.microsoft.com/office/drawing/2014/main" id="{9E1A6D75-B099-41ED-3F77-B1170AFF2B53}"/>
                    </a:ext>
                  </a:extLst>
                </p:cNvPr>
                <p:cNvSpPr/>
                <p:nvPr>
                  <p:custDataLst>
                    <p:tags r:id="rId9"/>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40" name="Freeform: Shape 39">
                  <a:extLst>
                    <a:ext uri="{FF2B5EF4-FFF2-40B4-BE49-F238E27FC236}">
                      <a16:creationId xmlns:a16="http://schemas.microsoft.com/office/drawing/2014/main" id="{C29F3313-594E-0223-1CBD-2BF45245749B}"/>
                    </a:ext>
                  </a:extLst>
                </p:cNvPr>
                <p:cNvSpPr/>
                <p:nvPr>
                  <p:custDataLst>
                    <p:tags r:id="rId10"/>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41" name="Freeform: Shape 40">
                  <a:extLst>
                    <a:ext uri="{FF2B5EF4-FFF2-40B4-BE49-F238E27FC236}">
                      <a16:creationId xmlns:a16="http://schemas.microsoft.com/office/drawing/2014/main" id="{EE3CFD44-F7F6-0538-4CA9-17C71FB33446}"/>
                    </a:ext>
                  </a:extLst>
                </p:cNvPr>
                <p:cNvSpPr/>
                <p:nvPr>
                  <p:custDataLst>
                    <p:tags r:id="rId11"/>
                  </p:custDataLst>
                </p:nvPr>
              </p:nvSpPr>
              <p:spPr>
                <a:xfrm flipV="1">
                  <a:off x="15669829" y="-14227937"/>
                  <a:ext cx="57683" cy="72875"/>
                </a:xfrm>
                <a:custGeom>
                  <a:avLst/>
                  <a:gdLst>
                    <a:gd name="connsiteX0" fmla="*/ 26413 w 57683"/>
                    <a:gd name="connsiteY0" fmla="*/ 71611 h 72875"/>
                    <a:gd name="connsiteX1" fmla="*/ 21251 w 57683"/>
                    <a:gd name="connsiteY1" fmla="*/ 46102 h 72875"/>
                    <a:gd name="connsiteX2" fmla="*/ 0 w 57683"/>
                    <a:gd name="connsiteY2" fmla="*/ -1264 h 72875"/>
                    <a:gd name="connsiteX3" fmla="*/ 19126 w 57683"/>
                    <a:gd name="connsiteY3" fmla="*/ -1264 h 72875"/>
                    <a:gd name="connsiteX4" fmla="*/ 52826 w 57683"/>
                    <a:gd name="connsiteY4" fmla="*/ 46102 h 72875"/>
                    <a:gd name="connsiteX5" fmla="*/ 57684 w 57683"/>
                    <a:gd name="connsiteY5" fmla="*/ 71611 h 72875"/>
                    <a:gd name="connsiteX6" fmla="*/ 26413 w 57683"/>
                    <a:gd name="connsiteY6" fmla="*/ 71611 h 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83" h="72875">
                      <a:moveTo>
                        <a:pt x="26413" y="71611"/>
                      </a:moveTo>
                      <a:lnTo>
                        <a:pt x="21251" y="46102"/>
                      </a:lnTo>
                      <a:lnTo>
                        <a:pt x="0" y="-1264"/>
                      </a:lnTo>
                      <a:lnTo>
                        <a:pt x="19126" y="-1264"/>
                      </a:lnTo>
                      <a:lnTo>
                        <a:pt x="52826" y="46102"/>
                      </a:lnTo>
                      <a:lnTo>
                        <a:pt x="57684" y="71611"/>
                      </a:lnTo>
                      <a:lnTo>
                        <a:pt x="26413" y="71611"/>
                      </a:lnTo>
                      <a:close/>
                    </a:path>
                  </a:pathLst>
                </a:custGeom>
                <a:solidFill>
                  <a:srgbClr val="FFFFFF"/>
                </a:solidFill>
                <a:ln w="30474" cap="flat">
                  <a:noFill/>
                  <a:prstDash val="solid"/>
                  <a:miter/>
                </a:ln>
              </p:spPr>
              <p:txBody>
                <a:bodyPr rtlCol="0" anchor="ctr"/>
                <a:lstStyle/>
                <a:p>
                  <a:pPr algn="ctr"/>
                  <a:endParaRPr lang="en-US"/>
                </a:p>
              </p:txBody>
            </p:sp>
            <p:sp>
              <p:nvSpPr>
                <p:cNvPr id="42" name="Freeform: Shape 41">
                  <a:extLst>
                    <a:ext uri="{FF2B5EF4-FFF2-40B4-BE49-F238E27FC236}">
                      <a16:creationId xmlns:a16="http://schemas.microsoft.com/office/drawing/2014/main" id="{5658E024-C39A-E000-EA4A-69072EDCB446}"/>
                    </a:ext>
                  </a:extLst>
                </p:cNvPr>
                <p:cNvSpPr/>
                <p:nvPr>
                  <p:custDataLst>
                    <p:tags r:id="rId12"/>
                  </p:custDataLst>
                </p:nvPr>
              </p:nvSpPr>
              <p:spPr>
                <a:xfrm flipV="1">
                  <a:off x="15844741" y="-14360316"/>
                  <a:ext cx="139055" cy="170032"/>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43" name="Freeform: Shape 42">
                  <a:extLst>
                    <a:ext uri="{FF2B5EF4-FFF2-40B4-BE49-F238E27FC236}">
                      <a16:creationId xmlns:a16="http://schemas.microsoft.com/office/drawing/2014/main" id="{07829A7D-B9D6-6DF7-22A0-39A9656305DB}"/>
                    </a:ext>
                  </a:extLst>
                </p:cNvPr>
                <p:cNvSpPr/>
                <p:nvPr>
                  <p:custDataLst>
                    <p:tags r:id="rId13"/>
                  </p:custDataLst>
                </p:nvPr>
              </p:nvSpPr>
              <p:spPr>
                <a:xfrm flipV="1">
                  <a:off x="16033907"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sp>
            <p:nvSpPr>
              <p:cNvPr id="45" name="TextBox 44">
                <a:extLst>
                  <a:ext uri="{FF2B5EF4-FFF2-40B4-BE49-F238E27FC236}">
                    <a16:creationId xmlns:a16="http://schemas.microsoft.com/office/drawing/2014/main" id="{A6B4E1AF-97B4-B94C-496E-CF718309EE8B}"/>
                  </a:ext>
                </a:extLst>
              </p:cNvPr>
              <p:cNvSpPr txBox="1"/>
              <p:nvPr/>
            </p:nvSpPr>
            <p:spPr bwMode="auto">
              <a:xfrm>
                <a:off x="4573962" y="5035274"/>
                <a:ext cx="9144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dirty="0">
                    <a:solidFill>
                      <a:srgbClr val="FFFF00"/>
                    </a:solidFill>
                    <a:latin typeface="Arev Sans" pitchFamily="34" charset="0"/>
                    <a:ea typeface="Arev Sans" pitchFamily="34" charset="0"/>
                    <a:cs typeface="Arev sans bold" pitchFamily="34" charset="0"/>
                  </a:rPr>
                  <a:t>δ</a:t>
                </a:r>
                <a:r>
                  <a:rPr lang="en-US" sz="2400" dirty="0">
                    <a:latin typeface="Arev Sans" pitchFamily="34" charset="0"/>
                    <a:ea typeface="Arev Sans" pitchFamily="34" charset="0"/>
                    <a:cs typeface="Arev sans bold" pitchFamily="34" charset="0"/>
                  </a:rPr>
                  <a:t>  </a:t>
                </a:r>
                <a:r>
                  <a:rPr lang="en-US" sz="2400" dirty="0">
                    <a:latin typeface="Verdana" panose="020B0604030504040204" pitchFamily="34" charset="0"/>
                    <a:ea typeface="Verdana" panose="020B0604030504040204" pitchFamily="34" charset="0"/>
                    <a:cs typeface="Arev sans bold" pitchFamily="34" charset="0"/>
                  </a:rPr>
                  <a:t>≤ </a:t>
                </a:r>
                <a:r>
                  <a:rPr lang="en-US" sz="2400" dirty="0">
                    <a:latin typeface="Arev Sans" pitchFamily="34" charset="0"/>
                    <a:ea typeface="Arev Sans" pitchFamily="34" charset="0"/>
                    <a:cs typeface="Arev sans bold" pitchFamily="34" charset="0"/>
                  </a:rPr>
                  <a:t> </a:t>
                </a:r>
              </a:p>
            </p:txBody>
          </p:sp>
        </p:grpSp>
        <p:sp>
          <p:nvSpPr>
            <p:cNvPr id="64" name="TextBox 63">
              <a:extLst>
                <a:ext uri="{FF2B5EF4-FFF2-40B4-BE49-F238E27FC236}">
                  <a16:creationId xmlns:a16="http://schemas.microsoft.com/office/drawing/2014/main" id="{65BDAC0C-61D3-8E1E-9E93-4B5D0A56FAE5}"/>
                </a:ext>
              </a:extLst>
            </p:cNvPr>
            <p:cNvSpPr txBox="1"/>
            <p:nvPr/>
          </p:nvSpPr>
          <p:spPr bwMode="auto">
            <a:xfrm>
              <a:off x="7220580" y="5524461"/>
              <a:ext cx="305707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Arev Sans" pitchFamily="34" charset="0"/>
                  <a:ea typeface="Arev Sans" pitchFamily="34" charset="0"/>
                  <a:cs typeface="Arev sans bold" pitchFamily="34" charset="0"/>
                </a:rPr>
                <a:t>with</a:t>
              </a:r>
              <a:r>
                <a:rPr lang="en-US" sz="2400" dirty="0">
                  <a:solidFill>
                    <a:srgbClr val="FFFF00"/>
                  </a:solidFill>
                  <a:latin typeface="Arev Sans" pitchFamily="34" charset="0"/>
                  <a:ea typeface="Arev Sans" pitchFamily="34" charset="0"/>
                  <a:cs typeface="Arev sans bold" pitchFamily="34" charset="0"/>
                </a:rPr>
                <a:t>  s</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grpSp>
    </p:spTree>
    <p:extLst>
      <p:ext uri="{BB962C8B-B14F-4D97-AF65-F5344CB8AC3E}">
        <p14:creationId xmlns:p14="http://schemas.microsoft.com/office/powerpoint/2010/main" val="208422217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D2C16-AD02-79DB-60A1-3188B93C9F58}"/>
              </a:ext>
            </a:extLst>
          </p:cNvPr>
          <p:cNvSpPr txBox="1"/>
          <p:nvPr/>
        </p:nvSpPr>
        <p:spPr bwMode="auto">
          <a:xfrm>
            <a:off x="152400" y="2736599"/>
            <a:ext cx="11887200"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b="1" dirty="0">
                <a:latin typeface="Arev Sans" pitchFamily="34" charset="0"/>
                <a:ea typeface="Arev Sans" pitchFamily="34" charset="0"/>
                <a:cs typeface="Arev sans bold" pitchFamily="34" charset="0"/>
              </a:rPr>
              <a:t>Part 2:</a:t>
            </a:r>
          </a:p>
          <a:p>
            <a:pPr algn="ctr" eaLnBrk="1" hangingPunct="1">
              <a:lnSpc>
                <a:spcPct val="120000"/>
              </a:lnSpc>
            </a:pPr>
            <a:endParaRPr lang="en-US" sz="2400" dirty="0">
              <a:latin typeface="Arev Sans" pitchFamily="34" charset="0"/>
              <a:ea typeface="Arev Sans" pitchFamily="34" charset="0"/>
              <a:cs typeface="Arev sans bold" pitchFamily="34" charset="0"/>
            </a:endParaRPr>
          </a:p>
          <a:p>
            <a:pPr algn="ctr" eaLnBrk="1" hangingPunct="1">
              <a:lnSpc>
                <a:spcPct val="120000"/>
              </a:lnSpc>
            </a:pPr>
            <a:r>
              <a:rPr lang="tr-TR" sz="2400" dirty="0">
                <a:latin typeface="Arev Sans" pitchFamily="34" charset="0"/>
                <a:ea typeface="Arev Sans" pitchFamily="34" charset="0"/>
                <a:cs typeface="Arev sans bold" pitchFamily="34" charset="0"/>
              </a:rPr>
              <a:t>The </a:t>
            </a:r>
            <a:r>
              <a:rPr lang="tr-TR" sz="2400" cap="small" dirty="0">
                <a:solidFill>
                  <a:srgbClr val="FFFF00"/>
                </a:solidFill>
                <a:latin typeface="Arev Sans" pitchFamily="34" charset="0"/>
                <a:ea typeface="Arev Sans" pitchFamily="34" charset="0"/>
                <a:cs typeface="Arev sans bold" pitchFamily="34" charset="0"/>
              </a:rPr>
              <a:t>Baby</a:t>
            </a:r>
            <a:r>
              <a:rPr lang="tr-TR" sz="24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distribution</a:t>
            </a:r>
          </a:p>
        </p:txBody>
      </p:sp>
    </p:spTree>
    <p:extLst>
      <p:ext uri="{BB962C8B-B14F-4D97-AF65-F5344CB8AC3E}">
        <p14:creationId xmlns:p14="http://schemas.microsoft.com/office/powerpoint/2010/main" val="2960546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6BC4D-5093-42F8-9835-03F87C63527E}"/>
              </a:ext>
            </a:extLst>
          </p:cNvPr>
          <p:cNvSpPr txBox="1"/>
          <p:nvPr/>
        </p:nvSpPr>
        <p:spPr bwMode="auto">
          <a:xfrm>
            <a:off x="152400" y="182209"/>
            <a:ext cx="1188720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Let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 be a group of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 </a:t>
            </a:r>
            <a:r>
              <a:rPr lang="en-US" sz="2400" dirty="0">
                <a:latin typeface="Arev Sans" pitchFamily="34" charset="0"/>
                <a:ea typeface="Arev Sans" pitchFamily="34" charset="0"/>
                <a:cs typeface="Arev sans bold" pitchFamily="34" charset="0"/>
              </a:rPr>
              <a:t>matrices.</a:t>
            </a:r>
          </a:p>
        </p:txBody>
      </p:sp>
      <p:sp>
        <p:nvSpPr>
          <p:cNvPr id="2" name="TextBox 1">
            <a:extLst>
              <a:ext uri="{FF2B5EF4-FFF2-40B4-BE49-F238E27FC236}">
                <a16:creationId xmlns:a16="http://schemas.microsoft.com/office/drawing/2014/main" id="{E163A48A-2A34-FDA9-F9F9-7D30EA2B33C4}"/>
              </a:ext>
            </a:extLst>
          </p:cNvPr>
          <p:cNvSpPr txBox="1"/>
          <p:nvPr/>
        </p:nvSpPr>
        <p:spPr bwMode="auto">
          <a:xfrm>
            <a:off x="430490" y="3453378"/>
            <a:ext cx="4787246" cy="84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the permutations of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a:p>
            <a:pPr algn="r" eaLnBrk="1" hangingPunct="1">
              <a:lnSpc>
                <a:spcPct val="120000"/>
              </a:lnSpc>
            </a:pPr>
            <a:r>
              <a:rPr lang="en-US" sz="1800" dirty="0">
                <a:latin typeface="Arev Sans" pitchFamily="34" charset="0"/>
                <a:ea typeface="Arev Sans" pitchFamily="34" charset="0"/>
                <a:cs typeface="Arev sans bold" pitchFamily="34" charset="0"/>
              </a:rPr>
              <a:t>(</a:t>
            </a:r>
            <a:r>
              <a:rPr lang="en-US" sz="1800" dirty="0">
                <a:solidFill>
                  <a:srgbClr val="FFFF00"/>
                </a:solidFill>
                <a:latin typeface="Arev Sans" pitchFamily="34" charset="0"/>
                <a:ea typeface="Arev Sans" pitchFamily="34" charset="0"/>
                <a:cs typeface="Arev sans bold" pitchFamily="34" charset="0"/>
              </a:rPr>
              <a:t>N</a:t>
            </a:r>
            <a:r>
              <a:rPr lang="en-US" sz="1800" dirty="0">
                <a:latin typeface="Arev Sans" pitchFamily="34" charset="0"/>
                <a:ea typeface="Arev Sans" pitchFamily="34" charset="0"/>
                <a:cs typeface="Arev sans bold" pitchFamily="34" charset="0"/>
              </a:rPr>
              <a:t>×</a:t>
            </a:r>
            <a:r>
              <a:rPr lang="en-US" sz="1800" dirty="0">
                <a:solidFill>
                  <a:srgbClr val="FFFF00"/>
                </a:solidFill>
                <a:latin typeface="Arev Sans" pitchFamily="34" charset="0"/>
                <a:ea typeface="Arev Sans" pitchFamily="34" charset="0"/>
                <a:cs typeface="Arev sans bold" pitchFamily="34" charset="0"/>
              </a:rPr>
              <a:t>N </a:t>
            </a:r>
            <a:r>
              <a:rPr lang="en-US" sz="1800" dirty="0">
                <a:latin typeface="Arev Sans" pitchFamily="34" charset="0"/>
                <a:ea typeface="Arev Sans" pitchFamily="34" charset="0"/>
                <a:cs typeface="Arev sans bold" pitchFamily="34" charset="0"/>
              </a:rPr>
              <a:t>permutation matrices)</a:t>
            </a:r>
            <a:r>
              <a:rPr lang="en-US" sz="1800" dirty="0">
                <a:solidFill>
                  <a:srgbClr val="9B0000"/>
                </a:solidFill>
                <a:latin typeface="Arev Sans" pitchFamily="34" charset="0"/>
                <a:ea typeface="Arev Sans" pitchFamily="34" charset="0"/>
                <a:cs typeface="Arev sans bold" pitchFamily="34" charset="0"/>
              </a:rPr>
              <a:t>c.</a:t>
            </a:r>
            <a:endParaRPr lang="en-US" sz="2400" dirty="0">
              <a:solidFill>
                <a:srgbClr val="9B0000"/>
              </a:solidFill>
              <a:latin typeface="Arev Sans" pitchFamily="34" charset="0"/>
              <a:ea typeface="Arev Sans" pitchFamily="34" charset="0"/>
              <a:cs typeface="Arev sans bold" pitchFamily="34" charset="0"/>
            </a:endParaRPr>
          </a:p>
        </p:txBody>
      </p:sp>
      <p:sp>
        <p:nvSpPr>
          <p:cNvPr id="7" name="TextBox 6">
            <a:extLst>
              <a:ext uri="{FF2B5EF4-FFF2-40B4-BE49-F238E27FC236}">
                <a16:creationId xmlns:a16="http://schemas.microsoft.com/office/drawing/2014/main" id="{EC998EE7-FE52-8DC2-F55F-017E7E625697}"/>
              </a:ext>
            </a:extLst>
          </p:cNvPr>
          <p:cNvSpPr txBox="1"/>
          <p:nvPr/>
        </p:nvSpPr>
        <p:spPr bwMode="auto">
          <a:xfrm>
            <a:off x="430490" y="4540009"/>
            <a:ext cx="478724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SO</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the rotations of </a:t>
            </a:r>
            <a:r>
              <a:rPr lang="en-US" sz="2400" b="1" dirty="0">
                <a:solidFill>
                  <a:srgbClr val="FFFF00"/>
                </a:solidFill>
                <a:latin typeface="Arev Sans" pitchFamily="34" charset="0"/>
                <a:ea typeface="Arev Sans" pitchFamily="34" charset="0"/>
                <a:cs typeface="Arev sans bold" pitchFamily="34" charset="0"/>
              </a:rPr>
              <a:t>ℝ</a:t>
            </a:r>
            <a:r>
              <a:rPr lang="en-US" baseline="30000" dirty="0">
                <a:solidFill>
                  <a:srgbClr val="FFFF00"/>
                </a:solidFill>
                <a:latin typeface="Arev Sans" pitchFamily="34" charset="0"/>
                <a:ea typeface="Arev Sans" pitchFamily="34" charset="0"/>
                <a:cs typeface="Arev sans bold" pitchFamily="34" charset="0"/>
              </a:rPr>
              <a:t>N</a:t>
            </a:r>
            <a:endParaRPr lang="en-US" sz="2400" baseline="30000" dirty="0">
              <a:latin typeface="Arev Sans" pitchFamily="34" charset="0"/>
              <a:ea typeface="Arev Sans" pitchFamily="34" charset="0"/>
              <a:cs typeface="Arev sans bold" pitchFamily="34" charset="0"/>
            </a:endParaRPr>
          </a:p>
        </p:txBody>
      </p:sp>
      <p:sp>
        <p:nvSpPr>
          <p:cNvPr id="8" name="TextBox 7">
            <a:extLst>
              <a:ext uri="{FF2B5EF4-FFF2-40B4-BE49-F238E27FC236}">
                <a16:creationId xmlns:a16="http://schemas.microsoft.com/office/drawing/2014/main" id="{B567C8FD-64B7-FFFE-1B6B-B2FC26702C35}"/>
              </a:ext>
            </a:extLst>
          </p:cNvPr>
          <p:cNvSpPr txBox="1"/>
          <p:nvPr/>
        </p:nvSpPr>
        <p:spPr bwMode="auto">
          <a:xfrm>
            <a:off x="430490" y="5284944"/>
            <a:ext cx="4787246"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the </a:t>
            </a:r>
            <a:r>
              <a:rPr lang="en-US" sz="2400" dirty="0" err="1">
                <a:latin typeface="Arev Sans" pitchFamily="34" charset="0"/>
                <a:ea typeface="Arev Sans" pitchFamily="34" charset="0"/>
                <a:cs typeface="Arev sans bold" pitchFamily="34" charset="0"/>
              </a:rPr>
              <a:t>unitaries</a:t>
            </a:r>
            <a:r>
              <a:rPr lang="en-US" sz="2400" dirty="0">
                <a:latin typeface="Arev Sans" pitchFamily="34" charset="0"/>
                <a:ea typeface="Arev Sans" pitchFamily="34" charset="0"/>
                <a:cs typeface="Arev sans bold" pitchFamily="34" charset="0"/>
              </a:rPr>
              <a:t> on </a:t>
            </a:r>
            <a:r>
              <a:rPr lang="en-US" sz="2400" b="1" dirty="0">
                <a:solidFill>
                  <a:srgbClr val="FFFF00"/>
                </a:solidFill>
                <a:latin typeface="Arev Sans" pitchFamily="34" charset="0"/>
                <a:ea typeface="Arev Sans" pitchFamily="34" charset="0"/>
                <a:cs typeface="Arev sans bold" pitchFamily="34" charset="0"/>
              </a:rPr>
              <a:t>ℂ</a:t>
            </a:r>
            <a:r>
              <a:rPr lang="en-US" baseline="300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sp>
        <p:nvSpPr>
          <p:cNvPr id="9" name="TextBox 8">
            <a:extLst>
              <a:ext uri="{FF2B5EF4-FFF2-40B4-BE49-F238E27FC236}">
                <a16:creationId xmlns:a16="http://schemas.microsoft.com/office/drawing/2014/main" id="{EB86588E-DE8F-58D8-BF12-4D3F5ECFDB91}"/>
              </a:ext>
            </a:extLst>
          </p:cNvPr>
          <p:cNvSpPr txBox="1"/>
          <p:nvPr/>
        </p:nvSpPr>
        <p:spPr bwMode="auto">
          <a:xfrm>
            <a:off x="439915" y="6097525"/>
            <a:ext cx="5583813"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solidFill>
                  <a:srgbClr val="FFFF00"/>
                </a:solidFill>
                <a:latin typeface="Arev Sans" pitchFamily="34" charset="0"/>
                <a:ea typeface="Arev Sans" pitchFamily="34" charset="0"/>
                <a:cs typeface="Arev sans bold" pitchFamily="34" charset="0"/>
              </a:rPr>
              <a:t>ℤ</a:t>
            </a:r>
            <a:r>
              <a:rPr lang="en-US" spc="-2400" baseline="-40000" dirty="0">
                <a:solidFill>
                  <a:srgbClr val="FFFF00"/>
                </a:solidFill>
                <a:latin typeface="Arev Sans" pitchFamily="34" charset="0"/>
                <a:ea typeface="Arev Sans" pitchFamily="34" charset="0"/>
                <a:cs typeface="Arev sans bold" pitchFamily="34" charset="0"/>
              </a:rPr>
              <a:t>2</a:t>
            </a:r>
            <a:r>
              <a:rPr lang="en-US" spc="-2400" baseline="4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diagonal matrices of ±1’s</a:t>
            </a:r>
          </a:p>
        </p:txBody>
      </p:sp>
      <p:sp>
        <p:nvSpPr>
          <p:cNvPr id="10" name="TextBox 9">
            <a:extLst>
              <a:ext uri="{FF2B5EF4-FFF2-40B4-BE49-F238E27FC236}">
                <a16:creationId xmlns:a16="http://schemas.microsoft.com/office/drawing/2014/main" id="{ECA9D67C-E5C2-2863-60AE-09CBD92CEE9F}"/>
              </a:ext>
            </a:extLst>
          </p:cNvPr>
          <p:cNvSpPr txBox="1"/>
          <p:nvPr/>
        </p:nvSpPr>
        <p:spPr bwMode="auto">
          <a:xfrm>
            <a:off x="7171441" y="1369250"/>
            <a:ext cx="3994609"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 bits of entropy needed to sample from </a:t>
            </a:r>
            <a:r>
              <a:rPr lang="en-US" sz="2400" cap="small" dirty="0" err="1">
                <a:solidFill>
                  <a:srgbClr val="FFFF00"/>
                </a:solidFill>
                <a:latin typeface="Arev Sans" pitchFamily="34" charset="0"/>
                <a:ea typeface="Arev Sans" pitchFamily="34" charset="0"/>
                <a:cs typeface="Arev sans bold" pitchFamily="34" charset="0"/>
              </a:rPr>
              <a:t>Unif</a:t>
            </a:r>
            <a:r>
              <a:rPr lang="en-US" sz="2400" dirty="0">
                <a:latin typeface="Arev Sans" pitchFamily="34" charset="0"/>
                <a:ea typeface="Arev Sans" pitchFamily="34" charset="0"/>
                <a:cs typeface="Arev sans bold" pitchFamily="34" charset="0"/>
              </a:rPr>
              <a:t> distribution on </a:t>
            </a:r>
            <a:r>
              <a:rPr lang="en-US" sz="2400" dirty="0">
                <a:solidFill>
                  <a:srgbClr val="FFFF00"/>
                </a:solidFill>
                <a:latin typeface="Arev Sans" pitchFamily="34" charset="0"/>
                <a:ea typeface="Arev Sans" pitchFamily="34" charset="0"/>
                <a:cs typeface="Arev sans bold" pitchFamily="34" charset="0"/>
              </a:rPr>
              <a:t>G</a:t>
            </a:r>
          </a:p>
        </p:txBody>
      </p:sp>
      <p:cxnSp>
        <p:nvCxnSpPr>
          <p:cNvPr id="12" name="Straight Connector 11">
            <a:extLst>
              <a:ext uri="{FF2B5EF4-FFF2-40B4-BE49-F238E27FC236}">
                <a16:creationId xmlns:a16="http://schemas.microsoft.com/office/drawing/2014/main" id="{8E8B4A00-76F4-5D37-90DD-4CF1FDF687B4}"/>
              </a:ext>
            </a:extLst>
          </p:cNvPr>
          <p:cNvCxnSpPr>
            <a:cxnSpLocks/>
          </p:cNvCxnSpPr>
          <p:nvPr/>
        </p:nvCxnSpPr>
        <p:spPr bwMode="auto">
          <a:xfrm>
            <a:off x="322083" y="2978870"/>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13" name="TextBox 12">
            <a:extLst>
              <a:ext uri="{FF2B5EF4-FFF2-40B4-BE49-F238E27FC236}">
                <a16:creationId xmlns:a16="http://schemas.microsoft.com/office/drawing/2014/main" id="{AF561207-643D-C5AB-9566-32CAF5668593}"/>
              </a:ext>
            </a:extLst>
          </p:cNvPr>
          <p:cNvSpPr txBox="1"/>
          <p:nvPr/>
        </p:nvSpPr>
        <p:spPr bwMode="auto">
          <a:xfrm>
            <a:off x="770248" y="1812448"/>
            <a:ext cx="399460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Example groups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a:t>
            </a:r>
          </a:p>
        </p:txBody>
      </p:sp>
      <p:sp>
        <p:nvSpPr>
          <p:cNvPr id="14" name="TextBox 13">
            <a:extLst>
              <a:ext uri="{FF2B5EF4-FFF2-40B4-BE49-F238E27FC236}">
                <a16:creationId xmlns:a16="http://schemas.microsoft.com/office/drawing/2014/main" id="{9B49BBE5-EE35-4138-7A65-E8D6C7CA16C7}"/>
              </a:ext>
            </a:extLst>
          </p:cNvPr>
          <p:cNvSpPr txBox="1"/>
          <p:nvPr/>
        </p:nvSpPr>
        <p:spPr bwMode="auto">
          <a:xfrm>
            <a:off x="7684417" y="3657886"/>
            <a:ext cx="2859464"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Arev Sans" pitchFamily="34" charset="0"/>
                <a:ea typeface="Arev Sans" pitchFamily="34" charset="0"/>
                <a:cs typeface="Arev sans bold" pitchFamily="34" charset="0"/>
              </a:rPr>
              <a:t>log(</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a:t>
            </a:r>
            <a:r>
              <a:rPr lang="el-GR" sz="2400" spc="-2400" dirty="0">
                <a:latin typeface="Arev Sans" pitchFamily="34" charset="0"/>
                <a:ea typeface="Arev Sans" pitchFamily="34" charset="0"/>
                <a:cs typeface="Arev sans bold" pitchFamily="34" charset="0"/>
              </a:rPr>
              <a:t>Θ</a:t>
            </a:r>
            <a:r>
              <a:rPr lang="en-US" sz="3600" baseline="40000" dirty="0">
                <a:latin typeface="Arev Sans" pitchFamily="34" charset="0"/>
                <a:ea typeface="Arev Sans" pitchFamily="34" charset="0"/>
                <a:cs typeface="Arev sans bold" pitchFamily="34" charset="0"/>
              </a:rPr>
              <a:t>~</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15" name="TextBox 14">
            <a:extLst>
              <a:ext uri="{FF2B5EF4-FFF2-40B4-BE49-F238E27FC236}">
                <a16:creationId xmlns:a16="http://schemas.microsoft.com/office/drawing/2014/main" id="{A2273212-6601-3494-1B84-CE8A0C6E5C13}"/>
              </a:ext>
            </a:extLst>
          </p:cNvPr>
          <p:cNvSpPr txBox="1"/>
          <p:nvPr/>
        </p:nvSpPr>
        <p:spPr bwMode="auto">
          <a:xfrm>
            <a:off x="6315957" y="2236507"/>
            <a:ext cx="127968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rPr>
              <a:t>Haar</a:t>
            </a:r>
            <a:r>
              <a:rPr lang="en-US" sz="2400" dirty="0">
                <a:latin typeface="Arev Sans" pitchFamily="34" charset="0"/>
                <a:ea typeface="Arev Sans" pitchFamily="34" charset="0"/>
                <a:cs typeface="Arev sans bold" pitchFamily="34" charset="0"/>
              </a:rPr>
              <a:t>)</a:t>
            </a:r>
          </a:p>
        </p:txBody>
      </p:sp>
      <p:sp>
        <p:nvSpPr>
          <p:cNvPr id="16" name="TextBox 15">
            <a:extLst>
              <a:ext uri="{FF2B5EF4-FFF2-40B4-BE49-F238E27FC236}">
                <a16:creationId xmlns:a16="http://schemas.microsoft.com/office/drawing/2014/main" id="{B5E518AF-5277-01F6-E0B7-EBA4181CCC39}"/>
              </a:ext>
            </a:extLst>
          </p:cNvPr>
          <p:cNvSpPr txBox="1"/>
          <p:nvPr/>
        </p:nvSpPr>
        <p:spPr bwMode="auto">
          <a:xfrm>
            <a:off x="7684417" y="4471056"/>
            <a:ext cx="2859464"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Arev Sans" pitchFamily="34" charset="0"/>
                <a:ea typeface="Arev Sans" pitchFamily="34" charset="0"/>
                <a:cs typeface="Arev sans bold" pitchFamily="34" charset="0"/>
              </a:rPr>
              <a:t>morally </a:t>
            </a:r>
            <a:r>
              <a:rPr lang="el-GR" sz="2400" spc="-2400" dirty="0">
                <a:latin typeface="Arev Sans" pitchFamily="34" charset="0"/>
                <a:ea typeface="Arev Sans" pitchFamily="34" charset="0"/>
                <a:cs typeface="Arev sans bold" pitchFamily="34" charset="0"/>
              </a:rPr>
              <a:t>Θ</a:t>
            </a:r>
            <a:r>
              <a:rPr lang="en-US" sz="3600" baseline="40000" dirty="0">
                <a:latin typeface="Arev Sans" pitchFamily="34" charset="0"/>
                <a:ea typeface="Arev Sans" pitchFamily="34" charset="0"/>
                <a:cs typeface="Arev sans bold" pitchFamily="34" charset="0"/>
              </a:rPr>
              <a:t>~</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baseline="30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a:t>
            </a:r>
          </a:p>
        </p:txBody>
      </p:sp>
      <p:sp>
        <p:nvSpPr>
          <p:cNvPr id="18" name="TextBox 17">
            <a:extLst>
              <a:ext uri="{FF2B5EF4-FFF2-40B4-BE49-F238E27FC236}">
                <a16:creationId xmlns:a16="http://schemas.microsoft.com/office/drawing/2014/main" id="{466E93DF-FB0F-512D-3182-A52A6AD9327F}"/>
              </a:ext>
            </a:extLst>
          </p:cNvPr>
          <p:cNvSpPr txBox="1"/>
          <p:nvPr/>
        </p:nvSpPr>
        <p:spPr bwMode="auto">
          <a:xfrm>
            <a:off x="7684417" y="6097397"/>
            <a:ext cx="2859464"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N</a:t>
            </a:r>
            <a:r>
              <a:rPr lang="en-US" sz="2400" dirty="0">
                <a:solidFill>
                  <a:srgbClr val="9B0000"/>
                </a:solidFill>
                <a:latin typeface="Arev Sans" pitchFamily="34" charset="0"/>
                <a:ea typeface="Arev Sans" pitchFamily="34" charset="0"/>
                <a:cs typeface="Arev sans bold" pitchFamily="34" charset="0"/>
              </a:rPr>
              <a:t>)</a:t>
            </a:r>
          </a:p>
        </p:txBody>
      </p:sp>
      <p:sp>
        <p:nvSpPr>
          <p:cNvPr id="19" name="TextBox 18">
            <a:extLst>
              <a:ext uri="{FF2B5EF4-FFF2-40B4-BE49-F238E27FC236}">
                <a16:creationId xmlns:a16="http://schemas.microsoft.com/office/drawing/2014/main" id="{046FDBE2-714A-48D9-9DEB-4E29A84D7DAD}"/>
              </a:ext>
            </a:extLst>
          </p:cNvPr>
          <p:cNvSpPr txBox="1"/>
          <p:nvPr/>
        </p:nvSpPr>
        <p:spPr bwMode="auto">
          <a:xfrm>
            <a:off x="7684417" y="5284226"/>
            <a:ext cx="2859464"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Arev Sans" pitchFamily="34" charset="0"/>
                <a:ea typeface="Arev Sans" pitchFamily="34" charset="0"/>
                <a:cs typeface="Arev sans bold" pitchFamily="34" charset="0"/>
              </a:rPr>
              <a:t>morally </a:t>
            </a:r>
            <a:r>
              <a:rPr lang="el-GR" sz="2400" spc="-2400" dirty="0">
                <a:latin typeface="Arev Sans" pitchFamily="34" charset="0"/>
                <a:ea typeface="Arev Sans" pitchFamily="34" charset="0"/>
                <a:cs typeface="Arev sans bold" pitchFamily="34" charset="0"/>
              </a:rPr>
              <a:t>Θ</a:t>
            </a:r>
            <a:r>
              <a:rPr lang="en-US" sz="3600" baseline="40000" dirty="0">
                <a:latin typeface="Arev Sans" pitchFamily="34" charset="0"/>
                <a:ea typeface="Arev Sans" pitchFamily="34" charset="0"/>
                <a:cs typeface="Arev sans bold" pitchFamily="34" charset="0"/>
              </a:rPr>
              <a:t>~</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baseline="30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3116429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fade">
                                      <p:cBhvr>
                                        <p:cTn id="50" dur="500"/>
                                        <p:tgtEl>
                                          <p:spTgt spid="1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500"/>
                                        <p:tgtEl>
                                          <p:spTgt spid="1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8" grpId="0"/>
      <p:bldP spid="9" grpId="0"/>
      <p:bldP spid="10" grpId="0"/>
      <p:bldP spid="13" grpId="0"/>
      <p:bldP spid="14" grpId="0"/>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5">
            <a:extLst>
              <a:ext uri="{FF2B5EF4-FFF2-40B4-BE49-F238E27FC236}">
                <a16:creationId xmlns:a16="http://schemas.microsoft.com/office/drawing/2014/main" id="{F6205F9A-72F3-AF33-6D98-DE5C16C36C53}"/>
              </a:ext>
            </a:extLst>
          </p:cNvPr>
          <p:cNvSpPr/>
          <p:nvPr/>
        </p:nvSpPr>
        <p:spPr>
          <a:xfrm>
            <a:off x="2249978" y="74723"/>
            <a:ext cx="7692044" cy="983764"/>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152400" y="187699"/>
            <a:ext cx="118872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ϵ</a:t>
            </a:r>
            <a:r>
              <a:rPr lang="en-US" dirty="0">
                <a:latin typeface="Arev Sans" pitchFamily="34" charset="0"/>
                <a:ea typeface="Arev Sans" pitchFamily="34" charset="0"/>
                <a:cs typeface="Arev sans bold" pitchFamily="34" charset="0"/>
              </a:rPr>
              <a:t> =       )-approximate </a:t>
            </a:r>
            <a:r>
              <a:rPr lang="en-US" dirty="0">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-designs for </a:t>
            </a:r>
            <a:r>
              <a:rPr lang="en-US" dirty="0">
                <a:solidFill>
                  <a:srgbClr val="FFFF00"/>
                </a:solidFill>
                <a:latin typeface="Arev Sans" pitchFamily="34" charset="0"/>
                <a:ea typeface="Arev Sans" pitchFamily="34" charset="0"/>
                <a:cs typeface="Arev sans bold" pitchFamily="34" charset="0"/>
              </a:rPr>
              <a:t>G</a:t>
            </a:r>
          </a:p>
        </p:txBody>
      </p:sp>
      <p:sp>
        <p:nvSpPr>
          <p:cNvPr id="10" name="TextBox 9">
            <a:extLst>
              <a:ext uri="{FF2B5EF4-FFF2-40B4-BE49-F238E27FC236}">
                <a16:creationId xmlns:a16="http://schemas.microsoft.com/office/drawing/2014/main" id="{ECA9D67C-E5C2-2863-60AE-09CBD92CEE9F}"/>
              </a:ext>
            </a:extLst>
          </p:cNvPr>
          <p:cNvSpPr txBox="1"/>
          <p:nvPr/>
        </p:nvSpPr>
        <p:spPr bwMode="auto">
          <a:xfrm>
            <a:off x="205047" y="1369250"/>
            <a:ext cx="1178190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Baseline (inefficient) randomized construction: </a:t>
            </a:r>
            <a:r>
              <a:rPr lang="en-US" sz="2400" b="1" dirty="0">
                <a:solidFill>
                  <a:srgbClr val="FFFF00"/>
                </a:solidFill>
                <a:latin typeface="Verdana" panose="020B0604030504040204" pitchFamily="34" charset="0"/>
                <a:ea typeface="Verdana" panose="020B0604030504040204" pitchFamily="34" charset="0"/>
                <a:cs typeface="Arev sans bold" pitchFamily="34" charset="0"/>
              </a:rPr>
              <a:t>≳</a:t>
            </a:r>
            <a:r>
              <a:rPr lang="en-US" sz="2400" b="1" dirty="0">
                <a:latin typeface="Verdana" panose="020B0604030504040204" pitchFamily="34" charset="0"/>
                <a:ea typeface="Verdana" panose="020B0604030504040204"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bits of entropy.</a:t>
            </a:r>
            <a:endParaRPr lang="en-US" sz="2400" dirty="0">
              <a:solidFill>
                <a:srgbClr val="FFFF00"/>
              </a:solidFill>
              <a:latin typeface="Arev Sans" pitchFamily="34" charset="0"/>
              <a:ea typeface="Arev Sans" pitchFamily="34" charset="0"/>
              <a:cs typeface="Arev sans bold" pitchFamily="34" charset="0"/>
            </a:endParaRPr>
          </a:p>
        </p:txBody>
      </p:sp>
      <p:grpSp>
        <p:nvGrpSpPr>
          <p:cNvPr id="4" name="Group 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86E6C90A-EC7A-EABA-53B8-F0A2F7F45A7C}"/>
              </a:ext>
            </a:extLst>
          </p:cNvPr>
          <p:cNvGrpSpPr>
            <a:grpSpLocks noChangeAspect="1"/>
          </p:cNvGrpSpPr>
          <p:nvPr>
            <p:custDataLst>
              <p:tags r:id="rId1"/>
            </p:custDataLst>
          </p:nvPr>
        </p:nvGrpSpPr>
        <p:grpSpPr>
          <a:xfrm>
            <a:off x="3456697" y="229941"/>
            <a:ext cx="688588" cy="599712"/>
            <a:chOff x="11431945" y="-17463808"/>
            <a:chExt cx="846890" cy="737582"/>
          </a:xfrm>
        </p:grpSpPr>
        <p:sp>
          <p:nvSpPr>
            <p:cNvPr id="5" name="Freeform: Shape 4">
              <a:extLst>
                <a:ext uri="{FF2B5EF4-FFF2-40B4-BE49-F238E27FC236}">
                  <a16:creationId xmlns:a16="http://schemas.microsoft.com/office/drawing/2014/main" id="{1DC85A3D-0784-2C9C-5CA5-A7A7C84642F7}"/>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84A49D2-2579-16CE-547B-F7A2FC8EDD19}"/>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CCB7DD-222E-2563-37CD-0C0F114C8AC9}"/>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76111A-9143-91CD-9843-5DEDF944E41B}"/>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50A46CA-92B2-5105-1B32-053AA391D83A}"/>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2971AA9-DCB5-BA58-F584-0EAB2C8AA1C8}"/>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7B4748-90F1-0127-EBF3-77FB851BBE10}"/>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307B1CCB-165F-6AD7-BB29-42F2E55861AC}"/>
              </a:ext>
            </a:extLst>
          </p:cNvPr>
          <p:cNvSpPr txBox="1"/>
          <p:nvPr/>
        </p:nvSpPr>
        <p:spPr bwMode="auto">
          <a:xfrm>
            <a:off x="10620895" y="286789"/>
            <a:ext cx="16708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solidFill>
                <a:srgbClr val="FFFF00"/>
              </a:solidFill>
              <a:latin typeface="Arev Sans" pitchFamily="34" charset="0"/>
              <a:ea typeface="Arev Sans" pitchFamily="34" charset="0"/>
              <a:cs typeface="Arev sans bold" pitchFamily="34" charset="0"/>
            </a:endParaRPr>
          </a:p>
        </p:txBody>
      </p:sp>
      <p:sp>
        <p:nvSpPr>
          <p:cNvPr id="2" name="TextBox 1">
            <a:extLst>
              <a:ext uri="{FF2B5EF4-FFF2-40B4-BE49-F238E27FC236}">
                <a16:creationId xmlns:a16="http://schemas.microsoft.com/office/drawing/2014/main" id="{AB75BB99-0060-1931-9B9B-855A5D3BF169}"/>
              </a:ext>
            </a:extLst>
          </p:cNvPr>
          <p:cNvSpPr txBox="1"/>
          <p:nvPr/>
        </p:nvSpPr>
        <p:spPr bwMode="auto">
          <a:xfrm>
            <a:off x="430490" y="3237901"/>
            <a:ext cx="1437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sp>
        <p:nvSpPr>
          <p:cNvPr id="7" name="TextBox 6">
            <a:extLst>
              <a:ext uri="{FF2B5EF4-FFF2-40B4-BE49-F238E27FC236}">
                <a16:creationId xmlns:a16="http://schemas.microsoft.com/office/drawing/2014/main" id="{C735AE14-87BE-13E5-BDD9-9B52D69E7CFD}"/>
              </a:ext>
            </a:extLst>
          </p:cNvPr>
          <p:cNvSpPr txBox="1"/>
          <p:nvPr/>
        </p:nvSpPr>
        <p:spPr bwMode="auto">
          <a:xfrm>
            <a:off x="430490" y="5814228"/>
            <a:ext cx="1542397"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SO</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latin typeface="Arev Sans" pitchFamily="34" charset="0"/>
              <a:ea typeface="Arev Sans" pitchFamily="34" charset="0"/>
              <a:cs typeface="Arev sans bold" pitchFamily="34" charset="0"/>
            </a:endParaRPr>
          </a:p>
        </p:txBody>
      </p:sp>
      <p:sp>
        <p:nvSpPr>
          <p:cNvPr id="16" name="TextBox 15">
            <a:extLst>
              <a:ext uri="{FF2B5EF4-FFF2-40B4-BE49-F238E27FC236}">
                <a16:creationId xmlns:a16="http://schemas.microsoft.com/office/drawing/2014/main" id="{5056C978-C615-B007-7E3D-6756A70D820E}"/>
              </a:ext>
            </a:extLst>
          </p:cNvPr>
          <p:cNvSpPr txBox="1"/>
          <p:nvPr/>
        </p:nvSpPr>
        <p:spPr bwMode="auto">
          <a:xfrm>
            <a:off x="430490" y="2438767"/>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G</a:t>
            </a:r>
            <a:endParaRPr lang="en-US" sz="2400" dirty="0">
              <a:latin typeface="Arev Sans" pitchFamily="34" charset="0"/>
              <a:ea typeface="Arev Sans" pitchFamily="34" charset="0"/>
              <a:cs typeface="Arev sans bold" pitchFamily="34" charset="0"/>
            </a:endParaRPr>
          </a:p>
        </p:txBody>
      </p:sp>
      <p:sp>
        <p:nvSpPr>
          <p:cNvPr id="18" name="TextBox 17">
            <a:extLst>
              <a:ext uri="{FF2B5EF4-FFF2-40B4-BE49-F238E27FC236}">
                <a16:creationId xmlns:a16="http://schemas.microsoft.com/office/drawing/2014/main" id="{B1EE0811-0BD4-0842-5935-7776599EC696}"/>
              </a:ext>
            </a:extLst>
          </p:cNvPr>
          <p:cNvSpPr txBox="1"/>
          <p:nvPr/>
        </p:nvSpPr>
        <p:spPr bwMode="auto">
          <a:xfrm>
            <a:off x="2088807" y="2434393"/>
            <a:ext cx="182138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reference</a:t>
            </a:r>
          </a:p>
        </p:txBody>
      </p:sp>
      <p:sp>
        <p:nvSpPr>
          <p:cNvPr id="19" name="TextBox 18">
            <a:extLst>
              <a:ext uri="{FF2B5EF4-FFF2-40B4-BE49-F238E27FC236}">
                <a16:creationId xmlns:a16="http://schemas.microsoft.com/office/drawing/2014/main" id="{C955C885-7F19-47D6-0F8E-70B7DF1AA42F}"/>
              </a:ext>
            </a:extLst>
          </p:cNvPr>
          <p:cNvSpPr txBox="1"/>
          <p:nvPr/>
        </p:nvSpPr>
        <p:spPr bwMode="auto">
          <a:xfrm>
            <a:off x="5212591" y="243439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entropy</a:t>
            </a:r>
          </a:p>
        </p:txBody>
      </p:sp>
      <p:sp>
        <p:nvSpPr>
          <p:cNvPr id="23" name="TextBox 22">
            <a:extLst>
              <a:ext uri="{FF2B5EF4-FFF2-40B4-BE49-F238E27FC236}">
                <a16:creationId xmlns:a16="http://schemas.microsoft.com/office/drawing/2014/main" id="{02FE9B4E-2300-4812-0415-0A670BFB320C}"/>
              </a:ext>
            </a:extLst>
          </p:cNvPr>
          <p:cNvSpPr txBox="1"/>
          <p:nvPr/>
        </p:nvSpPr>
        <p:spPr bwMode="auto">
          <a:xfrm>
            <a:off x="8688173" y="2434393"/>
            <a:ext cx="2667012"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applications</a:t>
            </a:r>
          </a:p>
        </p:txBody>
      </p:sp>
      <p:sp>
        <p:nvSpPr>
          <p:cNvPr id="25" name="TextBox 24">
            <a:extLst>
              <a:ext uri="{FF2B5EF4-FFF2-40B4-BE49-F238E27FC236}">
                <a16:creationId xmlns:a16="http://schemas.microsoft.com/office/drawing/2014/main" id="{6087205C-5F5E-383E-AD80-F47A97FA6B89}"/>
              </a:ext>
            </a:extLst>
          </p:cNvPr>
          <p:cNvSpPr txBox="1"/>
          <p:nvPr/>
        </p:nvSpPr>
        <p:spPr bwMode="auto">
          <a:xfrm>
            <a:off x="1931998" y="3213523"/>
            <a:ext cx="2134998"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[KNR’05]</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[Kas’05]</a:t>
            </a:r>
          </a:p>
        </p:txBody>
      </p:sp>
      <p:sp>
        <p:nvSpPr>
          <p:cNvPr id="26" name="TextBox 25">
            <a:extLst>
              <a:ext uri="{FF2B5EF4-FFF2-40B4-BE49-F238E27FC236}">
                <a16:creationId xmlns:a16="http://schemas.microsoft.com/office/drawing/2014/main" id="{043E7475-7010-EC67-10A4-ED073CF0BE49}"/>
              </a:ext>
            </a:extLst>
          </p:cNvPr>
          <p:cNvSpPr txBox="1"/>
          <p:nvPr/>
        </p:nvSpPr>
        <p:spPr bwMode="auto">
          <a:xfrm>
            <a:off x="1931998" y="5756521"/>
            <a:ext cx="2134998"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effectLst>
                  <a:glow rad="228600">
                    <a:schemeClr val="accent6">
                      <a:satMod val="175000"/>
                      <a:alpha val="40000"/>
                    </a:schemeClr>
                  </a:glow>
                </a:effectLst>
                <a:latin typeface="Arev Sans" pitchFamily="34" charset="0"/>
                <a:ea typeface="Arev Sans" pitchFamily="34" charset="0"/>
                <a:cs typeface="Arev sans bold" pitchFamily="34" charset="0"/>
              </a:rPr>
              <a:t>us</a:t>
            </a:r>
          </a:p>
        </p:txBody>
      </p:sp>
      <p:sp>
        <p:nvSpPr>
          <p:cNvPr id="27" name="TextBox 26">
            <a:extLst>
              <a:ext uri="{FF2B5EF4-FFF2-40B4-BE49-F238E27FC236}">
                <a16:creationId xmlns:a16="http://schemas.microsoft.com/office/drawing/2014/main" id="{5F6B0291-8E5C-4822-5B65-520AF2599174}"/>
              </a:ext>
            </a:extLst>
          </p:cNvPr>
          <p:cNvSpPr txBox="1"/>
          <p:nvPr/>
        </p:nvSpPr>
        <p:spPr bwMode="auto">
          <a:xfrm>
            <a:off x="1931998" y="4211572"/>
            <a:ext cx="2134998"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[BHH’19]</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t>
            </a:r>
            <a:r>
              <a:rPr lang="en-US" sz="1800" cap="small" dirty="0">
                <a:latin typeface="Arev Sans" pitchFamily="34" charset="0"/>
                <a:ea typeface="Arev Sans" pitchFamily="34" charset="0"/>
                <a:cs typeface="Arev sans bold" pitchFamily="34" charset="0"/>
              </a:rPr>
              <a:t>Hj</a:t>
            </a:r>
            <a:r>
              <a:rPr lang="en-US" sz="1800" dirty="0">
                <a:latin typeface="Arev Sans" pitchFamily="34" charset="0"/>
                <a:ea typeface="Arev Sans" pitchFamily="34" charset="0"/>
                <a:cs typeface="Arev sans bold" pitchFamily="34" charset="0"/>
              </a:rPr>
              <a:t>’20]</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[Haf’22]</a:t>
            </a:r>
          </a:p>
        </p:txBody>
      </p:sp>
      <p:sp>
        <p:nvSpPr>
          <p:cNvPr id="29" name="TextBox 28">
            <a:extLst>
              <a:ext uri="{FF2B5EF4-FFF2-40B4-BE49-F238E27FC236}">
                <a16:creationId xmlns:a16="http://schemas.microsoft.com/office/drawing/2014/main" id="{A43DF10E-EB05-AB0A-02A7-FC9CE2E4BB96}"/>
              </a:ext>
            </a:extLst>
          </p:cNvPr>
          <p:cNvSpPr txBox="1"/>
          <p:nvPr/>
        </p:nvSpPr>
        <p:spPr bwMode="auto">
          <a:xfrm>
            <a:off x="5212591" y="321352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9" name="TextBox 8">
            <a:extLst>
              <a:ext uri="{FF2B5EF4-FFF2-40B4-BE49-F238E27FC236}">
                <a16:creationId xmlns:a16="http://schemas.microsoft.com/office/drawing/2014/main" id="{FDE64F72-195B-56B9-06CC-7E3B32CF226A}"/>
              </a:ext>
            </a:extLst>
          </p:cNvPr>
          <p:cNvSpPr txBox="1"/>
          <p:nvPr/>
        </p:nvSpPr>
        <p:spPr bwMode="auto">
          <a:xfrm>
            <a:off x="8478789" y="3103626"/>
            <a:ext cx="3528874"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Cryptography, sparse JL,</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codes, hashing, explicit</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near-Ramanujan graphs</a:t>
            </a:r>
          </a:p>
        </p:txBody>
      </p:sp>
      <p:sp>
        <p:nvSpPr>
          <p:cNvPr id="13" name="TextBox 12">
            <a:extLst>
              <a:ext uri="{FF2B5EF4-FFF2-40B4-BE49-F238E27FC236}">
                <a16:creationId xmlns:a16="http://schemas.microsoft.com/office/drawing/2014/main" id="{1FA592A6-D0CF-A36A-7405-7BDF69274968}"/>
              </a:ext>
            </a:extLst>
          </p:cNvPr>
          <p:cNvSpPr txBox="1"/>
          <p:nvPr/>
        </p:nvSpPr>
        <p:spPr bwMode="auto">
          <a:xfrm>
            <a:off x="8478789" y="4377546"/>
            <a:ext cx="3528874"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Randomized benchmarking,</a:t>
            </a:r>
          </a:p>
          <a:p>
            <a:pPr algn="ctr" eaLnBrk="1" hangingPunct="1">
              <a:lnSpc>
                <a:spcPct val="120000"/>
              </a:lnSpc>
            </a:pPr>
            <a:r>
              <a:rPr lang="en-US" sz="1800" dirty="0">
                <a:latin typeface="Arev Sans" pitchFamily="34" charset="0"/>
                <a:ea typeface="Arev Sans" pitchFamily="34" charset="0"/>
                <a:cs typeface="Arev sans bold" pitchFamily="34" charset="0"/>
              </a:rPr>
              <a:t>black holes, “hierarchy for replica quantum advantage”</a:t>
            </a:r>
          </a:p>
        </p:txBody>
      </p:sp>
      <p:cxnSp>
        <p:nvCxnSpPr>
          <p:cNvPr id="15" name="Straight Connector 14">
            <a:extLst>
              <a:ext uri="{FF2B5EF4-FFF2-40B4-BE49-F238E27FC236}">
                <a16:creationId xmlns:a16="http://schemas.microsoft.com/office/drawing/2014/main" id="{28340130-F60D-0B79-B9C8-86826F0A840B}"/>
              </a:ext>
            </a:extLst>
          </p:cNvPr>
          <p:cNvCxnSpPr>
            <a:cxnSpLocks/>
          </p:cNvCxnSpPr>
          <p:nvPr/>
        </p:nvCxnSpPr>
        <p:spPr bwMode="auto">
          <a:xfrm>
            <a:off x="322083" y="2978870"/>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28" name="TextBox 27">
            <a:extLst>
              <a:ext uri="{FF2B5EF4-FFF2-40B4-BE49-F238E27FC236}">
                <a16:creationId xmlns:a16="http://schemas.microsoft.com/office/drawing/2014/main" id="{7BA52318-D262-B009-BDC7-FA50F34CBC88}"/>
              </a:ext>
            </a:extLst>
          </p:cNvPr>
          <p:cNvSpPr txBox="1"/>
          <p:nvPr/>
        </p:nvSpPr>
        <p:spPr bwMode="auto">
          <a:xfrm>
            <a:off x="5026939" y="5814228"/>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1" name="TextBox 30">
            <a:extLst>
              <a:ext uri="{FF2B5EF4-FFF2-40B4-BE49-F238E27FC236}">
                <a16:creationId xmlns:a16="http://schemas.microsoft.com/office/drawing/2014/main" id="{579D6865-2234-81CC-FDEC-B779117B2D58}"/>
              </a:ext>
            </a:extLst>
          </p:cNvPr>
          <p:cNvSpPr txBox="1"/>
          <p:nvPr/>
        </p:nvSpPr>
        <p:spPr bwMode="auto">
          <a:xfrm>
            <a:off x="430490" y="4355610"/>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2" name="TextBox 31">
            <a:extLst>
              <a:ext uri="{FF2B5EF4-FFF2-40B4-BE49-F238E27FC236}">
                <a16:creationId xmlns:a16="http://schemas.microsoft.com/office/drawing/2014/main" id="{7D24A3C5-CC51-EABA-148C-84E908AE6ADE}"/>
              </a:ext>
            </a:extLst>
          </p:cNvPr>
          <p:cNvSpPr txBox="1"/>
          <p:nvPr/>
        </p:nvSpPr>
        <p:spPr bwMode="auto">
          <a:xfrm>
            <a:off x="5026939" y="4355610"/>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4" name="TextBox 33">
            <a:extLst>
              <a:ext uri="{FF2B5EF4-FFF2-40B4-BE49-F238E27FC236}">
                <a16:creationId xmlns:a16="http://schemas.microsoft.com/office/drawing/2014/main" id="{4907055F-57AB-9003-8ACC-44FC50D431A0}"/>
              </a:ext>
            </a:extLst>
          </p:cNvPr>
          <p:cNvSpPr txBox="1"/>
          <p:nvPr/>
        </p:nvSpPr>
        <p:spPr bwMode="auto">
          <a:xfrm>
            <a:off x="8478789" y="5698780"/>
            <a:ext cx="352887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Almost optimal PRGs for spherical caps [KM’18]</a:t>
            </a:r>
          </a:p>
        </p:txBody>
      </p:sp>
      <p:sp>
        <p:nvSpPr>
          <p:cNvPr id="35" name="TextBox 34">
            <a:extLst>
              <a:ext uri="{FF2B5EF4-FFF2-40B4-BE49-F238E27FC236}">
                <a16:creationId xmlns:a16="http://schemas.microsoft.com/office/drawing/2014/main" id="{A3F00138-5E4B-702F-853D-CD72AF3A0197}"/>
              </a:ext>
            </a:extLst>
          </p:cNvPr>
          <p:cNvSpPr txBox="1"/>
          <p:nvPr/>
        </p:nvSpPr>
        <p:spPr bwMode="auto">
          <a:xfrm>
            <a:off x="3670530" y="6324610"/>
            <a:ext cx="3735320" cy="36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600" dirty="0">
                <a:latin typeface="Arev Sans" pitchFamily="34" charset="0"/>
                <a:ea typeface="Arev Sans" pitchFamily="34" charset="0"/>
                <a:cs typeface="Arev sans bold" pitchFamily="34" charset="0"/>
              </a:rPr>
              <a:t>(&amp; strongly explicit)</a:t>
            </a:r>
          </a:p>
        </p:txBody>
      </p:sp>
      <p:sp>
        <p:nvSpPr>
          <p:cNvPr id="37" name="Freeform: Shape 36">
            <a:extLst>
              <a:ext uri="{FF2B5EF4-FFF2-40B4-BE49-F238E27FC236}">
                <a16:creationId xmlns:a16="http://schemas.microsoft.com/office/drawing/2014/main" id="{980655E4-15DC-DDAA-9EAF-D38BC8535716}"/>
              </a:ext>
            </a:extLst>
          </p:cNvPr>
          <p:cNvSpPr/>
          <p:nvPr/>
        </p:nvSpPr>
        <p:spPr>
          <a:xfrm>
            <a:off x="244136" y="4140995"/>
            <a:ext cx="11660819" cy="1524857"/>
          </a:xfrm>
          <a:custGeom>
            <a:avLst/>
            <a:gdLst>
              <a:gd name="connsiteX0" fmla="*/ 0 w 11585359"/>
              <a:gd name="connsiteY0" fmla="*/ 1194004 h 1320039"/>
              <a:gd name="connsiteX1" fmla="*/ 4589755 w 11585359"/>
              <a:gd name="connsiteY1" fmla="*/ 1202882 h 1320039"/>
              <a:gd name="connsiteX2" fmla="*/ 5313285 w 11585359"/>
              <a:gd name="connsiteY2" fmla="*/ 146439 h 1320039"/>
              <a:gd name="connsiteX3" fmla="*/ 6964532 w 11585359"/>
              <a:gd name="connsiteY3" fmla="*/ 124245 h 1320039"/>
              <a:gd name="connsiteX4" fmla="*/ 7102136 w 11585359"/>
              <a:gd name="connsiteY4" fmla="*/ 1225076 h 1320039"/>
              <a:gd name="connsiteX5" fmla="*/ 11585359 w 11585359"/>
              <a:gd name="connsiteY5" fmla="*/ 1189565 h 1320039"/>
              <a:gd name="connsiteX0" fmla="*/ 0 w 11585359"/>
              <a:gd name="connsiteY0" fmla="*/ 1481658 h 1607693"/>
              <a:gd name="connsiteX1" fmla="*/ 4589755 w 11585359"/>
              <a:gd name="connsiteY1" fmla="*/ 1490536 h 1607693"/>
              <a:gd name="connsiteX2" fmla="*/ 5313285 w 11585359"/>
              <a:gd name="connsiteY2" fmla="*/ 434093 h 1607693"/>
              <a:gd name="connsiteX3" fmla="*/ 6644936 w 11585359"/>
              <a:gd name="connsiteY3" fmla="*/ 52354 h 1607693"/>
              <a:gd name="connsiteX4" fmla="*/ 7102136 w 11585359"/>
              <a:gd name="connsiteY4" fmla="*/ 1512730 h 1607693"/>
              <a:gd name="connsiteX5" fmla="*/ 11585359 w 11585359"/>
              <a:gd name="connsiteY5" fmla="*/ 1477219 h 1607693"/>
              <a:gd name="connsiteX0" fmla="*/ 0 w 11585359"/>
              <a:gd name="connsiteY0" fmla="*/ 1615488 h 1751257"/>
              <a:gd name="connsiteX1" fmla="*/ 4589755 w 11585359"/>
              <a:gd name="connsiteY1" fmla="*/ 1624366 h 1751257"/>
              <a:gd name="connsiteX2" fmla="*/ 5100220 w 11585359"/>
              <a:gd name="connsiteY2" fmla="*/ 177306 h 1751257"/>
              <a:gd name="connsiteX3" fmla="*/ 6644936 w 11585359"/>
              <a:gd name="connsiteY3" fmla="*/ 186184 h 1751257"/>
              <a:gd name="connsiteX4" fmla="*/ 7102136 w 11585359"/>
              <a:gd name="connsiteY4" fmla="*/ 1646560 h 1751257"/>
              <a:gd name="connsiteX5" fmla="*/ 11585359 w 11585359"/>
              <a:gd name="connsiteY5" fmla="*/ 1611049 h 1751257"/>
              <a:gd name="connsiteX0" fmla="*/ 0 w 11585359"/>
              <a:gd name="connsiteY0" fmla="*/ 1600635 h 1726670"/>
              <a:gd name="connsiteX1" fmla="*/ 3710866 w 11585359"/>
              <a:gd name="connsiteY1" fmla="*/ 1369816 h 1726670"/>
              <a:gd name="connsiteX2" fmla="*/ 5100220 w 11585359"/>
              <a:gd name="connsiteY2" fmla="*/ 162453 h 1726670"/>
              <a:gd name="connsiteX3" fmla="*/ 6644936 w 11585359"/>
              <a:gd name="connsiteY3" fmla="*/ 171331 h 1726670"/>
              <a:gd name="connsiteX4" fmla="*/ 7102136 w 11585359"/>
              <a:gd name="connsiteY4" fmla="*/ 1631707 h 1726670"/>
              <a:gd name="connsiteX5" fmla="*/ 11585359 w 11585359"/>
              <a:gd name="connsiteY5" fmla="*/ 1596196 h 1726670"/>
              <a:gd name="connsiteX0" fmla="*/ 0 w 11585359"/>
              <a:gd name="connsiteY0" fmla="*/ 1580663 h 1617141"/>
              <a:gd name="connsiteX1" fmla="*/ 3710866 w 11585359"/>
              <a:gd name="connsiteY1" fmla="*/ 1349844 h 1617141"/>
              <a:gd name="connsiteX2" fmla="*/ 5100220 w 11585359"/>
              <a:gd name="connsiteY2" fmla="*/ 142481 h 1617141"/>
              <a:gd name="connsiteX3" fmla="*/ 6644936 w 11585359"/>
              <a:gd name="connsiteY3" fmla="*/ 151359 h 1617141"/>
              <a:gd name="connsiteX4" fmla="*/ 7878932 w 11585359"/>
              <a:gd name="connsiteY4" fmla="*/ 1292139 h 1617141"/>
              <a:gd name="connsiteX5" fmla="*/ 11585359 w 11585359"/>
              <a:gd name="connsiteY5" fmla="*/ 1576224 h 1617141"/>
              <a:gd name="connsiteX0" fmla="*/ 0 w 11660819"/>
              <a:gd name="connsiteY0" fmla="*/ 1580663 h 1617141"/>
              <a:gd name="connsiteX1" fmla="*/ 3710866 w 11660819"/>
              <a:gd name="connsiteY1" fmla="*/ 1349844 h 1617141"/>
              <a:gd name="connsiteX2" fmla="*/ 5100220 w 11660819"/>
              <a:gd name="connsiteY2" fmla="*/ 142481 h 1617141"/>
              <a:gd name="connsiteX3" fmla="*/ 6644936 w 11660819"/>
              <a:gd name="connsiteY3" fmla="*/ 151359 h 1617141"/>
              <a:gd name="connsiteX4" fmla="*/ 7878932 w 11660819"/>
              <a:gd name="connsiteY4" fmla="*/ 1292139 h 1617141"/>
              <a:gd name="connsiteX5" fmla="*/ 11660819 w 11660819"/>
              <a:gd name="connsiteY5" fmla="*/ 1407548 h 1617141"/>
              <a:gd name="connsiteX0" fmla="*/ 0 w 11660819"/>
              <a:gd name="connsiteY0" fmla="*/ 1460815 h 1524857"/>
              <a:gd name="connsiteX1" fmla="*/ 3710866 w 11660819"/>
              <a:gd name="connsiteY1" fmla="*/ 1349844 h 1524857"/>
              <a:gd name="connsiteX2" fmla="*/ 5100220 w 11660819"/>
              <a:gd name="connsiteY2" fmla="*/ 142481 h 1524857"/>
              <a:gd name="connsiteX3" fmla="*/ 6644936 w 11660819"/>
              <a:gd name="connsiteY3" fmla="*/ 151359 h 1524857"/>
              <a:gd name="connsiteX4" fmla="*/ 7878932 w 11660819"/>
              <a:gd name="connsiteY4" fmla="*/ 1292139 h 1524857"/>
              <a:gd name="connsiteX5" fmla="*/ 11660819 w 11660819"/>
              <a:gd name="connsiteY5" fmla="*/ 1407548 h 152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0819" h="1524857">
                <a:moveTo>
                  <a:pt x="0" y="1460815"/>
                </a:moveTo>
                <a:cubicBezTo>
                  <a:pt x="1852104" y="1552551"/>
                  <a:pt x="2860829" y="1569566"/>
                  <a:pt x="3710866" y="1349844"/>
                </a:cubicBezTo>
                <a:cubicBezTo>
                  <a:pt x="4560903" y="1130122"/>
                  <a:pt x="4611208" y="342228"/>
                  <a:pt x="5100220" y="142481"/>
                </a:cubicBezTo>
                <a:cubicBezTo>
                  <a:pt x="5589232" y="-57266"/>
                  <a:pt x="6181817" y="-40251"/>
                  <a:pt x="6644936" y="151359"/>
                </a:cubicBezTo>
                <a:cubicBezTo>
                  <a:pt x="7108055" y="342969"/>
                  <a:pt x="7108794" y="1114586"/>
                  <a:pt x="7878932" y="1292139"/>
                </a:cubicBezTo>
                <a:cubicBezTo>
                  <a:pt x="8649070" y="1469692"/>
                  <a:pt x="9804276" y="1514080"/>
                  <a:pt x="11660819" y="1407548"/>
                </a:cubicBezTo>
              </a:path>
            </a:pathLst>
          </a:cu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rtlCol="0" anchor="ctr"/>
          <a:lstStyle/>
          <a:p>
            <a:pPr algn="ctr"/>
            <a:endParaRPr lang="en-US"/>
          </a:p>
        </p:txBody>
      </p:sp>
    </p:spTree>
    <p:extLst>
      <p:ext uri="{BB962C8B-B14F-4D97-AF65-F5344CB8AC3E}">
        <p14:creationId xmlns:p14="http://schemas.microsoft.com/office/powerpoint/2010/main" val="293564040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5">
            <a:extLst>
              <a:ext uri="{FF2B5EF4-FFF2-40B4-BE49-F238E27FC236}">
                <a16:creationId xmlns:a16="http://schemas.microsoft.com/office/drawing/2014/main" id="{F6205F9A-72F3-AF33-6D98-DE5C16C36C53}"/>
              </a:ext>
            </a:extLst>
          </p:cNvPr>
          <p:cNvSpPr/>
          <p:nvPr/>
        </p:nvSpPr>
        <p:spPr>
          <a:xfrm>
            <a:off x="2249978" y="74723"/>
            <a:ext cx="7692044" cy="983764"/>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152400" y="187699"/>
            <a:ext cx="118872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ϵ</a:t>
            </a:r>
            <a:r>
              <a:rPr lang="en-US" dirty="0">
                <a:latin typeface="Arev Sans" pitchFamily="34" charset="0"/>
                <a:ea typeface="Arev Sans" pitchFamily="34" charset="0"/>
                <a:cs typeface="Arev sans bold" pitchFamily="34" charset="0"/>
              </a:rPr>
              <a:t> =       )-approximate </a:t>
            </a:r>
            <a:r>
              <a:rPr lang="en-US" dirty="0">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-designs for </a:t>
            </a:r>
            <a:r>
              <a:rPr lang="en-US" dirty="0">
                <a:solidFill>
                  <a:srgbClr val="FFFF00"/>
                </a:solidFill>
                <a:latin typeface="Arev Sans" pitchFamily="34" charset="0"/>
                <a:ea typeface="Arev Sans" pitchFamily="34" charset="0"/>
                <a:cs typeface="Arev sans bold" pitchFamily="34" charset="0"/>
              </a:rPr>
              <a:t>G</a:t>
            </a:r>
          </a:p>
        </p:txBody>
      </p:sp>
      <p:sp>
        <p:nvSpPr>
          <p:cNvPr id="10" name="TextBox 9">
            <a:extLst>
              <a:ext uri="{FF2B5EF4-FFF2-40B4-BE49-F238E27FC236}">
                <a16:creationId xmlns:a16="http://schemas.microsoft.com/office/drawing/2014/main" id="{ECA9D67C-E5C2-2863-60AE-09CBD92CEE9F}"/>
              </a:ext>
            </a:extLst>
          </p:cNvPr>
          <p:cNvSpPr txBox="1"/>
          <p:nvPr/>
        </p:nvSpPr>
        <p:spPr bwMode="auto">
          <a:xfrm>
            <a:off x="205047" y="1369250"/>
            <a:ext cx="1178190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Baseline (inefficient) randomized construction: </a:t>
            </a:r>
            <a:r>
              <a:rPr lang="en-US" sz="2400" b="1" dirty="0">
                <a:solidFill>
                  <a:srgbClr val="FFFF00"/>
                </a:solidFill>
                <a:latin typeface="Verdana" panose="020B0604030504040204" pitchFamily="34" charset="0"/>
                <a:ea typeface="Verdana" panose="020B0604030504040204" pitchFamily="34" charset="0"/>
                <a:cs typeface="Arev sans bold" pitchFamily="34" charset="0"/>
              </a:rPr>
              <a:t>≳</a:t>
            </a:r>
            <a:r>
              <a:rPr lang="en-US" sz="2400" b="1" dirty="0">
                <a:latin typeface="Verdana" panose="020B0604030504040204" pitchFamily="34" charset="0"/>
                <a:ea typeface="Verdana" panose="020B0604030504040204"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bits of entropy.</a:t>
            </a:r>
            <a:endParaRPr lang="en-US" sz="2400" dirty="0">
              <a:solidFill>
                <a:srgbClr val="FFFF00"/>
              </a:solidFill>
              <a:latin typeface="Arev Sans" pitchFamily="34" charset="0"/>
              <a:ea typeface="Arev Sans" pitchFamily="34" charset="0"/>
              <a:cs typeface="Arev sans bold" pitchFamily="34" charset="0"/>
            </a:endParaRPr>
          </a:p>
        </p:txBody>
      </p:sp>
      <p:grpSp>
        <p:nvGrpSpPr>
          <p:cNvPr id="4" name="Group 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86E6C90A-EC7A-EABA-53B8-F0A2F7F45A7C}"/>
              </a:ext>
            </a:extLst>
          </p:cNvPr>
          <p:cNvGrpSpPr>
            <a:grpSpLocks noChangeAspect="1"/>
          </p:cNvGrpSpPr>
          <p:nvPr>
            <p:custDataLst>
              <p:tags r:id="rId1"/>
            </p:custDataLst>
          </p:nvPr>
        </p:nvGrpSpPr>
        <p:grpSpPr>
          <a:xfrm>
            <a:off x="3456697" y="229941"/>
            <a:ext cx="688588" cy="599712"/>
            <a:chOff x="11431945" y="-17463808"/>
            <a:chExt cx="846890" cy="737582"/>
          </a:xfrm>
        </p:grpSpPr>
        <p:sp>
          <p:nvSpPr>
            <p:cNvPr id="5" name="Freeform: Shape 4">
              <a:extLst>
                <a:ext uri="{FF2B5EF4-FFF2-40B4-BE49-F238E27FC236}">
                  <a16:creationId xmlns:a16="http://schemas.microsoft.com/office/drawing/2014/main" id="{1DC85A3D-0784-2C9C-5CA5-A7A7C84642F7}"/>
                </a:ext>
              </a:extLst>
            </p:cNvPr>
            <p:cNvSpPr/>
            <p:nvPr>
              <p:custDataLst>
                <p:tags r:id="rId14"/>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84A49D2-2579-16CE-547B-F7A2FC8EDD19}"/>
                </a:ext>
              </a:extLst>
            </p:cNvPr>
            <p:cNvSpPr/>
            <p:nvPr>
              <p:custDataLst>
                <p:tags r:id="rId15"/>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CCB7DD-222E-2563-37CD-0C0F114C8AC9}"/>
                </a:ext>
              </a:extLst>
            </p:cNvPr>
            <p:cNvSpPr/>
            <p:nvPr>
              <p:custDataLst>
                <p:tags r:id="rId16"/>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76111A-9143-91CD-9843-5DEDF944E41B}"/>
                </a:ext>
              </a:extLst>
            </p:cNvPr>
            <p:cNvSpPr/>
            <p:nvPr>
              <p:custDataLst>
                <p:tags r:id="rId17"/>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50A46CA-92B2-5105-1B32-053AA391D83A}"/>
                </a:ext>
              </a:extLst>
            </p:cNvPr>
            <p:cNvSpPr/>
            <p:nvPr>
              <p:custDataLst>
                <p:tags r:id="rId18"/>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2971AA9-DCB5-BA58-F584-0EAB2C8AA1C8}"/>
                </a:ext>
              </a:extLst>
            </p:cNvPr>
            <p:cNvSpPr/>
            <p:nvPr>
              <p:custDataLst>
                <p:tags r:id="rId19"/>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7B4748-90F1-0127-EBF3-77FB851BBE10}"/>
                </a:ext>
              </a:extLst>
            </p:cNvPr>
            <p:cNvSpPr/>
            <p:nvPr>
              <p:custDataLst>
                <p:tags r:id="rId20"/>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307B1CCB-165F-6AD7-BB29-42F2E55861AC}"/>
              </a:ext>
            </a:extLst>
          </p:cNvPr>
          <p:cNvSpPr txBox="1"/>
          <p:nvPr/>
        </p:nvSpPr>
        <p:spPr bwMode="auto">
          <a:xfrm>
            <a:off x="10620895" y="286789"/>
            <a:ext cx="16708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solidFill>
                <a:srgbClr val="FFFF00"/>
              </a:solidFill>
              <a:latin typeface="Arev Sans" pitchFamily="34" charset="0"/>
              <a:ea typeface="Arev Sans" pitchFamily="34" charset="0"/>
              <a:cs typeface="Arev sans bold" pitchFamily="34" charset="0"/>
            </a:endParaRPr>
          </a:p>
        </p:txBody>
      </p:sp>
      <p:sp>
        <p:nvSpPr>
          <p:cNvPr id="2" name="TextBox 1">
            <a:extLst>
              <a:ext uri="{FF2B5EF4-FFF2-40B4-BE49-F238E27FC236}">
                <a16:creationId xmlns:a16="http://schemas.microsoft.com/office/drawing/2014/main" id="{AB75BB99-0060-1931-9B9B-855A5D3BF169}"/>
              </a:ext>
            </a:extLst>
          </p:cNvPr>
          <p:cNvSpPr txBox="1"/>
          <p:nvPr/>
        </p:nvSpPr>
        <p:spPr bwMode="auto">
          <a:xfrm>
            <a:off x="430490" y="3237901"/>
            <a:ext cx="1437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sp>
        <p:nvSpPr>
          <p:cNvPr id="7" name="TextBox 6">
            <a:extLst>
              <a:ext uri="{FF2B5EF4-FFF2-40B4-BE49-F238E27FC236}">
                <a16:creationId xmlns:a16="http://schemas.microsoft.com/office/drawing/2014/main" id="{C735AE14-87BE-13E5-BDD9-9B52D69E7CFD}"/>
              </a:ext>
            </a:extLst>
          </p:cNvPr>
          <p:cNvSpPr txBox="1"/>
          <p:nvPr/>
        </p:nvSpPr>
        <p:spPr bwMode="auto">
          <a:xfrm>
            <a:off x="430490" y="5814228"/>
            <a:ext cx="1542397"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SO</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latin typeface="Arev Sans" pitchFamily="34" charset="0"/>
              <a:ea typeface="Arev Sans" pitchFamily="34" charset="0"/>
              <a:cs typeface="Arev sans bold" pitchFamily="34" charset="0"/>
            </a:endParaRPr>
          </a:p>
        </p:txBody>
      </p:sp>
      <p:sp>
        <p:nvSpPr>
          <p:cNvPr id="16" name="TextBox 15">
            <a:extLst>
              <a:ext uri="{FF2B5EF4-FFF2-40B4-BE49-F238E27FC236}">
                <a16:creationId xmlns:a16="http://schemas.microsoft.com/office/drawing/2014/main" id="{5056C978-C615-B007-7E3D-6756A70D820E}"/>
              </a:ext>
            </a:extLst>
          </p:cNvPr>
          <p:cNvSpPr txBox="1"/>
          <p:nvPr/>
        </p:nvSpPr>
        <p:spPr bwMode="auto">
          <a:xfrm>
            <a:off x="430490" y="2438767"/>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G</a:t>
            </a:r>
            <a:endParaRPr lang="en-US" sz="2400" dirty="0">
              <a:latin typeface="Arev Sans" pitchFamily="34" charset="0"/>
              <a:ea typeface="Arev Sans" pitchFamily="34" charset="0"/>
              <a:cs typeface="Arev sans bold" pitchFamily="34" charset="0"/>
            </a:endParaRPr>
          </a:p>
        </p:txBody>
      </p:sp>
      <p:sp>
        <p:nvSpPr>
          <p:cNvPr id="18" name="TextBox 17">
            <a:extLst>
              <a:ext uri="{FF2B5EF4-FFF2-40B4-BE49-F238E27FC236}">
                <a16:creationId xmlns:a16="http://schemas.microsoft.com/office/drawing/2014/main" id="{B1EE0811-0BD4-0842-5935-7776599EC696}"/>
              </a:ext>
            </a:extLst>
          </p:cNvPr>
          <p:cNvSpPr txBox="1"/>
          <p:nvPr/>
        </p:nvSpPr>
        <p:spPr bwMode="auto">
          <a:xfrm>
            <a:off x="2088807" y="2434393"/>
            <a:ext cx="182138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reference</a:t>
            </a:r>
          </a:p>
        </p:txBody>
      </p:sp>
      <p:sp>
        <p:nvSpPr>
          <p:cNvPr id="19" name="TextBox 18">
            <a:extLst>
              <a:ext uri="{FF2B5EF4-FFF2-40B4-BE49-F238E27FC236}">
                <a16:creationId xmlns:a16="http://schemas.microsoft.com/office/drawing/2014/main" id="{C955C885-7F19-47D6-0F8E-70B7DF1AA42F}"/>
              </a:ext>
            </a:extLst>
          </p:cNvPr>
          <p:cNvSpPr txBox="1"/>
          <p:nvPr/>
        </p:nvSpPr>
        <p:spPr bwMode="auto">
          <a:xfrm>
            <a:off x="5212591" y="243439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entropy</a:t>
            </a:r>
          </a:p>
        </p:txBody>
      </p:sp>
      <p:sp>
        <p:nvSpPr>
          <p:cNvPr id="25" name="TextBox 24">
            <a:extLst>
              <a:ext uri="{FF2B5EF4-FFF2-40B4-BE49-F238E27FC236}">
                <a16:creationId xmlns:a16="http://schemas.microsoft.com/office/drawing/2014/main" id="{6087205C-5F5E-383E-AD80-F47A97FA6B89}"/>
              </a:ext>
            </a:extLst>
          </p:cNvPr>
          <p:cNvSpPr txBox="1"/>
          <p:nvPr/>
        </p:nvSpPr>
        <p:spPr bwMode="auto">
          <a:xfrm>
            <a:off x="1931998" y="3213523"/>
            <a:ext cx="2134998"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[KNR’05]</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[Kas’05]</a:t>
            </a:r>
          </a:p>
        </p:txBody>
      </p:sp>
      <p:sp>
        <p:nvSpPr>
          <p:cNvPr id="26" name="TextBox 25">
            <a:extLst>
              <a:ext uri="{FF2B5EF4-FFF2-40B4-BE49-F238E27FC236}">
                <a16:creationId xmlns:a16="http://schemas.microsoft.com/office/drawing/2014/main" id="{043E7475-7010-EC67-10A4-ED073CF0BE49}"/>
              </a:ext>
            </a:extLst>
          </p:cNvPr>
          <p:cNvSpPr txBox="1"/>
          <p:nvPr/>
        </p:nvSpPr>
        <p:spPr bwMode="auto">
          <a:xfrm>
            <a:off x="1931998" y="5756521"/>
            <a:ext cx="2134998"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effectLst>
                  <a:glow rad="228600">
                    <a:schemeClr val="accent6">
                      <a:satMod val="175000"/>
                      <a:alpha val="40000"/>
                    </a:schemeClr>
                  </a:glow>
                </a:effectLst>
                <a:latin typeface="Arev Sans" pitchFamily="34" charset="0"/>
                <a:ea typeface="Arev Sans" pitchFamily="34" charset="0"/>
                <a:cs typeface="Arev sans bold" pitchFamily="34" charset="0"/>
              </a:rPr>
              <a:t>us</a:t>
            </a:r>
          </a:p>
        </p:txBody>
      </p:sp>
      <p:sp>
        <p:nvSpPr>
          <p:cNvPr id="27" name="TextBox 26">
            <a:extLst>
              <a:ext uri="{FF2B5EF4-FFF2-40B4-BE49-F238E27FC236}">
                <a16:creationId xmlns:a16="http://schemas.microsoft.com/office/drawing/2014/main" id="{5F6B0291-8E5C-4822-5B65-520AF2599174}"/>
              </a:ext>
            </a:extLst>
          </p:cNvPr>
          <p:cNvSpPr txBox="1"/>
          <p:nvPr/>
        </p:nvSpPr>
        <p:spPr bwMode="auto">
          <a:xfrm>
            <a:off x="1931998" y="4211572"/>
            <a:ext cx="2134998"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[BHH’19]</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t>
            </a:r>
            <a:r>
              <a:rPr lang="en-US" sz="1800" cap="small" dirty="0">
                <a:latin typeface="Arev Sans" pitchFamily="34" charset="0"/>
                <a:ea typeface="Arev Sans" pitchFamily="34" charset="0"/>
                <a:cs typeface="Arev sans bold" pitchFamily="34" charset="0"/>
              </a:rPr>
              <a:t>Hj</a:t>
            </a:r>
            <a:r>
              <a:rPr lang="en-US" sz="1800" dirty="0">
                <a:latin typeface="Arev Sans" pitchFamily="34" charset="0"/>
                <a:ea typeface="Arev Sans" pitchFamily="34" charset="0"/>
                <a:cs typeface="Arev sans bold" pitchFamily="34" charset="0"/>
              </a:rPr>
              <a:t>’20]</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[Haf’22]</a:t>
            </a:r>
          </a:p>
        </p:txBody>
      </p:sp>
      <p:sp>
        <p:nvSpPr>
          <p:cNvPr id="29" name="TextBox 28">
            <a:extLst>
              <a:ext uri="{FF2B5EF4-FFF2-40B4-BE49-F238E27FC236}">
                <a16:creationId xmlns:a16="http://schemas.microsoft.com/office/drawing/2014/main" id="{A43DF10E-EB05-AB0A-02A7-FC9CE2E4BB96}"/>
              </a:ext>
            </a:extLst>
          </p:cNvPr>
          <p:cNvSpPr txBox="1"/>
          <p:nvPr/>
        </p:nvSpPr>
        <p:spPr bwMode="auto">
          <a:xfrm>
            <a:off x="5212591" y="321352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cxnSp>
        <p:nvCxnSpPr>
          <p:cNvPr id="15" name="Straight Connector 14">
            <a:extLst>
              <a:ext uri="{FF2B5EF4-FFF2-40B4-BE49-F238E27FC236}">
                <a16:creationId xmlns:a16="http://schemas.microsoft.com/office/drawing/2014/main" id="{28340130-F60D-0B79-B9C8-86826F0A840B}"/>
              </a:ext>
            </a:extLst>
          </p:cNvPr>
          <p:cNvCxnSpPr>
            <a:cxnSpLocks/>
          </p:cNvCxnSpPr>
          <p:nvPr/>
        </p:nvCxnSpPr>
        <p:spPr bwMode="auto">
          <a:xfrm>
            <a:off x="322083" y="2978870"/>
            <a:ext cx="7185858"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28" name="TextBox 27">
            <a:extLst>
              <a:ext uri="{FF2B5EF4-FFF2-40B4-BE49-F238E27FC236}">
                <a16:creationId xmlns:a16="http://schemas.microsoft.com/office/drawing/2014/main" id="{7BA52318-D262-B009-BDC7-FA50F34CBC88}"/>
              </a:ext>
            </a:extLst>
          </p:cNvPr>
          <p:cNvSpPr txBox="1"/>
          <p:nvPr/>
        </p:nvSpPr>
        <p:spPr bwMode="auto">
          <a:xfrm>
            <a:off x="5026939" y="5814228"/>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1" name="TextBox 30">
            <a:extLst>
              <a:ext uri="{FF2B5EF4-FFF2-40B4-BE49-F238E27FC236}">
                <a16:creationId xmlns:a16="http://schemas.microsoft.com/office/drawing/2014/main" id="{579D6865-2234-81CC-FDEC-B779117B2D58}"/>
              </a:ext>
            </a:extLst>
          </p:cNvPr>
          <p:cNvSpPr txBox="1"/>
          <p:nvPr/>
        </p:nvSpPr>
        <p:spPr bwMode="auto">
          <a:xfrm>
            <a:off x="430490" y="4355610"/>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2" name="TextBox 31">
            <a:extLst>
              <a:ext uri="{FF2B5EF4-FFF2-40B4-BE49-F238E27FC236}">
                <a16:creationId xmlns:a16="http://schemas.microsoft.com/office/drawing/2014/main" id="{7D24A3C5-CC51-EABA-148C-84E908AE6ADE}"/>
              </a:ext>
            </a:extLst>
          </p:cNvPr>
          <p:cNvSpPr txBox="1"/>
          <p:nvPr/>
        </p:nvSpPr>
        <p:spPr bwMode="auto">
          <a:xfrm>
            <a:off x="5026939" y="4355610"/>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8" name="Oval 7">
            <a:extLst>
              <a:ext uri="{FF2B5EF4-FFF2-40B4-BE49-F238E27FC236}">
                <a16:creationId xmlns:a16="http://schemas.microsoft.com/office/drawing/2014/main" id="{D9AD2E62-6BC1-6E90-0341-C3D9562AFEE4}"/>
              </a:ext>
            </a:extLst>
          </p:cNvPr>
          <p:cNvSpPr/>
          <p:nvPr/>
        </p:nvSpPr>
        <p:spPr>
          <a:xfrm>
            <a:off x="5221944" y="4043081"/>
            <a:ext cx="1801904" cy="1183759"/>
          </a:xfrm>
          <a:prstGeom prst="ellipse">
            <a:avLst/>
          </a:prstGeom>
          <a:noFill/>
          <a:ln w="38100">
            <a:solidFill>
              <a:schemeClr val="tx1"/>
            </a:solidFill>
          </a:ln>
          <a:effectLst>
            <a:glow rad="228600">
              <a:schemeClr val="accent1">
                <a:satMod val="175000"/>
                <a:alpha val="40000"/>
              </a:schemeClr>
            </a:glo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
        <p:nvSpPr>
          <p:cNvPr id="14" name="TextBox 13">
            <a:extLst>
              <a:ext uri="{FF2B5EF4-FFF2-40B4-BE49-F238E27FC236}">
                <a16:creationId xmlns:a16="http://schemas.microsoft.com/office/drawing/2014/main" id="{4AEB28E9-D1F0-B6F6-3709-C41C71103828}"/>
              </a:ext>
            </a:extLst>
          </p:cNvPr>
          <p:cNvSpPr txBox="1"/>
          <p:nvPr/>
        </p:nvSpPr>
        <p:spPr bwMode="auto">
          <a:xfrm>
            <a:off x="7959841" y="3369673"/>
            <a:ext cx="4027112" cy="182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Need a cheap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distribution on</a:t>
            </a:r>
            <a:br>
              <a:rPr lang="en-US" sz="2400" dirty="0">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n-qubit quantum circuits </a:t>
            </a:r>
            <a:r>
              <a:rPr lang="en-US" sz="2400" dirty="0">
                <a:latin typeface="Arev Sans" pitchFamily="34" charset="0"/>
                <a:ea typeface="Arev Sans" pitchFamily="34" charset="0"/>
                <a:cs typeface="Arev sans bold" pitchFamily="34" charset="0"/>
              </a:rPr>
              <a:t>such that</a:t>
            </a:r>
          </a:p>
        </p:txBody>
      </p:sp>
      <p:pic>
        <p:nvPicPr>
          <p:cNvPr id="30" name="Picture 29">
            <a:extLst>
              <a:ext uri="{FF2B5EF4-FFF2-40B4-BE49-F238E27FC236}">
                <a16:creationId xmlns:a16="http://schemas.microsoft.com/office/drawing/2014/main" id="{EE0576B7-FC8A-E1B6-14B9-3F3654ABAA3A}"/>
              </a:ext>
            </a:extLst>
          </p:cNvPr>
          <p:cNvPicPr>
            <a:picLocks noChangeAspect="1"/>
          </p:cNvPicPr>
          <p:nvPr/>
        </p:nvPicPr>
        <p:blipFill>
          <a:blip r:embed="rId22"/>
          <a:stretch>
            <a:fillRect/>
          </a:stretch>
        </p:blipFill>
        <p:spPr>
          <a:xfrm flipH="1">
            <a:off x="9479507" y="2173941"/>
            <a:ext cx="919134" cy="1181742"/>
          </a:xfrm>
          <a:prstGeom prst="rect">
            <a:avLst/>
          </a:prstGeom>
          <a:effectLst>
            <a:softEdge rad="63500"/>
          </a:effectLst>
        </p:spPr>
      </p:pic>
      <p:sp>
        <p:nvSpPr>
          <p:cNvPr id="38" name="TextBox 37">
            <a:extLst>
              <a:ext uri="{FF2B5EF4-FFF2-40B4-BE49-F238E27FC236}">
                <a16:creationId xmlns:a16="http://schemas.microsoft.com/office/drawing/2014/main" id="{8D30D8BB-7AA1-242E-3FE7-AF27EC59D785}"/>
              </a:ext>
            </a:extLst>
          </p:cNvPr>
          <p:cNvSpPr txBox="1"/>
          <p:nvPr/>
        </p:nvSpPr>
        <p:spPr bwMode="auto">
          <a:xfrm>
            <a:off x="7446629" y="5366135"/>
            <a:ext cx="4724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baseline="-25000" dirty="0">
                <a:latin typeface="Arev Sans" pitchFamily="34" charset="0"/>
                <a:ea typeface="Arev Sans" pitchFamily="34" charset="0"/>
                <a:cs typeface="Arev sans bold" pitchFamily="34" charset="0"/>
              </a:rPr>
              <a:t>op</a:t>
            </a:r>
          </a:p>
        </p:txBody>
      </p:sp>
      <p:grpSp>
        <p:nvGrpSpPr>
          <p:cNvPr id="59" name="Group 58">
            <a:extLst>
              <a:ext uri="{FF2B5EF4-FFF2-40B4-BE49-F238E27FC236}">
                <a16:creationId xmlns:a16="http://schemas.microsoft.com/office/drawing/2014/main" id="{390A18DD-790D-C7D3-F25A-7E69EBEDDFF0}"/>
              </a:ext>
            </a:extLst>
          </p:cNvPr>
          <p:cNvGrpSpPr/>
          <p:nvPr/>
        </p:nvGrpSpPr>
        <p:grpSpPr>
          <a:xfrm>
            <a:off x="8311031" y="6037472"/>
            <a:ext cx="2771885" cy="672548"/>
            <a:chOff x="9122335" y="5829104"/>
            <a:chExt cx="2771885" cy="672548"/>
          </a:xfrm>
        </p:grpSpPr>
        <p:grpSp>
          <p:nvGrpSpPr>
            <p:cNvPr id="46" name="Group 45"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EB425E9C-54BD-4AFE-41C4-BC96E9DC7359}"/>
                </a:ext>
              </a:extLst>
            </p:cNvPr>
            <p:cNvGrpSpPr>
              <a:grpSpLocks noChangeAspect="1"/>
            </p:cNvGrpSpPr>
            <p:nvPr>
              <p:custDataLst>
                <p:tags r:id="rId2"/>
              </p:custDataLst>
            </p:nvPr>
          </p:nvGrpSpPr>
          <p:grpSpPr>
            <a:xfrm>
              <a:off x="10661573" y="5829104"/>
              <a:ext cx="1232647" cy="672548"/>
              <a:chOff x="14677907" y="-14927531"/>
              <a:chExt cx="1466969" cy="800397"/>
            </a:xfrm>
          </p:grpSpPr>
          <p:sp>
            <p:nvSpPr>
              <p:cNvPr id="48" name="Freeform: Shape 47">
                <a:extLst>
                  <a:ext uri="{FF2B5EF4-FFF2-40B4-BE49-F238E27FC236}">
                    <a16:creationId xmlns:a16="http://schemas.microsoft.com/office/drawing/2014/main" id="{7156CB8A-3BF6-467B-DB81-606310BC01CF}"/>
                  </a:ext>
                </a:extLst>
              </p:cNvPr>
              <p:cNvSpPr/>
              <p:nvPr>
                <p:custDataLst>
                  <p:tags r:id="rId3"/>
                </p:custDataLst>
              </p:nvPr>
            </p:nvSpPr>
            <p:spPr>
              <a:xfrm flipV="1">
                <a:off x="15348255" y="-14927531"/>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49" name="Freeform: Shape 48">
                <a:extLst>
                  <a:ext uri="{FF2B5EF4-FFF2-40B4-BE49-F238E27FC236}">
                    <a16:creationId xmlns:a16="http://schemas.microsoft.com/office/drawing/2014/main" id="{B71B7028-E017-925F-2E85-14AA55BFA7EA}"/>
                  </a:ext>
                </a:extLst>
              </p:cNvPr>
              <p:cNvSpPr/>
              <p:nvPr>
                <p:custDataLst>
                  <p:tags r:id="rId4"/>
                </p:custDataLst>
              </p:nvPr>
            </p:nvSpPr>
            <p:spPr>
              <a:xfrm flipV="1">
                <a:off x="14677907"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50" name="Freeform: Shape 49">
                <a:extLst>
                  <a:ext uri="{FF2B5EF4-FFF2-40B4-BE49-F238E27FC236}">
                    <a16:creationId xmlns:a16="http://schemas.microsoft.com/office/drawing/2014/main" id="{9A6CD0F8-E4EE-0BA1-70B3-B1CC523890EE}"/>
                  </a:ext>
                </a:extLst>
              </p:cNvPr>
              <p:cNvSpPr/>
              <p:nvPr>
                <p:custDataLst>
                  <p:tags r:id="rId5"/>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51" name="Freeform: Shape 50">
                <a:extLst>
                  <a:ext uri="{FF2B5EF4-FFF2-40B4-BE49-F238E27FC236}">
                    <a16:creationId xmlns:a16="http://schemas.microsoft.com/office/drawing/2014/main" id="{F0BF9DB1-FE23-844A-9467-3B6A960C24E9}"/>
                  </a:ext>
                </a:extLst>
              </p:cNvPr>
              <p:cNvSpPr/>
              <p:nvPr>
                <p:custDataLst>
                  <p:tags r:id="rId6"/>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52" name="Freeform: Shape 51">
                <a:extLst>
                  <a:ext uri="{FF2B5EF4-FFF2-40B4-BE49-F238E27FC236}">
                    <a16:creationId xmlns:a16="http://schemas.microsoft.com/office/drawing/2014/main" id="{686A32EF-2F39-F090-0AE9-CA470132A06A}"/>
                  </a:ext>
                </a:extLst>
              </p:cNvPr>
              <p:cNvSpPr/>
              <p:nvPr>
                <p:custDataLst>
                  <p:tags r:id="rId7"/>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53" name="Freeform: Shape 52">
                <a:extLst>
                  <a:ext uri="{FF2B5EF4-FFF2-40B4-BE49-F238E27FC236}">
                    <a16:creationId xmlns:a16="http://schemas.microsoft.com/office/drawing/2014/main" id="{30904B61-0FAE-273A-36A6-F844D6CC5CCC}"/>
                  </a:ext>
                </a:extLst>
              </p:cNvPr>
              <p:cNvSpPr/>
              <p:nvPr>
                <p:custDataLst>
                  <p:tags r:id="rId8"/>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54" name="Freeform: Shape 53">
                <a:extLst>
                  <a:ext uri="{FF2B5EF4-FFF2-40B4-BE49-F238E27FC236}">
                    <a16:creationId xmlns:a16="http://schemas.microsoft.com/office/drawing/2014/main" id="{9B83F812-33AD-C7A9-B5CD-FA5DBEA2DBCE}"/>
                  </a:ext>
                </a:extLst>
              </p:cNvPr>
              <p:cNvSpPr/>
              <p:nvPr>
                <p:custDataLst>
                  <p:tags r:id="rId9"/>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55" name="Freeform: Shape 54">
                <a:extLst>
                  <a:ext uri="{FF2B5EF4-FFF2-40B4-BE49-F238E27FC236}">
                    <a16:creationId xmlns:a16="http://schemas.microsoft.com/office/drawing/2014/main" id="{1E46FD5F-4D75-50F1-8718-808DE37AC631}"/>
                  </a:ext>
                </a:extLst>
              </p:cNvPr>
              <p:cNvSpPr/>
              <p:nvPr>
                <p:custDataLst>
                  <p:tags r:id="rId10"/>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56" name="Freeform: Shape 55">
                <a:extLst>
                  <a:ext uri="{FF2B5EF4-FFF2-40B4-BE49-F238E27FC236}">
                    <a16:creationId xmlns:a16="http://schemas.microsoft.com/office/drawing/2014/main" id="{11486123-4CF3-2A5E-3760-C1D42BB71A9F}"/>
                  </a:ext>
                </a:extLst>
              </p:cNvPr>
              <p:cNvSpPr/>
              <p:nvPr>
                <p:custDataLst>
                  <p:tags r:id="rId11"/>
                </p:custDataLst>
              </p:nvPr>
            </p:nvSpPr>
            <p:spPr>
              <a:xfrm flipV="1">
                <a:off x="15669829" y="-14227937"/>
                <a:ext cx="57683" cy="72875"/>
              </a:xfrm>
              <a:custGeom>
                <a:avLst/>
                <a:gdLst>
                  <a:gd name="connsiteX0" fmla="*/ 26413 w 57683"/>
                  <a:gd name="connsiteY0" fmla="*/ 71611 h 72875"/>
                  <a:gd name="connsiteX1" fmla="*/ 21251 w 57683"/>
                  <a:gd name="connsiteY1" fmla="*/ 46102 h 72875"/>
                  <a:gd name="connsiteX2" fmla="*/ 0 w 57683"/>
                  <a:gd name="connsiteY2" fmla="*/ -1264 h 72875"/>
                  <a:gd name="connsiteX3" fmla="*/ 19126 w 57683"/>
                  <a:gd name="connsiteY3" fmla="*/ -1264 h 72875"/>
                  <a:gd name="connsiteX4" fmla="*/ 52826 w 57683"/>
                  <a:gd name="connsiteY4" fmla="*/ 46102 h 72875"/>
                  <a:gd name="connsiteX5" fmla="*/ 57684 w 57683"/>
                  <a:gd name="connsiteY5" fmla="*/ 71611 h 72875"/>
                  <a:gd name="connsiteX6" fmla="*/ 26413 w 57683"/>
                  <a:gd name="connsiteY6" fmla="*/ 71611 h 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83" h="72875">
                    <a:moveTo>
                      <a:pt x="26413" y="71611"/>
                    </a:moveTo>
                    <a:lnTo>
                      <a:pt x="21251" y="46102"/>
                    </a:lnTo>
                    <a:lnTo>
                      <a:pt x="0" y="-1264"/>
                    </a:lnTo>
                    <a:lnTo>
                      <a:pt x="19126" y="-1264"/>
                    </a:lnTo>
                    <a:lnTo>
                      <a:pt x="52826" y="46102"/>
                    </a:lnTo>
                    <a:lnTo>
                      <a:pt x="57684" y="71611"/>
                    </a:lnTo>
                    <a:lnTo>
                      <a:pt x="26413" y="71611"/>
                    </a:lnTo>
                    <a:close/>
                  </a:path>
                </a:pathLst>
              </a:custGeom>
              <a:solidFill>
                <a:srgbClr val="FFFFFF"/>
              </a:solidFill>
              <a:ln w="30474" cap="flat">
                <a:noFill/>
                <a:prstDash val="solid"/>
                <a:miter/>
              </a:ln>
            </p:spPr>
            <p:txBody>
              <a:bodyPr rtlCol="0" anchor="ctr"/>
              <a:lstStyle/>
              <a:p>
                <a:pPr algn="ctr"/>
                <a:endParaRPr lang="en-US"/>
              </a:p>
            </p:txBody>
          </p:sp>
          <p:sp>
            <p:nvSpPr>
              <p:cNvPr id="57" name="Freeform: Shape 56">
                <a:extLst>
                  <a:ext uri="{FF2B5EF4-FFF2-40B4-BE49-F238E27FC236}">
                    <a16:creationId xmlns:a16="http://schemas.microsoft.com/office/drawing/2014/main" id="{3A1A4475-B1C3-5DD5-83C9-2815056FCFD2}"/>
                  </a:ext>
                </a:extLst>
              </p:cNvPr>
              <p:cNvSpPr/>
              <p:nvPr>
                <p:custDataLst>
                  <p:tags r:id="rId12"/>
                </p:custDataLst>
              </p:nvPr>
            </p:nvSpPr>
            <p:spPr>
              <a:xfrm flipV="1">
                <a:off x="15844741" y="-14360316"/>
                <a:ext cx="139055" cy="170032"/>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58" name="Freeform: Shape 57">
                <a:extLst>
                  <a:ext uri="{FF2B5EF4-FFF2-40B4-BE49-F238E27FC236}">
                    <a16:creationId xmlns:a16="http://schemas.microsoft.com/office/drawing/2014/main" id="{338D5D58-0BD6-693A-F7C4-1F1B271B242E}"/>
                  </a:ext>
                </a:extLst>
              </p:cNvPr>
              <p:cNvSpPr/>
              <p:nvPr>
                <p:custDataLst>
                  <p:tags r:id="rId13"/>
                </p:custDataLst>
              </p:nvPr>
            </p:nvSpPr>
            <p:spPr>
              <a:xfrm flipV="1">
                <a:off x="16033907"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sp>
          <p:nvSpPr>
            <p:cNvPr id="47" name="TextBox 46">
              <a:extLst>
                <a:ext uri="{FF2B5EF4-FFF2-40B4-BE49-F238E27FC236}">
                  <a16:creationId xmlns:a16="http://schemas.microsoft.com/office/drawing/2014/main" id="{13D90EAC-64E5-FAC4-1B59-323EE288A5E4}"/>
                </a:ext>
              </a:extLst>
            </p:cNvPr>
            <p:cNvSpPr txBox="1"/>
            <p:nvPr/>
          </p:nvSpPr>
          <p:spPr bwMode="auto">
            <a:xfrm>
              <a:off x="9122335" y="5863022"/>
              <a:ext cx="176880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Verdana" panose="020B0604030504040204" pitchFamily="34" charset="0"/>
                  <a:ea typeface="Verdana" panose="020B0604030504040204" pitchFamily="34" charset="0"/>
                  <a:cs typeface="Arev sans bold" pitchFamily="34" charset="0"/>
                </a:rPr>
                <a:t>≤ 1 −</a:t>
              </a:r>
              <a:endParaRPr lang="en-US" sz="2400" dirty="0">
                <a:latin typeface="Arev Sans" pitchFamily="34" charset="0"/>
                <a:ea typeface="Arev Sans" pitchFamily="34" charset="0"/>
                <a:cs typeface="Arev sans bold" pitchFamily="34" charset="0"/>
              </a:endParaRPr>
            </a:p>
          </p:txBody>
        </p:sp>
      </p:grpSp>
      <p:sp>
        <p:nvSpPr>
          <p:cNvPr id="60" name="TextBox 59">
            <a:extLst>
              <a:ext uri="{FF2B5EF4-FFF2-40B4-BE49-F238E27FC236}">
                <a16:creationId xmlns:a16="http://schemas.microsoft.com/office/drawing/2014/main" id="{815A633F-FC08-123D-E034-3CF32D856607}"/>
              </a:ext>
            </a:extLst>
          </p:cNvPr>
          <p:cNvSpPr txBox="1"/>
          <p:nvPr/>
        </p:nvSpPr>
        <p:spPr bwMode="auto">
          <a:xfrm>
            <a:off x="3670530" y="6320128"/>
            <a:ext cx="3735320" cy="36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600" dirty="0">
                <a:latin typeface="Arev Sans" pitchFamily="34" charset="0"/>
                <a:ea typeface="Arev Sans" pitchFamily="34" charset="0"/>
                <a:cs typeface="Arev sans bold" pitchFamily="34" charset="0"/>
              </a:rPr>
              <a:t>(&amp; strongly explicit)</a:t>
            </a:r>
          </a:p>
        </p:txBody>
      </p:sp>
      <p:sp>
        <p:nvSpPr>
          <p:cNvPr id="62" name="Rectangle 61">
            <a:extLst>
              <a:ext uri="{FF2B5EF4-FFF2-40B4-BE49-F238E27FC236}">
                <a16:creationId xmlns:a16="http://schemas.microsoft.com/office/drawing/2014/main" id="{40A187E3-AADC-E627-5A2E-B241E1C5A518}"/>
              </a:ext>
            </a:extLst>
          </p:cNvPr>
          <p:cNvSpPr/>
          <p:nvPr/>
        </p:nvSpPr>
        <p:spPr>
          <a:xfrm>
            <a:off x="7498976" y="1972235"/>
            <a:ext cx="4697506" cy="489024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
        <p:nvSpPr>
          <p:cNvPr id="63" name="Oval 62">
            <a:extLst>
              <a:ext uri="{FF2B5EF4-FFF2-40B4-BE49-F238E27FC236}">
                <a16:creationId xmlns:a16="http://schemas.microsoft.com/office/drawing/2014/main" id="{4B4E376A-2DE8-9ED7-6E40-BE2EA03F8FF6}"/>
              </a:ext>
            </a:extLst>
          </p:cNvPr>
          <p:cNvSpPr/>
          <p:nvPr/>
        </p:nvSpPr>
        <p:spPr>
          <a:xfrm>
            <a:off x="1984449" y="4020672"/>
            <a:ext cx="2020308" cy="1452550"/>
          </a:xfrm>
          <a:prstGeom prst="ellipse">
            <a:avLst/>
          </a:prstGeom>
          <a:noFill/>
          <a:ln w="38100">
            <a:solidFill>
              <a:schemeClr val="tx1"/>
            </a:solidFill>
          </a:ln>
          <a:effectLst>
            <a:glow rad="228600">
              <a:schemeClr val="accent1">
                <a:satMod val="175000"/>
                <a:alpha val="40000"/>
              </a:schemeClr>
            </a:glo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Tree>
    <p:extLst>
      <p:ext uri="{BB962C8B-B14F-4D97-AF65-F5344CB8AC3E}">
        <p14:creationId xmlns:p14="http://schemas.microsoft.com/office/powerpoint/2010/main" val="184989736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8" grpId="0"/>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C48C2-C121-253F-147B-432C0A6316F3}"/>
              </a:ext>
            </a:extLst>
          </p:cNvPr>
          <p:cNvSpPr txBox="1"/>
          <p:nvPr/>
        </p:nvSpPr>
        <p:spPr bwMode="auto">
          <a:xfrm>
            <a:off x="107576" y="161364"/>
            <a:ext cx="11764954" cy="20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solidFill>
                  <a:srgbClr val="FFFF00"/>
                </a:solidFill>
                <a:latin typeface="Arev Sans" pitchFamily="34" charset="0"/>
                <a:ea typeface="Arev Sans" pitchFamily="34" charset="0"/>
                <a:cs typeface="Arev sans bold" pitchFamily="34" charset="0"/>
              </a:rPr>
              <a:t>Universality Theorem:  </a:t>
            </a:r>
            <a:br>
              <a:rPr lang="en-US" sz="2400" b="1" dirty="0">
                <a:solidFill>
                  <a:srgbClr val="FFFF00"/>
                </a:solidFill>
                <a:latin typeface="Arev Sans" pitchFamily="34" charset="0"/>
                <a:ea typeface="Arev Sans" pitchFamily="34" charset="0"/>
                <a:cs typeface="Arev sans bold" pitchFamily="34" charset="0"/>
              </a:rPr>
            </a:br>
            <a:br>
              <a:rPr lang="en-US" sz="800" b="1" dirty="0">
                <a:solidFill>
                  <a:srgbClr val="FFFF00"/>
                </a:solidFill>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There is a finite set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of quantum “gates” (1-, 2-, 3-qubit </a:t>
            </a:r>
            <a:r>
              <a:rPr lang="en-US" sz="2400" dirty="0" err="1">
                <a:latin typeface="Arev Sans" pitchFamily="34" charset="0"/>
                <a:ea typeface="Arev Sans" pitchFamily="34" charset="0"/>
                <a:cs typeface="Arev sans bold" pitchFamily="34" charset="0"/>
              </a:rPr>
              <a:t>unitaries</a:t>
            </a:r>
            <a:r>
              <a:rPr lang="en-US" sz="2400" dirty="0">
                <a:latin typeface="Arev Sans" pitchFamily="34" charset="0"/>
                <a:ea typeface="Arev Sans" pitchFamily="34" charset="0"/>
                <a:cs typeface="Arev sans bold" pitchFamily="34" charset="0"/>
              </a:rPr>
              <a:t>)</a:t>
            </a:r>
            <a:br>
              <a:rPr lang="en-US" sz="2400" dirty="0">
                <a:latin typeface="Arev Sans" pitchFamily="34" charset="0"/>
                <a:ea typeface="Arev Sans" pitchFamily="34" charset="0"/>
                <a:cs typeface="Arev sans bold" pitchFamily="34" charset="0"/>
              </a:rPr>
            </a:br>
            <a:r>
              <a:rPr lang="en-US" sz="2400" dirty="0">
                <a:latin typeface="Arev Sans" pitchFamily="34" charset="0"/>
                <a:ea typeface="Arev Sans" pitchFamily="34" charset="0"/>
                <a:cs typeface="Arev sans bold" pitchFamily="34" charset="0"/>
              </a:rPr>
              <a:t>    such that </a:t>
            </a:r>
            <a:r>
              <a:rPr lang="en-US" sz="2400" b="1" dirty="0">
                <a:latin typeface="Arev Sans" pitchFamily="34" charset="0"/>
                <a:ea typeface="Arev Sans" pitchFamily="34" charset="0"/>
                <a:cs typeface="Arev sans bold" pitchFamily="34" charset="0"/>
              </a:rPr>
              <a:t>every</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in </a:t>
            </a: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can be approximated (arbitrarily well)</a:t>
            </a:r>
          </a:p>
          <a:p>
            <a:pPr eaLnBrk="1" hangingPunct="1">
              <a:lnSpc>
                <a:spcPct val="120000"/>
              </a:lnSpc>
            </a:pPr>
            <a:r>
              <a:rPr lang="en-US" sz="2400" dirty="0">
                <a:latin typeface="Arev Sans" pitchFamily="34" charset="0"/>
                <a:ea typeface="Arev Sans" pitchFamily="34" charset="0"/>
                <a:cs typeface="Arev sans bold" pitchFamily="34" charset="0"/>
              </a:rPr>
              <a:t>    by an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-qubit circuit using gates from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a:t>
            </a:r>
          </a:p>
        </p:txBody>
      </p:sp>
      <p:sp>
        <p:nvSpPr>
          <p:cNvPr id="12" name="TextBox 11">
            <a:extLst>
              <a:ext uri="{FF2B5EF4-FFF2-40B4-BE49-F238E27FC236}">
                <a16:creationId xmlns:a16="http://schemas.microsoft.com/office/drawing/2014/main" id="{932C0ABA-6A1A-FBCF-503E-63703EE841C3}"/>
              </a:ext>
            </a:extLst>
          </p:cNvPr>
          <p:cNvSpPr txBox="1"/>
          <p:nvPr/>
        </p:nvSpPr>
        <p:spPr bwMode="auto">
          <a:xfrm>
            <a:off x="107576" y="2630065"/>
            <a:ext cx="11764954"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[Shi’02]</a:t>
            </a:r>
            <a:r>
              <a:rPr lang="en-US"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version:    			</a:t>
            </a:r>
            <a:r>
              <a:rPr lang="en-US"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 </a:t>
            </a:r>
          </a:p>
        </p:txBody>
      </p:sp>
      <p:grpSp>
        <p:nvGrpSpPr>
          <p:cNvPr id="139" name="Group 13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  1 &amp; 0 &amp; 0 &amp; 0 &amp; 0 &amp; 0 &amp; 0 &amp; 0 \\&#10;  0 &amp; 1 &amp; 0 &amp; 0 &amp; 0 &amp; 0 &amp; 0 &amp; 0 \\&#10;  0 &amp; 0 &amp; 1 &amp; 0 &amp; 0 &amp; 0 &amp; 0 &amp; 0 \\&#10;  0 &amp; 0 &amp; 0 &amp; 1 &amp; 0 &amp; 0 &amp; 0 &amp; 0 \\&#10;  0 &amp; 0 &amp; 0 &amp; 0 &amp; 1 &amp; 0 &amp; 0 &amp; 0 \\&#10;  0 &amp; 0 &amp; 0 &amp; 0 &amp; 0 &amp; 1 &amp; 0 &amp; 0 \\&#10;  0 &amp; 0 &amp; 0 &amp; 0 &amp; 0 &amp; 0 &amp; 0 &amp; 1 \\&#10;  0 &amp; 0 &amp; 0 &amp; 0 &amp; 0 &amp; 0 &amp; 1 &amp; 0 &#10;\end{bmatrix}&#10;\]&#10;\end{document}" title="IguanaTex Vector Display">
            <a:extLst>
              <a:ext uri="{FF2B5EF4-FFF2-40B4-BE49-F238E27FC236}">
                <a16:creationId xmlns:a16="http://schemas.microsoft.com/office/drawing/2014/main" id="{2AB71B46-6E8F-9D9E-9BB4-05DF63B4D45D}"/>
              </a:ext>
            </a:extLst>
          </p:cNvPr>
          <p:cNvGrpSpPr>
            <a:grpSpLocks noChangeAspect="1"/>
          </p:cNvGrpSpPr>
          <p:nvPr>
            <p:custDataLst>
              <p:tags r:id="rId1"/>
            </p:custDataLst>
          </p:nvPr>
        </p:nvGrpSpPr>
        <p:grpSpPr>
          <a:xfrm>
            <a:off x="1091083" y="4152943"/>
            <a:ext cx="2530764" cy="1828291"/>
            <a:chOff x="9853296" y="-17458683"/>
            <a:chExt cx="4003356" cy="2892130"/>
          </a:xfrm>
        </p:grpSpPr>
        <p:sp>
          <p:nvSpPr>
            <p:cNvPr id="35" name="Freeform: Shape 34">
              <a:extLst>
                <a:ext uri="{FF2B5EF4-FFF2-40B4-BE49-F238E27FC236}">
                  <a16:creationId xmlns:a16="http://schemas.microsoft.com/office/drawing/2014/main" id="{75F98403-F0C2-DB48-544C-8A4CD47AD3B8}"/>
                </a:ext>
              </a:extLst>
            </p:cNvPr>
            <p:cNvSpPr/>
            <p:nvPr>
              <p:custDataLst>
                <p:tags r:id="rId52"/>
              </p:custDataLst>
            </p:nvPr>
          </p:nvSpPr>
          <p:spPr>
            <a:xfrm flipV="1">
              <a:off x="9853296" y="-17458683"/>
              <a:ext cx="111061" cy="594676"/>
            </a:xfrm>
            <a:custGeom>
              <a:avLst/>
              <a:gdLst>
                <a:gd name="connsiteX0" fmla="*/ 0 w 111061"/>
                <a:gd name="connsiteY0" fmla="*/ 593384 h 594676"/>
                <a:gd name="connsiteX1" fmla="*/ 111062 w 111061"/>
                <a:gd name="connsiteY1" fmla="*/ 593384 h 594676"/>
                <a:gd name="connsiteX2" fmla="*/ 111062 w 111061"/>
                <a:gd name="connsiteY2" fmla="*/ 569485 h 594676"/>
                <a:gd name="connsiteX3" fmla="*/ 26232 w 111061"/>
                <a:gd name="connsiteY3" fmla="*/ 569485 h 594676"/>
                <a:gd name="connsiteX4" fmla="*/ 26232 w 111061"/>
                <a:gd name="connsiteY4" fmla="*/ -1293 h 594676"/>
                <a:gd name="connsiteX5" fmla="*/ 0 w 111061"/>
                <a:gd name="connsiteY5" fmla="*/ -1293 h 594676"/>
                <a:gd name="connsiteX6" fmla="*/ 0 w 111061"/>
                <a:gd name="connsiteY6" fmla="*/ 593384 h 5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594676">
                  <a:moveTo>
                    <a:pt x="0" y="593384"/>
                  </a:moveTo>
                  <a:lnTo>
                    <a:pt x="111062" y="593384"/>
                  </a:lnTo>
                  <a:lnTo>
                    <a:pt x="111062" y="569485"/>
                  </a:lnTo>
                  <a:lnTo>
                    <a:pt x="26232" y="569485"/>
                  </a:lnTo>
                  <a:lnTo>
                    <a:pt x="26232" y="-1293"/>
                  </a:lnTo>
                  <a:lnTo>
                    <a:pt x="0" y="-1293"/>
                  </a:lnTo>
                  <a:lnTo>
                    <a:pt x="0" y="593384"/>
                  </a:lnTo>
                  <a:close/>
                </a:path>
              </a:pathLst>
            </a:custGeom>
            <a:solidFill>
              <a:srgbClr val="FFFFFF"/>
            </a:solidFill>
            <a:ln w="3047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E2DE1F9-F1A4-239B-088E-700287C2B398}"/>
                </a:ext>
              </a:extLst>
            </p:cNvPr>
            <p:cNvSpPr/>
            <p:nvPr>
              <p:custDataLst>
                <p:tags r:id="rId53"/>
              </p:custDataLst>
            </p:nvPr>
          </p:nvSpPr>
          <p:spPr>
            <a:xfrm flipV="1">
              <a:off x="9854458" y="-16877399"/>
              <a:ext cx="23907" cy="233200"/>
            </a:xfrm>
            <a:custGeom>
              <a:avLst/>
              <a:gdLst>
                <a:gd name="connsiteX0" fmla="*/ 0 w 23907"/>
                <a:gd name="connsiteY0" fmla="*/ 231934 h 233200"/>
                <a:gd name="connsiteX1" fmla="*/ 0 w 23907"/>
                <a:gd name="connsiteY1" fmla="*/ -1266 h 233200"/>
                <a:gd name="connsiteX2" fmla="*/ 23908 w 23907"/>
                <a:gd name="connsiteY2" fmla="*/ -1266 h 233200"/>
                <a:gd name="connsiteX3" fmla="*/ 23908 w 23907"/>
                <a:gd name="connsiteY3" fmla="*/ 231934 h 233200"/>
                <a:gd name="connsiteX4" fmla="*/ 0 w 23907"/>
                <a:gd name="connsiteY4" fmla="*/ 231934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34"/>
                  </a:moveTo>
                  <a:lnTo>
                    <a:pt x="0" y="-1266"/>
                  </a:lnTo>
                  <a:lnTo>
                    <a:pt x="23908" y="-1266"/>
                  </a:lnTo>
                  <a:lnTo>
                    <a:pt x="23908" y="231934"/>
                  </a:lnTo>
                  <a:lnTo>
                    <a:pt x="0" y="231934"/>
                  </a:lnTo>
                  <a:close/>
                </a:path>
              </a:pathLst>
            </a:custGeom>
            <a:solidFill>
              <a:srgbClr val="FFFFFF"/>
            </a:solidFill>
            <a:ln w="3047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6BE6347-1324-2469-A0AA-2D1608498802}"/>
                </a:ext>
              </a:extLst>
            </p:cNvPr>
            <p:cNvSpPr/>
            <p:nvPr>
              <p:custDataLst>
                <p:tags r:id="rId54"/>
              </p:custDataLst>
            </p:nvPr>
          </p:nvSpPr>
          <p:spPr>
            <a:xfrm flipV="1">
              <a:off x="9854458" y="-16687323"/>
              <a:ext cx="23907" cy="233198"/>
            </a:xfrm>
            <a:custGeom>
              <a:avLst/>
              <a:gdLst>
                <a:gd name="connsiteX0" fmla="*/ 0 w 23907"/>
                <a:gd name="connsiteY0" fmla="*/ 231945 h 233198"/>
                <a:gd name="connsiteX1" fmla="*/ 0 w 23907"/>
                <a:gd name="connsiteY1" fmla="*/ -1254 h 233198"/>
                <a:gd name="connsiteX2" fmla="*/ 23908 w 23907"/>
                <a:gd name="connsiteY2" fmla="*/ -1254 h 233198"/>
                <a:gd name="connsiteX3" fmla="*/ 23908 w 23907"/>
                <a:gd name="connsiteY3" fmla="*/ 231945 h 233198"/>
                <a:gd name="connsiteX4" fmla="*/ 0 w 23907"/>
                <a:gd name="connsiteY4" fmla="*/ 231945 h 233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198">
                  <a:moveTo>
                    <a:pt x="0" y="231945"/>
                  </a:moveTo>
                  <a:lnTo>
                    <a:pt x="0" y="-1254"/>
                  </a:lnTo>
                  <a:lnTo>
                    <a:pt x="23908" y="-1254"/>
                  </a:lnTo>
                  <a:lnTo>
                    <a:pt x="23908" y="231945"/>
                  </a:lnTo>
                  <a:lnTo>
                    <a:pt x="0" y="231945"/>
                  </a:lnTo>
                  <a:close/>
                </a:path>
              </a:pathLst>
            </a:custGeom>
            <a:solidFill>
              <a:srgbClr val="FFFFFF"/>
            </a:solidFill>
            <a:ln w="3047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C81CA7D-4109-1F0F-DBD8-8FCF187B2961}"/>
                </a:ext>
              </a:extLst>
            </p:cNvPr>
            <p:cNvSpPr/>
            <p:nvPr>
              <p:custDataLst>
                <p:tags r:id="rId55"/>
              </p:custDataLst>
            </p:nvPr>
          </p:nvSpPr>
          <p:spPr>
            <a:xfrm flipV="1">
              <a:off x="9854458" y="-16497251"/>
              <a:ext cx="23907" cy="233200"/>
            </a:xfrm>
            <a:custGeom>
              <a:avLst/>
              <a:gdLst>
                <a:gd name="connsiteX0" fmla="*/ 0 w 23907"/>
                <a:gd name="connsiteY0" fmla="*/ 231959 h 233200"/>
                <a:gd name="connsiteX1" fmla="*/ 0 w 23907"/>
                <a:gd name="connsiteY1" fmla="*/ -1242 h 233200"/>
                <a:gd name="connsiteX2" fmla="*/ 23908 w 23907"/>
                <a:gd name="connsiteY2" fmla="*/ -1242 h 233200"/>
                <a:gd name="connsiteX3" fmla="*/ 23908 w 23907"/>
                <a:gd name="connsiteY3" fmla="*/ 231959 h 233200"/>
                <a:gd name="connsiteX4" fmla="*/ 0 w 23907"/>
                <a:gd name="connsiteY4" fmla="*/ 231959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59"/>
                  </a:moveTo>
                  <a:lnTo>
                    <a:pt x="0" y="-1242"/>
                  </a:lnTo>
                  <a:lnTo>
                    <a:pt x="23908" y="-1242"/>
                  </a:lnTo>
                  <a:lnTo>
                    <a:pt x="23908" y="231959"/>
                  </a:lnTo>
                  <a:lnTo>
                    <a:pt x="0" y="231959"/>
                  </a:lnTo>
                  <a:close/>
                </a:path>
              </a:pathLst>
            </a:custGeom>
            <a:solidFill>
              <a:srgbClr val="FFFFFF"/>
            </a:solidFill>
            <a:ln w="3047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C02141F-BC55-9022-17D1-8A11BAF71057}"/>
                </a:ext>
              </a:extLst>
            </p:cNvPr>
            <p:cNvSpPr/>
            <p:nvPr>
              <p:custDataLst>
                <p:tags r:id="rId56"/>
              </p:custDataLst>
            </p:nvPr>
          </p:nvSpPr>
          <p:spPr>
            <a:xfrm flipV="1">
              <a:off x="9854458" y="-16307179"/>
              <a:ext cx="23907" cy="233200"/>
            </a:xfrm>
            <a:custGeom>
              <a:avLst/>
              <a:gdLst>
                <a:gd name="connsiteX0" fmla="*/ 0 w 23907"/>
                <a:gd name="connsiteY0" fmla="*/ 231972 h 233200"/>
                <a:gd name="connsiteX1" fmla="*/ 0 w 23907"/>
                <a:gd name="connsiteY1" fmla="*/ -1229 h 233200"/>
                <a:gd name="connsiteX2" fmla="*/ 23908 w 23907"/>
                <a:gd name="connsiteY2" fmla="*/ -1229 h 233200"/>
                <a:gd name="connsiteX3" fmla="*/ 23908 w 23907"/>
                <a:gd name="connsiteY3" fmla="*/ 231972 h 233200"/>
                <a:gd name="connsiteX4" fmla="*/ 0 w 23907"/>
                <a:gd name="connsiteY4" fmla="*/ 231972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72"/>
                  </a:moveTo>
                  <a:lnTo>
                    <a:pt x="0" y="-1229"/>
                  </a:lnTo>
                  <a:lnTo>
                    <a:pt x="23908" y="-1229"/>
                  </a:lnTo>
                  <a:lnTo>
                    <a:pt x="23908" y="231972"/>
                  </a:lnTo>
                  <a:lnTo>
                    <a:pt x="0" y="231972"/>
                  </a:lnTo>
                  <a:close/>
                </a:path>
              </a:pathLst>
            </a:custGeom>
            <a:solidFill>
              <a:srgbClr val="FFFFFF"/>
            </a:solidFill>
            <a:ln w="3047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FFADAEF-6607-B6B8-53AA-7BCFA2ADDA3B}"/>
                </a:ext>
              </a:extLst>
            </p:cNvPr>
            <p:cNvSpPr/>
            <p:nvPr>
              <p:custDataLst>
                <p:tags r:id="rId57"/>
              </p:custDataLst>
            </p:nvPr>
          </p:nvSpPr>
          <p:spPr>
            <a:xfrm flipV="1">
              <a:off x="9854458" y="-16117105"/>
              <a:ext cx="23907" cy="233200"/>
            </a:xfrm>
            <a:custGeom>
              <a:avLst/>
              <a:gdLst>
                <a:gd name="connsiteX0" fmla="*/ 0 w 23907"/>
                <a:gd name="connsiteY0" fmla="*/ 231984 h 233200"/>
                <a:gd name="connsiteX1" fmla="*/ 0 w 23907"/>
                <a:gd name="connsiteY1" fmla="*/ -1217 h 233200"/>
                <a:gd name="connsiteX2" fmla="*/ 23908 w 23907"/>
                <a:gd name="connsiteY2" fmla="*/ -1217 h 233200"/>
                <a:gd name="connsiteX3" fmla="*/ 23908 w 23907"/>
                <a:gd name="connsiteY3" fmla="*/ 231984 h 233200"/>
                <a:gd name="connsiteX4" fmla="*/ 0 w 23907"/>
                <a:gd name="connsiteY4" fmla="*/ 231984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84"/>
                  </a:moveTo>
                  <a:lnTo>
                    <a:pt x="0" y="-1217"/>
                  </a:lnTo>
                  <a:lnTo>
                    <a:pt x="23908" y="-1217"/>
                  </a:lnTo>
                  <a:lnTo>
                    <a:pt x="23908" y="231984"/>
                  </a:lnTo>
                  <a:lnTo>
                    <a:pt x="0" y="231984"/>
                  </a:lnTo>
                  <a:close/>
                </a:path>
              </a:pathLst>
            </a:custGeom>
            <a:solidFill>
              <a:srgbClr val="FFFFFF"/>
            </a:solidFill>
            <a:ln w="3047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C549ABD-3D4E-13FC-873C-6F6221C64813}"/>
                </a:ext>
              </a:extLst>
            </p:cNvPr>
            <p:cNvSpPr/>
            <p:nvPr>
              <p:custDataLst>
                <p:tags r:id="rId58"/>
              </p:custDataLst>
            </p:nvPr>
          </p:nvSpPr>
          <p:spPr>
            <a:xfrm flipV="1">
              <a:off x="9854458" y="-15927063"/>
              <a:ext cx="23907" cy="233200"/>
            </a:xfrm>
            <a:custGeom>
              <a:avLst/>
              <a:gdLst>
                <a:gd name="connsiteX0" fmla="*/ 0 w 23907"/>
                <a:gd name="connsiteY0" fmla="*/ 231997 h 233200"/>
                <a:gd name="connsiteX1" fmla="*/ 0 w 23907"/>
                <a:gd name="connsiteY1" fmla="*/ -1204 h 233200"/>
                <a:gd name="connsiteX2" fmla="*/ 23908 w 23907"/>
                <a:gd name="connsiteY2" fmla="*/ -1204 h 233200"/>
                <a:gd name="connsiteX3" fmla="*/ 23908 w 23907"/>
                <a:gd name="connsiteY3" fmla="*/ 231997 h 233200"/>
                <a:gd name="connsiteX4" fmla="*/ 0 w 23907"/>
                <a:gd name="connsiteY4" fmla="*/ 231997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97"/>
                  </a:moveTo>
                  <a:lnTo>
                    <a:pt x="0" y="-1204"/>
                  </a:lnTo>
                  <a:lnTo>
                    <a:pt x="23908" y="-1204"/>
                  </a:lnTo>
                  <a:lnTo>
                    <a:pt x="23908" y="231997"/>
                  </a:lnTo>
                  <a:lnTo>
                    <a:pt x="0" y="231997"/>
                  </a:lnTo>
                  <a:close/>
                </a:path>
              </a:pathLst>
            </a:custGeom>
            <a:solidFill>
              <a:srgbClr val="FFFFFF"/>
            </a:solidFill>
            <a:ln w="3047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3753E5D-ACF9-1BF3-3669-4C55A5920018}"/>
                </a:ext>
              </a:extLst>
            </p:cNvPr>
            <p:cNvSpPr/>
            <p:nvPr>
              <p:custDataLst>
                <p:tags r:id="rId59"/>
              </p:custDataLst>
            </p:nvPr>
          </p:nvSpPr>
          <p:spPr>
            <a:xfrm flipV="1">
              <a:off x="9854458" y="-15736991"/>
              <a:ext cx="23907" cy="233200"/>
            </a:xfrm>
            <a:custGeom>
              <a:avLst/>
              <a:gdLst>
                <a:gd name="connsiteX0" fmla="*/ 0 w 23907"/>
                <a:gd name="connsiteY0" fmla="*/ 232009 h 233200"/>
                <a:gd name="connsiteX1" fmla="*/ 0 w 23907"/>
                <a:gd name="connsiteY1" fmla="*/ -1192 h 233200"/>
                <a:gd name="connsiteX2" fmla="*/ 23908 w 23907"/>
                <a:gd name="connsiteY2" fmla="*/ -1192 h 233200"/>
                <a:gd name="connsiteX3" fmla="*/ 23908 w 23907"/>
                <a:gd name="connsiteY3" fmla="*/ 232009 h 233200"/>
                <a:gd name="connsiteX4" fmla="*/ 0 w 23907"/>
                <a:gd name="connsiteY4" fmla="*/ 232009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2009"/>
                  </a:moveTo>
                  <a:lnTo>
                    <a:pt x="0" y="-1192"/>
                  </a:lnTo>
                  <a:lnTo>
                    <a:pt x="23908" y="-1192"/>
                  </a:lnTo>
                  <a:lnTo>
                    <a:pt x="23908" y="232009"/>
                  </a:lnTo>
                  <a:lnTo>
                    <a:pt x="0" y="232009"/>
                  </a:lnTo>
                  <a:close/>
                </a:path>
              </a:pathLst>
            </a:custGeom>
            <a:solidFill>
              <a:srgbClr val="FFFFFF"/>
            </a:solidFill>
            <a:ln w="3047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DDB642A-D128-86EB-7085-E9933F1A1C3A}"/>
                </a:ext>
              </a:extLst>
            </p:cNvPr>
            <p:cNvSpPr/>
            <p:nvPr>
              <p:custDataLst>
                <p:tags r:id="rId60"/>
              </p:custDataLst>
            </p:nvPr>
          </p:nvSpPr>
          <p:spPr>
            <a:xfrm flipV="1">
              <a:off x="9854458" y="-15546915"/>
              <a:ext cx="23907" cy="233200"/>
            </a:xfrm>
            <a:custGeom>
              <a:avLst/>
              <a:gdLst>
                <a:gd name="connsiteX0" fmla="*/ 0 w 23907"/>
                <a:gd name="connsiteY0" fmla="*/ 232022 h 233200"/>
                <a:gd name="connsiteX1" fmla="*/ 0 w 23907"/>
                <a:gd name="connsiteY1" fmla="*/ -1179 h 233200"/>
                <a:gd name="connsiteX2" fmla="*/ 23908 w 23907"/>
                <a:gd name="connsiteY2" fmla="*/ -1179 h 233200"/>
                <a:gd name="connsiteX3" fmla="*/ 23908 w 23907"/>
                <a:gd name="connsiteY3" fmla="*/ 232022 h 233200"/>
                <a:gd name="connsiteX4" fmla="*/ 0 w 23907"/>
                <a:gd name="connsiteY4" fmla="*/ 232022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2022"/>
                  </a:moveTo>
                  <a:lnTo>
                    <a:pt x="0" y="-1179"/>
                  </a:lnTo>
                  <a:lnTo>
                    <a:pt x="23908" y="-1179"/>
                  </a:lnTo>
                  <a:lnTo>
                    <a:pt x="23908" y="232022"/>
                  </a:lnTo>
                  <a:lnTo>
                    <a:pt x="0" y="232022"/>
                  </a:lnTo>
                  <a:close/>
                </a:path>
              </a:pathLst>
            </a:custGeom>
            <a:solidFill>
              <a:srgbClr val="FFFFFF"/>
            </a:solidFill>
            <a:ln w="3047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2A45B02-D6E7-1A35-47B8-33F726EF115F}"/>
                </a:ext>
              </a:extLst>
            </p:cNvPr>
            <p:cNvSpPr/>
            <p:nvPr>
              <p:custDataLst>
                <p:tags r:id="rId61"/>
              </p:custDataLst>
            </p:nvPr>
          </p:nvSpPr>
          <p:spPr>
            <a:xfrm flipV="1">
              <a:off x="9854458" y="-15356843"/>
              <a:ext cx="23907" cy="233200"/>
            </a:xfrm>
            <a:custGeom>
              <a:avLst/>
              <a:gdLst>
                <a:gd name="connsiteX0" fmla="*/ 0 w 23907"/>
                <a:gd name="connsiteY0" fmla="*/ 232034 h 233200"/>
                <a:gd name="connsiteX1" fmla="*/ 0 w 23907"/>
                <a:gd name="connsiteY1" fmla="*/ -1167 h 233200"/>
                <a:gd name="connsiteX2" fmla="*/ 23908 w 23907"/>
                <a:gd name="connsiteY2" fmla="*/ -1167 h 233200"/>
                <a:gd name="connsiteX3" fmla="*/ 23908 w 23907"/>
                <a:gd name="connsiteY3" fmla="*/ 232034 h 233200"/>
                <a:gd name="connsiteX4" fmla="*/ 0 w 23907"/>
                <a:gd name="connsiteY4" fmla="*/ 232034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2034"/>
                  </a:moveTo>
                  <a:lnTo>
                    <a:pt x="0" y="-1167"/>
                  </a:lnTo>
                  <a:lnTo>
                    <a:pt x="23908" y="-1167"/>
                  </a:lnTo>
                  <a:lnTo>
                    <a:pt x="23908" y="232034"/>
                  </a:lnTo>
                  <a:lnTo>
                    <a:pt x="0" y="232034"/>
                  </a:lnTo>
                  <a:close/>
                </a:path>
              </a:pathLst>
            </a:custGeom>
            <a:solidFill>
              <a:srgbClr val="FFFFFF"/>
            </a:solidFill>
            <a:ln w="3047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F1B8C68-8D37-57CF-70B5-E5EB9CBCA985}"/>
                </a:ext>
              </a:extLst>
            </p:cNvPr>
            <p:cNvSpPr/>
            <p:nvPr>
              <p:custDataLst>
                <p:tags r:id="rId62"/>
              </p:custDataLst>
            </p:nvPr>
          </p:nvSpPr>
          <p:spPr>
            <a:xfrm flipV="1">
              <a:off x="9853296" y="-15161227"/>
              <a:ext cx="111061" cy="594674"/>
            </a:xfrm>
            <a:custGeom>
              <a:avLst/>
              <a:gdLst>
                <a:gd name="connsiteX0" fmla="*/ 0 w 111061"/>
                <a:gd name="connsiteY0" fmla="*/ 593532 h 594674"/>
                <a:gd name="connsiteX1" fmla="*/ 26232 w 111061"/>
                <a:gd name="connsiteY1" fmla="*/ 593532 h 594674"/>
                <a:gd name="connsiteX2" fmla="*/ 26232 w 111061"/>
                <a:gd name="connsiteY2" fmla="*/ 22767 h 594674"/>
                <a:gd name="connsiteX3" fmla="*/ 111062 w 111061"/>
                <a:gd name="connsiteY3" fmla="*/ 22767 h 594674"/>
                <a:gd name="connsiteX4" fmla="*/ 111062 w 111061"/>
                <a:gd name="connsiteY4" fmla="*/ -1142 h 594674"/>
                <a:gd name="connsiteX5" fmla="*/ 0 w 111061"/>
                <a:gd name="connsiteY5" fmla="*/ -1142 h 594674"/>
                <a:gd name="connsiteX6" fmla="*/ 0 w 111061"/>
                <a:gd name="connsiteY6" fmla="*/ 593532 h 59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594674">
                  <a:moveTo>
                    <a:pt x="0" y="593532"/>
                  </a:moveTo>
                  <a:lnTo>
                    <a:pt x="26232" y="593532"/>
                  </a:lnTo>
                  <a:lnTo>
                    <a:pt x="26232" y="22767"/>
                  </a:lnTo>
                  <a:lnTo>
                    <a:pt x="111062" y="22767"/>
                  </a:lnTo>
                  <a:lnTo>
                    <a:pt x="111062" y="-1142"/>
                  </a:lnTo>
                  <a:lnTo>
                    <a:pt x="0" y="-1142"/>
                  </a:lnTo>
                  <a:lnTo>
                    <a:pt x="0" y="593532"/>
                  </a:lnTo>
                  <a:close/>
                </a:path>
              </a:pathLst>
            </a:custGeom>
            <a:solidFill>
              <a:srgbClr val="FFFFFF"/>
            </a:solidFill>
            <a:ln w="3047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F6EABB6C-B8D9-86A3-6C0E-DC990EF63027}"/>
                </a:ext>
              </a:extLst>
            </p:cNvPr>
            <p:cNvSpPr/>
            <p:nvPr>
              <p:custDataLst>
                <p:tags r:id="rId63"/>
              </p:custDataLst>
            </p:nvPr>
          </p:nvSpPr>
          <p:spPr>
            <a:xfrm flipV="1">
              <a:off x="10026914" y="-17428450"/>
              <a:ext cx="131768" cy="221340"/>
            </a:xfrm>
            <a:custGeom>
              <a:avLst/>
              <a:gdLst>
                <a:gd name="connsiteX0" fmla="*/ 4257 w 131768"/>
                <a:gd name="connsiteY0" fmla="*/ 23899 h 221340"/>
                <a:gd name="connsiteX1" fmla="*/ 4257 w 131768"/>
                <a:gd name="connsiteY1" fmla="*/ -1303 h 221340"/>
                <a:gd name="connsiteX2" fmla="*/ 131769 w 131768"/>
                <a:gd name="connsiteY2" fmla="*/ -1303 h 221340"/>
                <a:gd name="connsiteX3" fmla="*/ 131769 w 131768"/>
                <a:gd name="connsiteY3" fmla="*/ 23899 h 221340"/>
                <a:gd name="connsiteX4" fmla="*/ 82887 w 131768"/>
                <a:gd name="connsiteY4" fmla="*/ 23899 h 221340"/>
                <a:gd name="connsiteX5" fmla="*/ 82887 w 131768"/>
                <a:gd name="connsiteY5" fmla="*/ 220038 h 221340"/>
                <a:gd name="connsiteX6" fmla="*/ 52835 w 131768"/>
                <a:gd name="connsiteY6" fmla="*/ 220038 h 221340"/>
                <a:gd name="connsiteX7" fmla="*/ 0 w 131768"/>
                <a:gd name="connsiteY7" fmla="*/ 209408 h 221340"/>
                <a:gd name="connsiteX8" fmla="*/ 0 w 131768"/>
                <a:gd name="connsiteY8" fmla="*/ 182081 h 221340"/>
                <a:gd name="connsiteX9" fmla="*/ 53140 w 131768"/>
                <a:gd name="connsiteY9" fmla="*/ 192711 h 221340"/>
                <a:gd name="connsiteX10" fmla="*/ 53140 w 131768"/>
                <a:gd name="connsiteY10" fmla="*/ 23899 h 221340"/>
                <a:gd name="connsiteX11" fmla="*/ 4257 w 131768"/>
                <a:gd name="connsiteY11" fmla="*/ 23899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0">
                  <a:moveTo>
                    <a:pt x="4257" y="23899"/>
                  </a:moveTo>
                  <a:lnTo>
                    <a:pt x="4257" y="-1303"/>
                  </a:lnTo>
                  <a:lnTo>
                    <a:pt x="131769" y="-1303"/>
                  </a:lnTo>
                  <a:lnTo>
                    <a:pt x="131769" y="23899"/>
                  </a:lnTo>
                  <a:lnTo>
                    <a:pt x="82887" y="23899"/>
                  </a:lnTo>
                  <a:lnTo>
                    <a:pt x="82887" y="220038"/>
                  </a:lnTo>
                  <a:lnTo>
                    <a:pt x="52835" y="220038"/>
                  </a:lnTo>
                  <a:lnTo>
                    <a:pt x="0" y="209408"/>
                  </a:lnTo>
                  <a:lnTo>
                    <a:pt x="0" y="182081"/>
                  </a:lnTo>
                  <a:lnTo>
                    <a:pt x="53140" y="192711"/>
                  </a:lnTo>
                  <a:lnTo>
                    <a:pt x="53140" y="23899"/>
                  </a:lnTo>
                  <a:lnTo>
                    <a:pt x="4257" y="23899"/>
                  </a:lnTo>
                  <a:close/>
                </a:path>
              </a:pathLst>
            </a:custGeom>
            <a:solidFill>
              <a:srgbClr val="FFFFFF"/>
            </a:solidFill>
            <a:ln w="3047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10C7DF2-36FD-40D2-9A87-931CA50EA9B3}"/>
                </a:ext>
              </a:extLst>
            </p:cNvPr>
            <p:cNvSpPr/>
            <p:nvPr>
              <p:custDataLst>
                <p:tags r:id="rId64"/>
              </p:custDataLst>
            </p:nvPr>
          </p:nvSpPr>
          <p:spPr>
            <a:xfrm flipV="1">
              <a:off x="10517930" y="-17432394"/>
              <a:ext cx="153018" cy="229533"/>
            </a:xfrm>
            <a:custGeom>
              <a:avLst/>
              <a:gdLst>
                <a:gd name="connsiteX0" fmla="*/ 76513 w 153018"/>
                <a:gd name="connsiteY0" fmla="*/ 204551 h 229533"/>
                <a:gd name="connsiteX1" fmla="*/ 111423 w 153018"/>
                <a:gd name="connsiteY1" fmla="*/ 181778 h 229533"/>
                <a:gd name="connsiteX2" fmla="*/ 122968 w 153018"/>
                <a:gd name="connsiteY2" fmla="*/ 113464 h 229533"/>
                <a:gd name="connsiteX3" fmla="*/ 111423 w 153018"/>
                <a:gd name="connsiteY3" fmla="*/ 45150 h 229533"/>
                <a:gd name="connsiteX4" fmla="*/ 76513 w 153018"/>
                <a:gd name="connsiteY4" fmla="*/ 22376 h 229533"/>
                <a:gd name="connsiteX5" fmla="*/ 41596 w 153018"/>
                <a:gd name="connsiteY5" fmla="*/ 45150 h 229533"/>
                <a:gd name="connsiteX6" fmla="*/ 30060 w 153018"/>
                <a:gd name="connsiteY6" fmla="*/ 113464 h 229533"/>
                <a:gd name="connsiteX7" fmla="*/ 41596 w 153018"/>
                <a:gd name="connsiteY7" fmla="*/ 181778 h 229533"/>
                <a:gd name="connsiteX8" fmla="*/ 76513 w 153018"/>
                <a:gd name="connsiteY8" fmla="*/ 204551 h 229533"/>
                <a:gd name="connsiteX9" fmla="*/ 76513 w 153018"/>
                <a:gd name="connsiteY9" fmla="*/ 228231 h 229533"/>
                <a:gd name="connsiteX10" fmla="*/ 19736 w 153018"/>
                <a:gd name="connsiteY10" fmla="*/ 198780 h 229533"/>
                <a:gd name="connsiteX11" fmla="*/ 0 w 153018"/>
                <a:gd name="connsiteY11" fmla="*/ 113464 h 229533"/>
                <a:gd name="connsiteX12" fmla="*/ 19736 w 153018"/>
                <a:gd name="connsiteY12" fmla="*/ 28148 h 229533"/>
                <a:gd name="connsiteX13" fmla="*/ 76513 w 153018"/>
                <a:gd name="connsiteY13" fmla="*/ -1303 h 229533"/>
                <a:gd name="connsiteX14" fmla="*/ 133283 w 153018"/>
                <a:gd name="connsiteY14" fmla="*/ 28148 h 229533"/>
                <a:gd name="connsiteX15" fmla="*/ 153019 w 153018"/>
                <a:gd name="connsiteY15" fmla="*/ 113464 h 229533"/>
                <a:gd name="connsiteX16" fmla="*/ 133283 w 153018"/>
                <a:gd name="connsiteY16" fmla="*/ 198780 h 229533"/>
                <a:gd name="connsiteX17" fmla="*/ 76513 w 153018"/>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551"/>
                  </a:moveTo>
                  <a:cubicBezTo>
                    <a:pt x="91992" y="204551"/>
                    <a:pt x="103529" y="196960"/>
                    <a:pt x="111423" y="181778"/>
                  </a:cubicBezTo>
                  <a:cubicBezTo>
                    <a:pt x="119015" y="166594"/>
                    <a:pt x="122968" y="143819"/>
                    <a:pt x="122968" y="113464"/>
                  </a:cubicBezTo>
                  <a:cubicBezTo>
                    <a:pt x="122968" y="83097"/>
                    <a:pt x="119015" y="60334"/>
                    <a:pt x="111423" y="45150"/>
                  </a:cubicBezTo>
                  <a:cubicBezTo>
                    <a:pt x="103529" y="29968"/>
                    <a:pt x="91992" y="22376"/>
                    <a:pt x="76513" y="22376"/>
                  </a:cubicBezTo>
                  <a:cubicBezTo>
                    <a:pt x="61027" y="22376"/>
                    <a:pt x="49490" y="29968"/>
                    <a:pt x="41596" y="45150"/>
                  </a:cubicBezTo>
                  <a:cubicBezTo>
                    <a:pt x="34004" y="60334"/>
                    <a:pt x="30060" y="83097"/>
                    <a:pt x="30060" y="113464"/>
                  </a:cubicBezTo>
                  <a:cubicBezTo>
                    <a:pt x="30060" y="143819"/>
                    <a:pt x="34004" y="166594"/>
                    <a:pt x="41596" y="181778"/>
                  </a:cubicBezTo>
                  <a:cubicBezTo>
                    <a:pt x="49490" y="196960"/>
                    <a:pt x="61027" y="204551"/>
                    <a:pt x="76513" y="204551"/>
                  </a:cubicBezTo>
                  <a:close/>
                  <a:moveTo>
                    <a:pt x="76513" y="228231"/>
                  </a:moveTo>
                  <a:cubicBezTo>
                    <a:pt x="51615" y="228231"/>
                    <a:pt x="32784" y="218514"/>
                    <a:pt x="19736" y="198780"/>
                  </a:cubicBezTo>
                  <a:cubicBezTo>
                    <a:pt x="6374" y="179348"/>
                    <a:pt x="0" y="150811"/>
                    <a:pt x="0" y="113464"/>
                  </a:cubicBezTo>
                  <a:cubicBezTo>
                    <a:pt x="0" y="76116"/>
                    <a:pt x="6374" y="47580"/>
                    <a:pt x="19736" y="28148"/>
                  </a:cubicBezTo>
                  <a:cubicBezTo>
                    <a:pt x="32784" y="8412"/>
                    <a:pt x="51615" y="-1303"/>
                    <a:pt x="76513" y="-1303"/>
                  </a:cubicBezTo>
                  <a:cubicBezTo>
                    <a:pt x="101404" y="-1303"/>
                    <a:pt x="120235" y="8412"/>
                    <a:pt x="133283" y="28148"/>
                  </a:cubicBezTo>
                  <a:cubicBezTo>
                    <a:pt x="146341" y="47580"/>
                    <a:pt x="153019" y="76116"/>
                    <a:pt x="153019" y="113464"/>
                  </a:cubicBezTo>
                  <a:cubicBezTo>
                    <a:pt x="153019" y="150811"/>
                    <a:pt x="146341" y="179348"/>
                    <a:pt x="133283" y="198780"/>
                  </a:cubicBezTo>
                  <a:cubicBezTo>
                    <a:pt x="120235" y="218514"/>
                    <a:pt x="101404" y="228231"/>
                    <a:pt x="76513" y="228231"/>
                  </a:cubicBezTo>
                  <a:close/>
                </a:path>
              </a:pathLst>
            </a:custGeom>
            <a:solidFill>
              <a:srgbClr val="FFFFFF"/>
            </a:solidFill>
            <a:ln w="3047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94A6C0D-A9FE-0678-10AA-E6D6B91B88D7}"/>
                </a:ext>
              </a:extLst>
            </p:cNvPr>
            <p:cNvSpPr/>
            <p:nvPr>
              <p:custDataLst>
                <p:tags r:id="rId65"/>
              </p:custDataLst>
            </p:nvPr>
          </p:nvSpPr>
          <p:spPr>
            <a:xfrm flipV="1">
              <a:off x="11022301" y="-17432394"/>
              <a:ext cx="153018" cy="229533"/>
            </a:xfrm>
            <a:custGeom>
              <a:avLst/>
              <a:gdLst>
                <a:gd name="connsiteX0" fmla="*/ 76513 w 153018"/>
                <a:gd name="connsiteY0" fmla="*/ 204551 h 229533"/>
                <a:gd name="connsiteX1" fmla="*/ 111422 w 153018"/>
                <a:gd name="connsiteY1" fmla="*/ 181778 h 229533"/>
                <a:gd name="connsiteX2" fmla="*/ 122968 w 153018"/>
                <a:gd name="connsiteY2" fmla="*/ 113464 h 229533"/>
                <a:gd name="connsiteX3" fmla="*/ 111422 w 153018"/>
                <a:gd name="connsiteY3" fmla="*/ 45150 h 229533"/>
                <a:gd name="connsiteX4" fmla="*/ 76513 w 153018"/>
                <a:gd name="connsiteY4" fmla="*/ 22376 h 229533"/>
                <a:gd name="connsiteX5" fmla="*/ 41596 w 153018"/>
                <a:gd name="connsiteY5" fmla="*/ 45150 h 229533"/>
                <a:gd name="connsiteX6" fmla="*/ 30059 w 153018"/>
                <a:gd name="connsiteY6" fmla="*/ 113464 h 229533"/>
                <a:gd name="connsiteX7" fmla="*/ 41596 w 153018"/>
                <a:gd name="connsiteY7" fmla="*/ 181778 h 229533"/>
                <a:gd name="connsiteX8" fmla="*/ 76513 w 153018"/>
                <a:gd name="connsiteY8" fmla="*/ 204551 h 229533"/>
                <a:gd name="connsiteX9" fmla="*/ 76513 w 153018"/>
                <a:gd name="connsiteY9" fmla="*/ 228231 h 229533"/>
                <a:gd name="connsiteX10" fmla="*/ 19736 w 153018"/>
                <a:gd name="connsiteY10" fmla="*/ 198780 h 229533"/>
                <a:gd name="connsiteX11" fmla="*/ 0 w 153018"/>
                <a:gd name="connsiteY11" fmla="*/ 113464 h 229533"/>
                <a:gd name="connsiteX12" fmla="*/ 19736 w 153018"/>
                <a:gd name="connsiteY12" fmla="*/ 28148 h 229533"/>
                <a:gd name="connsiteX13" fmla="*/ 76513 w 153018"/>
                <a:gd name="connsiteY13" fmla="*/ -1303 h 229533"/>
                <a:gd name="connsiteX14" fmla="*/ 133283 w 153018"/>
                <a:gd name="connsiteY14" fmla="*/ 28148 h 229533"/>
                <a:gd name="connsiteX15" fmla="*/ 153019 w 153018"/>
                <a:gd name="connsiteY15" fmla="*/ 113464 h 229533"/>
                <a:gd name="connsiteX16" fmla="*/ 133283 w 153018"/>
                <a:gd name="connsiteY16" fmla="*/ 198780 h 229533"/>
                <a:gd name="connsiteX17" fmla="*/ 76513 w 153018"/>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551"/>
                  </a:moveTo>
                  <a:cubicBezTo>
                    <a:pt x="91992" y="204551"/>
                    <a:pt x="103525" y="196960"/>
                    <a:pt x="111422" y="181778"/>
                  </a:cubicBezTo>
                  <a:cubicBezTo>
                    <a:pt x="119015" y="166594"/>
                    <a:pt x="122968" y="143819"/>
                    <a:pt x="122968" y="113464"/>
                  </a:cubicBezTo>
                  <a:cubicBezTo>
                    <a:pt x="122968" y="83097"/>
                    <a:pt x="119015" y="60334"/>
                    <a:pt x="111422" y="45150"/>
                  </a:cubicBezTo>
                  <a:cubicBezTo>
                    <a:pt x="103525" y="29968"/>
                    <a:pt x="91992" y="22376"/>
                    <a:pt x="76513" y="22376"/>
                  </a:cubicBezTo>
                  <a:cubicBezTo>
                    <a:pt x="61027" y="22376"/>
                    <a:pt x="49490" y="29968"/>
                    <a:pt x="41596" y="45150"/>
                  </a:cubicBezTo>
                  <a:cubicBezTo>
                    <a:pt x="34004" y="60334"/>
                    <a:pt x="30059" y="83097"/>
                    <a:pt x="30059" y="113464"/>
                  </a:cubicBezTo>
                  <a:cubicBezTo>
                    <a:pt x="30059" y="143819"/>
                    <a:pt x="34004" y="166594"/>
                    <a:pt x="41596" y="181778"/>
                  </a:cubicBezTo>
                  <a:cubicBezTo>
                    <a:pt x="49490" y="196960"/>
                    <a:pt x="61027" y="204551"/>
                    <a:pt x="76513" y="204551"/>
                  </a:cubicBezTo>
                  <a:close/>
                  <a:moveTo>
                    <a:pt x="76513" y="228231"/>
                  </a:moveTo>
                  <a:cubicBezTo>
                    <a:pt x="51615" y="228231"/>
                    <a:pt x="32784" y="218514"/>
                    <a:pt x="19736" y="198780"/>
                  </a:cubicBezTo>
                  <a:cubicBezTo>
                    <a:pt x="6370" y="179348"/>
                    <a:pt x="0" y="150811"/>
                    <a:pt x="0" y="113464"/>
                  </a:cubicBezTo>
                  <a:cubicBezTo>
                    <a:pt x="0" y="76116"/>
                    <a:pt x="6370" y="47580"/>
                    <a:pt x="19736" y="28148"/>
                  </a:cubicBezTo>
                  <a:cubicBezTo>
                    <a:pt x="32784" y="8412"/>
                    <a:pt x="51615" y="-1303"/>
                    <a:pt x="76513" y="-1303"/>
                  </a:cubicBezTo>
                  <a:cubicBezTo>
                    <a:pt x="101404" y="-1303"/>
                    <a:pt x="120235" y="8412"/>
                    <a:pt x="133283" y="28148"/>
                  </a:cubicBezTo>
                  <a:cubicBezTo>
                    <a:pt x="146340" y="47580"/>
                    <a:pt x="153019" y="76116"/>
                    <a:pt x="153019" y="113464"/>
                  </a:cubicBezTo>
                  <a:cubicBezTo>
                    <a:pt x="153019" y="150811"/>
                    <a:pt x="146340" y="179348"/>
                    <a:pt x="133283" y="198780"/>
                  </a:cubicBezTo>
                  <a:cubicBezTo>
                    <a:pt x="120235" y="218514"/>
                    <a:pt x="101404" y="228231"/>
                    <a:pt x="76513" y="228231"/>
                  </a:cubicBezTo>
                  <a:close/>
                </a:path>
              </a:pathLst>
            </a:custGeom>
            <a:solidFill>
              <a:srgbClr val="FFFFFF"/>
            </a:solidFill>
            <a:ln w="3047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C1A2E29-DC51-BC1D-62A2-1C2E0BF24DCF}"/>
                </a:ext>
              </a:extLst>
            </p:cNvPr>
            <p:cNvSpPr/>
            <p:nvPr>
              <p:custDataLst>
                <p:tags r:id="rId66"/>
              </p:custDataLst>
            </p:nvPr>
          </p:nvSpPr>
          <p:spPr>
            <a:xfrm flipV="1">
              <a:off x="11526671" y="-17432394"/>
              <a:ext cx="153019" cy="229533"/>
            </a:xfrm>
            <a:custGeom>
              <a:avLst/>
              <a:gdLst>
                <a:gd name="connsiteX0" fmla="*/ 76514 w 153019"/>
                <a:gd name="connsiteY0" fmla="*/ 204551 h 229533"/>
                <a:gd name="connsiteX1" fmla="*/ 111426 w 153019"/>
                <a:gd name="connsiteY1" fmla="*/ 181778 h 229533"/>
                <a:gd name="connsiteX2" fmla="*/ 122969 w 153019"/>
                <a:gd name="connsiteY2" fmla="*/ 113464 h 229533"/>
                <a:gd name="connsiteX3" fmla="*/ 111426 w 153019"/>
                <a:gd name="connsiteY3" fmla="*/ 45150 h 229533"/>
                <a:gd name="connsiteX4" fmla="*/ 76514 w 153019"/>
                <a:gd name="connsiteY4" fmla="*/ 22376 h 229533"/>
                <a:gd name="connsiteX5" fmla="*/ 41597 w 153019"/>
                <a:gd name="connsiteY5" fmla="*/ 45150 h 229533"/>
                <a:gd name="connsiteX6" fmla="*/ 30062 w 153019"/>
                <a:gd name="connsiteY6" fmla="*/ 113464 h 229533"/>
                <a:gd name="connsiteX7" fmla="*/ 41597 w 153019"/>
                <a:gd name="connsiteY7" fmla="*/ 181778 h 229533"/>
                <a:gd name="connsiteX8" fmla="*/ 76514 w 153019"/>
                <a:gd name="connsiteY8" fmla="*/ 204551 h 229533"/>
                <a:gd name="connsiteX9" fmla="*/ 76514 w 153019"/>
                <a:gd name="connsiteY9" fmla="*/ 228231 h 229533"/>
                <a:gd name="connsiteX10" fmla="*/ 19736 w 153019"/>
                <a:gd name="connsiteY10" fmla="*/ 198780 h 229533"/>
                <a:gd name="connsiteX11" fmla="*/ 0 w 153019"/>
                <a:gd name="connsiteY11" fmla="*/ 113464 h 229533"/>
                <a:gd name="connsiteX12" fmla="*/ 19736 w 153019"/>
                <a:gd name="connsiteY12" fmla="*/ 28148 h 229533"/>
                <a:gd name="connsiteX13" fmla="*/ 76514 w 153019"/>
                <a:gd name="connsiteY13" fmla="*/ -1303 h 229533"/>
                <a:gd name="connsiteX14" fmla="*/ 133283 w 153019"/>
                <a:gd name="connsiteY14" fmla="*/ 28148 h 229533"/>
                <a:gd name="connsiteX15" fmla="*/ 153020 w 153019"/>
                <a:gd name="connsiteY15" fmla="*/ 113464 h 229533"/>
                <a:gd name="connsiteX16" fmla="*/ 133283 w 153019"/>
                <a:gd name="connsiteY16" fmla="*/ 198780 h 229533"/>
                <a:gd name="connsiteX17" fmla="*/ 76514 w 153019"/>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551"/>
                  </a:moveTo>
                  <a:cubicBezTo>
                    <a:pt x="91995" y="204551"/>
                    <a:pt x="103529" y="196960"/>
                    <a:pt x="111426" y="181778"/>
                  </a:cubicBezTo>
                  <a:cubicBezTo>
                    <a:pt x="119016" y="166594"/>
                    <a:pt x="122969" y="143819"/>
                    <a:pt x="122969" y="113464"/>
                  </a:cubicBezTo>
                  <a:cubicBezTo>
                    <a:pt x="122969" y="83097"/>
                    <a:pt x="119016" y="60334"/>
                    <a:pt x="111426" y="45150"/>
                  </a:cubicBezTo>
                  <a:cubicBezTo>
                    <a:pt x="103529" y="29968"/>
                    <a:pt x="91995" y="22376"/>
                    <a:pt x="76514" y="22376"/>
                  </a:cubicBezTo>
                  <a:cubicBezTo>
                    <a:pt x="61028" y="22376"/>
                    <a:pt x="49494" y="29968"/>
                    <a:pt x="41597" y="45150"/>
                  </a:cubicBezTo>
                  <a:cubicBezTo>
                    <a:pt x="34007" y="60334"/>
                    <a:pt x="30062" y="83097"/>
                    <a:pt x="30062" y="113464"/>
                  </a:cubicBezTo>
                  <a:cubicBezTo>
                    <a:pt x="30062" y="143819"/>
                    <a:pt x="34007" y="166594"/>
                    <a:pt x="41597" y="181778"/>
                  </a:cubicBezTo>
                  <a:cubicBezTo>
                    <a:pt x="49494" y="196960"/>
                    <a:pt x="61028" y="204551"/>
                    <a:pt x="76514" y="204551"/>
                  </a:cubicBezTo>
                  <a:close/>
                  <a:moveTo>
                    <a:pt x="76514" y="228231"/>
                  </a:moveTo>
                  <a:cubicBezTo>
                    <a:pt x="51618" y="228231"/>
                    <a:pt x="32788" y="218514"/>
                    <a:pt x="19736" y="198780"/>
                  </a:cubicBezTo>
                  <a:cubicBezTo>
                    <a:pt x="6374" y="179348"/>
                    <a:pt x="0" y="150811"/>
                    <a:pt x="0" y="113464"/>
                  </a:cubicBezTo>
                  <a:cubicBezTo>
                    <a:pt x="0" y="76116"/>
                    <a:pt x="6374" y="47580"/>
                    <a:pt x="19736" y="28148"/>
                  </a:cubicBezTo>
                  <a:cubicBezTo>
                    <a:pt x="32788" y="8412"/>
                    <a:pt x="51618" y="-1303"/>
                    <a:pt x="76514" y="-1303"/>
                  </a:cubicBezTo>
                  <a:cubicBezTo>
                    <a:pt x="101404" y="-1303"/>
                    <a:pt x="120235" y="8412"/>
                    <a:pt x="133283" y="28148"/>
                  </a:cubicBezTo>
                  <a:cubicBezTo>
                    <a:pt x="146344" y="47580"/>
                    <a:pt x="153020" y="76116"/>
                    <a:pt x="153020" y="113464"/>
                  </a:cubicBezTo>
                  <a:cubicBezTo>
                    <a:pt x="153020" y="150811"/>
                    <a:pt x="146344" y="179348"/>
                    <a:pt x="133283" y="198780"/>
                  </a:cubicBezTo>
                  <a:cubicBezTo>
                    <a:pt x="120235" y="218514"/>
                    <a:pt x="101404" y="228231"/>
                    <a:pt x="76514" y="228231"/>
                  </a:cubicBezTo>
                  <a:close/>
                </a:path>
              </a:pathLst>
            </a:custGeom>
            <a:solidFill>
              <a:srgbClr val="FFFFFF"/>
            </a:solidFill>
            <a:ln w="3047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D18BDF6-36A4-CB0C-FD42-55BFCDF59BE2}"/>
                </a:ext>
              </a:extLst>
            </p:cNvPr>
            <p:cNvSpPr/>
            <p:nvPr>
              <p:custDataLst>
                <p:tags r:id="rId67"/>
              </p:custDataLst>
            </p:nvPr>
          </p:nvSpPr>
          <p:spPr>
            <a:xfrm flipV="1">
              <a:off x="12031042" y="-17432394"/>
              <a:ext cx="153018" cy="229533"/>
            </a:xfrm>
            <a:custGeom>
              <a:avLst/>
              <a:gdLst>
                <a:gd name="connsiteX0" fmla="*/ 76514 w 153018"/>
                <a:gd name="connsiteY0" fmla="*/ 204551 h 229533"/>
                <a:gd name="connsiteX1" fmla="*/ 111423 w 153018"/>
                <a:gd name="connsiteY1" fmla="*/ 181778 h 229533"/>
                <a:gd name="connsiteX2" fmla="*/ 122968 w 153018"/>
                <a:gd name="connsiteY2" fmla="*/ 113464 h 229533"/>
                <a:gd name="connsiteX3" fmla="*/ 111423 w 153018"/>
                <a:gd name="connsiteY3" fmla="*/ 45150 h 229533"/>
                <a:gd name="connsiteX4" fmla="*/ 76514 w 153018"/>
                <a:gd name="connsiteY4" fmla="*/ 22376 h 229533"/>
                <a:gd name="connsiteX5" fmla="*/ 41597 w 153018"/>
                <a:gd name="connsiteY5" fmla="*/ 45150 h 229533"/>
                <a:gd name="connsiteX6" fmla="*/ 30062 w 153018"/>
                <a:gd name="connsiteY6" fmla="*/ 113464 h 229533"/>
                <a:gd name="connsiteX7" fmla="*/ 41597 w 153018"/>
                <a:gd name="connsiteY7" fmla="*/ 181778 h 229533"/>
                <a:gd name="connsiteX8" fmla="*/ 76514 w 153018"/>
                <a:gd name="connsiteY8" fmla="*/ 204551 h 229533"/>
                <a:gd name="connsiteX9" fmla="*/ 76514 w 153018"/>
                <a:gd name="connsiteY9" fmla="*/ 228231 h 229533"/>
                <a:gd name="connsiteX10" fmla="*/ 19736 w 153018"/>
                <a:gd name="connsiteY10" fmla="*/ 198780 h 229533"/>
                <a:gd name="connsiteX11" fmla="*/ 0 w 153018"/>
                <a:gd name="connsiteY11" fmla="*/ 113464 h 229533"/>
                <a:gd name="connsiteX12" fmla="*/ 19736 w 153018"/>
                <a:gd name="connsiteY12" fmla="*/ 28148 h 229533"/>
                <a:gd name="connsiteX13" fmla="*/ 76514 w 153018"/>
                <a:gd name="connsiteY13" fmla="*/ -1303 h 229533"/>
                <a:gd name="connsiteX14" fmla="*/ 133283 w 153018"/>
                <a:gd name="connsiteY14" fmla="*/ 28148 h 229533"/>
                <a:gd name="connsiteX15" fmla="*/ 153019 w 153018"/>
                <a:gd name="connsiteY15" fmla="*/ 113464 h 229533"/>
                <a:gd name="connsiteX16" fmla="*/ 133283 w 153018"/>
                <a:gd name="connsiteY16" fmla="*/ 198780 h 229533"/>
                <a:gd name="connsiteX17" fmla="*/ 76514 w 153018"/>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4" y="204551"/>
                  </a:moveTo>
                  <a:cubicBezTo>
                    <a:pt x="91992" y="204551"/>
                    <a:pt x="103529" y="196960"/>
                    <a:pt x="111423" y="181778"/>
                  </a:cubicBezTo>
                  <a:cubicBezTo>
                    <a:pt x="119015" y="166594"/>
                    <a:pt x="122968" y="143819"/>
                    <a:pt x="122968" y="113464"/>
                  </a:cubicBezTo>
                  <a:cubicBezTo>
                    <a:pt x="122968" y="83097"/>
                    <a:pt x="119015" y="60334"/>
                    <a:pt x="111423" y="45150"/>
                  </a:cubicBezTo>
                  <a:cubicBezTo>
                    <a:pt x="103529" y="29968"/>
                    <a:pt x="91992" y="22376"/>
                    <a:pt x="76514" y="22376"/>
                  </a:cubicBezTo>
                  <a:cubicBezTo>
                    <a:pt x="61027" y="22376"/>
                    <a:pt x="49494" y="29968"/>
                    <a:pt x="41597" y="45150"/>
                  </a:cubicBezTo>
                  <a:cubicBezTo>
                    <a:pt x="34004" y="60334"/>
                    <a:pt x="30062" y="83097"/>
                    <a:pt x="30062" y="113464"/>
                  </a:cubicBezTo>
                  <a:cubicBezTo>
                    <a:pt x="30062" y="143819"/>
                    <a:pt x="34004" y="166594"/>
                    <a:pt x="41597" y="181778"/>
                  </a:cubicBezTo>
                  <a:cubicBezTo>
                    <a:pt x="49494" y="196960"/>
                    <a:pt x="61027" y="204551"/>
                    <a:pt x="76514" y="204551"/>
                  </a:cubicBezTo>
                  <a:close/>
                  <a:moveTo>
                    <a:pt x="76514" y="228231"/>
                  </a:moveTo>
                  <a:cubicBezTo>
                    <a:pt x="51618" y="228231"/>
                    <a:pt x="32784" y="218514"/>
                    <a:pt x="19736" y="198780"/>
                  </a:cubicBezTo>
                  <a:cubicBezTo>
                    <a:pt x="6374" y="179348"/>
                    <a:pt x="0" y="150811"/>
                    <a:pt x="0" y="113464"/>
                  </a:cubicBezTo>
                  <a:cubicBezTo>
                    <a:pt x="0" y="76116"/>
                    <a:pt x="6374" y="47580"/>
                    <a:pt x="19736" y="28148"/>
                  </a:cubicBezTo>
                  <a:cubicBezTo>
                    <a:pt x="32784" y="8412"/>
                    <a:pt x="51618" y="-1303"/>
                    <a:pt x="76514" y="-1303"/>
                  </a:cubicBezTo>
                  <a:cubicBezTo>
                    <a:pt x="101404" y="-1303"/>
                    <a:pt x="120235" y="8412"/>
                    <a:pt x="133283" y="28148"/>
                  </a:cubicBezTo>
                  <a:cubicBezTo>
                    <a:pt x="146344" y="47580"/>
                    <a:pt x="153019" y="76116"/>
                    <a:pt x="153019" y="113464"/>
                  </a:cubicBezTo>
                  <a:cubicBezTo>
                    <a:pt x="153019" y="150811"/>
                    <a:pt x="146344" y="179348"/>
                    <a:pt x="133283" y="198780"/>
                  </a:cubicBezTo>
                  <a:cubicBezTo>
                    <a:pt x="120235" y="218514"/>
                    <a:pt x="101404" y="228231"/>
                    <a:pt x="76514" y="228231"/>
                  </a:cubicBezTo>
                  <a:close/>
                </a:path>
              </a:pathLst>
            </a:custGeom>
            <a:solidFill>
              <a:srgbClr val="FFFFFF"/>
            </a:solidFill>
            <a:ln w="3047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2BD5A54-F826-2C01-CDCF-874DD0C64921}"/>
                </a:ext>
              </a:extLst>
            </p:cNvPr>
            <p:cNvSpPr/>
            <p:nvPr>
              <p:custDataLst>
                <p:tags r:id="rId68"/>
              </p:custDataLst>
            </p:nvPr>
          </p:nvSpPr>
          <p:spPr>
            <a:xfrm flipV="1">
              <a:off x="12535413" y="-17432394"/>
              <a:ext cx="153018" cy="229533"/>
            </a:xfrm>
            <a:custGeom>
              <a:avLst/>
              <a:gdLst>
                <a:gd name="connsiteX0" fmla="*/ 76513 w 153018"/>
                <a:gd name="connsiteY0" fmla="*/ 204551 h 229533"/>
                <a:gd name="connsiteX1" fmla="*/ 111423 w 153018"/>
                <a:gd name="connsiteY1" fmla="*/ 181778 h 229533"/>
                <a:gd name="connsiteX2" fmla="*/ 122968 w 153018"/>
                <a:gd name="connsiteY2" fmla="*/ 113464 h 229533"/>
                <a:gd name="connsiteX3" fmla="*/ 111423 w 153018"/>
                <a:gd name="connsiteY3" fmla="*/ 45150 h 229533"/>
                <a:gd name="connsiteX4" fmla="*/ 76513 w 153018"/>
                <a:gd name="connsiteY4" fmla="*/ 22376 h 229533"/>
                <a:gd name="connsiteX5" fmla="*/ 41596 w 153018"/>
                <a:gd name="connsiteY5" fmla="*/ 45150 h 229533"/>
                <a:gd name="connsiteX6" fmla="*/ 30060 w 153018"/>
                <a:gd name="connsiteY6" fmla="*/ 113464 h 229533"/>
                <a:gd name="connsiteX7" fmla="*/ 41596 w 153018"/>
                <a:gd name="connsiteY7" fmla="*/ 181778 h 229533"/>
                <a:gd name="connsiteX8" fmla="*/ 76513 w 153018"/>
                <a:gd name="connsiteY8" fmla="*/ 204551 h 229533"/>
                <a:gd name="connsiteX9" fmla="*/ 76513 w 153018"/>
                <a:gd name="connsiteY9" fmla="*/ 228231 h 229533"/>
                <a:gd name="connsiteX10" fmla="*/ 19736 w 153018"/>
                <a:gd name="connsiteY10" fmla="*/ 198780 h 229533"/>
                <a:gd name="connsiteX11" fmla="*/ 0 w 153018"/>
                <a:gd name="connsiteY11" fmla="*/ 113464 h 229533"/>
                <a:gd name="connsiteX12" fmla="*/ 19736 w 153018"/>
                <a:gd name="connsiteY12" fmla="*/ 28148 h 229533"/>
                <a:gd name="connsiteX13" fmla="*/ 76513 w 153018"/>
                <a:gd name="connsiteY13" fmla="*/ -1303 h 229533"/>
                <a:gd name="connsiteX14" fmla="*/ 133283 w 153018"/>
                <a:gd name="connsiteY14" fmla="*/ 28148 h 229533"/>
                <a:gd name="connsiteX15" fmla="*/ 153019 w 153018"/>
                <a:gd name="connsiteY15" fmla="*/ 113464 h 229533"/>
                <a:gd name="connsiteX16" fmla="*/ 133283 w 153018"/>
                <a:gd name="connsiteY16" fmla="*/ 198780 h 229533"/>
                <a:gd name="connsiteX17" fmla="*/ 76513 w 153018"/>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551"/>
                  </a:moveTo>
                  <a:cubicBezTo>
                    <a:pt x="91992" y="204551"/>
                    <a:pt x="103529" y="196960"/>
                    <a:pt x="111423" y="181778"/>
                  </a:cubicBezTo>
                  <a:cubicBezTo>
                    <a:pt x="119015" y="166594"/>
                    <a:pt x="122968" y="143819"/>
                    <a:pt x="122968" y="113464"/>
                  </a:cubicBezTo>
                  <a:cubicBezTo>
                    <a:pt x="122968" y="83097"/>
                    <a:pt x="119015" y="60334"/>
                    <a:pt x="111423" y="45150"/>
                  </a:cubicBezTo>
                  <a:cubicBezTo>
                    <a:pt x="103529" y="29968"/>
                    <a:pt x="91992" y="22376"/>
                    <a:pt x="76513" y="22376"/>
                  </a:cubicBezTo>
                  <a:cubicBezTo>
                    <a:pt x="61027" y="22376"/>
                    <a:pt x="49490" y="29968"/>
                    <a:pt x="41596" y="45150"/>
                  </a:cubicBezTo>
                  <a:cubicBezTo>
                    <a:pt x="34004" y="60334"/>
                    <a:pt x="30060" y="83097"/>
                    <a:pt x="30060" y="113464"/>
                  </a:cubicBezTo>
                  <a:cubicBezTo>
                    <a:pt x="30060" y="143819"/>
                    <a:pt x="34004" y="166594"/>
                    <a:pt x="41596" y="181778"/>
                  </a:cubicBezTo>
                  <a:cubicBezTo>
                    <a:pt x="49490" y="196960"/>
                    <a:pt x="61027" y="204551"/>
                    <a:pt x="76513" y="204551"/>
                  </a:cubicBezTo>
                  <a:close/>
                  <a:moveTo>
                    <a:pt x="76513" y="228231"/>
                  </a:moveTo>
                  <a:cubicBezTo>
                    <a:pt x="51615" y="228231"/>
                    <a:pt x="32784" y="218514"/>
                    <a:pt x="19736" y="198780"/>
                  </a:cubicBezTo>
                  <a:cubicBezTo>
                    <a:pt x="6374" y="179348"/>
                    <a:pt x="0" y="150811"/>
                    <a:pt x="0" y="113464"/>
                  </a:cubicBezTo>
                  <a:cubicBezTo>
                    <a:pt x="0" y="76116"/>
                    <a:pt x="6374" y="47580"/>
                    <a:pt x="19736" y="28148"/>
                  </a:cubicBezTo>
                  <a:cubicBezTo>
                    <a:pt x="32784" y="8412"/>
                    <a:pt x="51615" y="-1303"/>
                    <a:pt x="76513" y="-1303"/>
                  </a:cubicBezTo>
                  <a:cubicBezTo>
                    <a:pt x="101404" y="-1303"/>
                    <a:pt x="120235" y="8412"/>
                    <a:pt x="133283" y="28148"/>
                  </a:cubicBezTo>
                  <a:cubicBezTo>
                    <a:pt x="146341" y="47580"/>
                    <a:pt x="153019" y="76116"/>
                    <a:pt x="153019" y="113464"/>
                  </a:cubicBezTo>
                  <a:cubicBezTo>
                    <a:pt x="153019" y="150811"/>
                    <a:pt x="146341" y="179348"/>
                    <a:pt x="133283" y="198780"/>
                  </a:cubicBezTo>
                  <a:cubicBezTo>
                    <a:pt x="120235" y="218514"/>
                    <a:pt x="101404" y="228231"/>
                    <a:pt x="76513" y="228231"/>
                  </a:cubicBezTo>
                  <a:close/>
                </a:path>
              </a:pathLst>
            </a:custGeom>
            <a:solidFill>
              <a:srgbClr val="FFFFFF"/>
            </a:solidFill>
            <a:ln w="3047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F136F13-5E12-841B-F77A-7ADF11DA6EE3}"/>
                </a:ext>
              </a:extLst>
            </p:cNvPr>
            <p:cNvSpPr/>
            <p:nvPr>
              <p:custDataLst>
                <p:tags r:id="rId69"/>
              </p:custDataLst>
            </p:nvPr>
          </p:nvSpPr>
          <p:spPr>
            <a:xfrm flipV="1">
              <a:off x="13039784" y="-17432394"/>
              <a:ext cx="153006" cy="229533"/>
            </a:xfrm>
            <a:custGeom>
              <a:avLst/>
              <a:gdLst>
                <a:gd name="connsiteX0" fmla="*/ 76501 w 153006"/>
                <a:gd name="connsiteY0" fmla="*/ 204551 h 229533"/>
                <a:gd name="connsiteX1" fmla="*/ 111431 w 153006"/>
                <a:gd name="connsiteY1" fmla="*/ 181778 h 229533"/>
                <a:gd name="connsiteX2" fmla="*/ 122983 w 153006"/>
                <a:gd name="connsiteY2" fmla="*/ 113464 h 229533"/>
                <a:gd name="connsiteX3" fmla="*/ 111431 w 153006"/>
                <a:gd name="connsiteY3" fmla="*/ 45150 h 229533"/>
                <a:gd name="connsiteX4" fmla="*/ 76501 w 153006"/>
                <a:gd name="connsiteY4" fmla="*/ 22376 h 229533"/>
                <a:gd name="connsiteX5" fmla="*/ 41602 w 153006"/>
                <a:gd name="connsiteY5" fmla="*/ 45150 h 229533"/>
                <a:gd name="connsiteX6" fmla="*/ 30050 w 153006"/>
                <a:gd name="connsiteY6" fmla="*/ 113464 h 229533"/>
                <a:gd name="connsiteX7" fmla="*/ 41602 w 153006"/>
                <a:gd name="connsiteY7" fmla="*/ 181778 h 229533"/>
                <a:gd name="connsiteX8" fmla="*/ 76501 w 153006"/>
                <a:gd name="connsiteY8" fmla="*/ 204551 h 229533"/>
                <a:gd name="connsiteX9" fmla="*/ 76501 w 153006"/>
                <a:gd name="connsiteY9" fmla="*/ 228231 h 229533"/>
                <a:gd name="connsiteX10" fmla="*/ 19748 w 153006"/>
                <a:gd name="connsiteY10" fmla="*/ 198780 h 229533"/>
                <a:gd name="connsiteX11" fmla="*/ 0 w 153006"/>
                <a:gd name="connsiteY11" fmla="*/ 113464 h 229533"/>
                <a:gd name="connsiteX12" fmla="*/ 19748 w 153006"/>
                <a:gd name="connsiteY12" fmla="*/ 28148 h 229533"/>
                <a:gd name="connsiteX13" fmla="*/ 76501 w 153006"/>
                <a:gd name="connsiteY13" fmla="*/ -1303 h 229533"/>
                <a:gd name="connsiteX14" fmla="*/ 133286 w 153006"/>
                <a:gd name="connsiteY14" fmla="*/ 28148 h 229533"/>
                <a:gd name="connsiteX15" fmla="*/ 153006 w 153006"/>
                <a:gd name="connsiteY15" fmla="*/ 113464 h 229533"/>
                <a:gd name="connsiteX16" fmla="*/ 133286 w 153006"/>
                <a:gd name="connsiteY16" fmla="*/ 198780 h 229533"/>
                <a:gd name="connsiteX17" fmla="*/ 76501 w 153006"/>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6" h="229533">
                  <a:moveTo>
                    <a:pt x="76501" y="204551"/>
                  </a:moveTo>
                  <a:cubicBezTo>
                    <a:pt x="91985" y="204551"/>
                    <a:pt x="103537" y="196960"/>
                    <a:pt x="111431" y="181778"/>
                  </a:cubicBezTo>
                  <a:cubicBezTo>
                    <a:pt x="119021" y="166594"/>
                    <a:pt x="122983" y="143819"/>
                    <a:pt x="122983" y="113464"/>
                  </a:cubicBezTo>
                  <a:cubicBezTo>
                    <a:pt x="122983" y="83097"/>
                    <a:pt x="119021" y="60334"/>
                    <a:pt x="111431" y="45150"/>
                  </a:cubicBezTo>
                  <a:cubicBezTo>
                    <a:pt x="103537" y="29968"/>
                    <a:pt x="91985" y="22376"/>
                    <a:pt x="76501" y="22376"/>
                  </a:cubicBezTo>
                  <a:cubicBezTo>
                    <a:pt x="61018" y="22376"/>
                    <a:pt x="49497" y="29968"/>
                    <a:pt x="41602" y="45150"/>
                  </a:cubicBezTo>
                  <a:cubicBezTo>
                    <a:pt x="34012" y="60334"/>
                    <a:pt x="30050" y="83097"/>
                    <a:pt x="30050" y="113464"/>
                  </a:cubicBezTo>
                  <a:cubicBezTo>
                    <a:pt x="30050" y="143819"/>
                    <a:pt x="34012" y="166594"/>
                    <a:pt x="41602" y="181778"/>
                  </a:cubicBezTo>
                  <a:cubicBezTo>
                    <a:pt x="49497" y="196960"/>
                    <a:pt x="61018" y="204551"/>
                    <a:pt x="76501" y="204551"/>
                  </a:cubicBezTo>
                  <a:close/>
                  <a:moveTo>
                    <a:pt x="76501" y="228231"/>
                  </a:moveTo>
                  <a:cubicBezTo>
                    <a:pt x="51629" y="228231"/>
                    <a:pt x="32793" y="218514"/>
                    <a:pt x="19748" y="198780"/>
                  </a:cubicBezTo>
                  <a:cubicBezTo>
                    <a:pt x="6367" y="179348"/>
                    <a:pt x="0" y="150811"/>
                    <a:pt x="0" y="113464"/>
                  </a:cubicBezTo>
                  <a:cubicBezTo>
                    <a:pt x="0" y="76116"/>
                    <a:pt x="6367" y="47580"/>
                    <a:pt x="19748" y="28148"/>
                  </a:cubicBezTo>
                  <a:cubicBezTo>
                    <a:pt x="32793" y="8412"/>
                    <a:pt x="51629" y="-1303"/>
                    <a:pt x="76501" y="-1303"/>
                  </a:cubicBezTo>
                  <a:cubicBezTo>
                    <a:pt x="101404" y="-1303"/>
                    <a:pt x="120240" y="8412"/>
                    <a:pt x="133286" y="28148"/>
                  </a:cubicBezTo>
                  <a:cubicBezTo>
                    <a:pt x="146332" y="47580"/>
                    <a:pt x="153006" y="76116"/>
                    <a:pt x="153006" y="113464"/>
                  </a:cubicBezTo>
                  <a:cubicBezTo>
                    <a:pt x="153006" y="150811"/>
                    <a:pt x="146332" y="179348"/>
                    <a:pt x="133286" y="198780"/>
                  </a:cubicBezTo>
                  <a:cubicBezTo>
                    <a:pt x="120240" y="218514"/>
                    <a:pt x="101404" y="228231"/>
                    <a:pt x="76501" y="228231"/>
                  </a:cubicBezTo>
                  <a:close/>
                </a:path>
              </a:pathLst>
            </a:custGeom>
            <a:solidFill>
              <a:srgbClr val="FFFFFF"/>
            </a:solidFill>
            <a:ln w="3047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A3FCAC4-BA4B-EF20-74CE-548FB65371C4}"/>
                </a:ext>
              </a:extLst>
            </p:cNvPr>
            <p:cNvSpPr/>
            <p:nvPr>
              <p:custDataLst>
                <p:tags r:id="rId70"/>
              </p:custDataLst>
            </p:nvPr>
          </p:nvSpPr>
          <p:spPr>
            <a:xfrm flipV="1">
              <a:off x="13544164" y="-17432394"/>
              <a:ext cx="153010" cy="229533"/>
            </a:xfrm>
            <a:custGeom>
              <a:avLst/>
              <a:gdLst>
                <a:gd name="connsiteX0" fmla="*/ 76505 w 153010"/>
                <a:gd name="connsiteY0" fmla="*/ 204551 h 229533"/>
                <a:gd name="connsiteX1" fmla="*/ 111404 w 153010"/>
                <a:gd name="connsiteY1" fmla="*/ 181778 h 229533"/>
                <a:gd name="connsiteX2" fmla="*/ 122956 w 153010"/>
                <a:gd name="connsiteY2" fmla="*/ 113464 h 229533"/>
                <a:gd name="connsiteX3" fmla="*/ 111404 w 153010"/>
                <a:gd name="connsiteY3" fmla="*/ 45150 h 229533"/>
                <a:gd name="connsiteX4" fmla="*/ 76505 w 153010"/>
                <a:gd name="connsiteY4" fmla="*/ 22376 h 229533"/>
                <a:gd name="connsiteX5" fmla="*/ 41575 w 153010"/>
                <a:gd name="connsiteY5" fmla="*/ 45150 h 229533"/>
                <a:gd name="connsiteX6" fmla="*/ 30054 w 153010"/>
                <a:gd name="connsiteY6" fmla="*/ 113464 h 229533"/>
                <a:gd name="connsiteX7" fmla="*/ 41575 w 153010"/>
                <a:gd name="connsiteY7" fmla="*/ 181778 h 229533"/>
                <a:gd name="connsiteX8" fmla="*/ 76505 w 153010"/>
                <a:gd name="connsiteY8" fmla="*/ 204551 h 229533"/>
                <a:gd name="connsiteX9" fmla="*/ 76505 w 153010"/>
                <a:gd name="connsiteY9" fmla="*/ 228231 h 229533"/>
                <a:gd name="connsiteX10" fmla="*/ 19721 w 153010"/>
                <a:gd name="connsiteY10" fmla="*/ 198780 h 229533"/>
                <a:gd name="connsiteX11" fmla="*/ 0 w 153010"/>
                <a:gd name="connsiteY11" fmla="*/ 113464 h 229533"/>
                <a:gd name="connsiteX12" fmla="*/ 19721 w 153010"/>
                <a:gd name="connsiteY12" fmla="*/ 28148 h 229533"/>
                <a:gd name="connsiteX13" fmla="*/ 76505 w 153010"/>
                <a:gd name="connsiteY13" fmla="*/ -1303 h 229533"/>
                <a:gd name="connsiteX14" fmla="*/ 133290 w 153010"/>
                <a:gd name="connsiteY14" fmla="*/ 28148 h 229533"/>
                <a:gd name="connsiteX15" fmla="*/ 153010 w 153010"/>
                <a:gd name="connsiteY15" fmla="*/ 113464 h 229533"/>
                <a:gd name="connsiteX16" fmla="*/ 133290 w 153010"/>
                <a:gd name="connsiteY16" fmla="*/ 198780 h 229533"/>
                <a:gd name="connsiteX17" fmla="*/ 76505 w 153010"/>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0" h="229533">
                  <a:moveTo>
                    <a:pt x="76505" y="204551"/>
                  </a:moveTo>
                  <a:cubicBezTo>
                    <a:pt x="91989" y="204551"/>
                    <a:pt x="103510" y="196960"/>
                    <a:pt x="111404" y="181778"/>
                  </a:cubicBezTo>
                  <a:cubicBezTo>
                    <a:pt x="118995" y="166594"/>
                    <a:pt x="122956" y="143819"/>
                    <a:pt x="122956" y="113464"/>
                  </a:cubicBezTo>
                  <a:cubicBezTo>
                    <a:pt x="122956" y="83097"/>
                    <a:pt x="118995" y="60334"/>
                    <a:pt x="111404" y="45150"/>
                  </a:cubicBezTo>
                  <a:cubicBezTo>
                    <a:pt x="103510" y="29968"/>
                    <a:pt x="91989" y="22376"/>
                    <a:pt x="76505" y="22376"/>
                  </a:cubicBezTo>
                  <a:cubicBezTo>
                    <a:pt x="61021" y="22376"/>
                    <a:pt x="49470" y="29968"/>
                    <a:pt x="41575" y="45150"/>
                  </a:cubicBezTo>
                  <a:cubicBezTo>
                    <a:pt x="33986" y="60334"/>
                    <a:pt x="30054" y="83097"/>
                    <a:pt x="30054" y="113464"/>
                  </a:cubicBezTo>
                  <a:cubicBezTo>
                    <a:pt x="30054" y="143819"/>
                    <a:pt x="33986" y="166594"/>
                    <a:pt x="41575" y="181778"/>
                  </a:cubicBezTo>
                  <a:cubicBezTo>
                    <a:pt x="49470" y="196960"/>
                    <a:pt x="61021" y="204551"/>
                    <a:pt x="76505" y="204551"/>
                  </a:cubicBezTo>
                  <a:close/>
                  <a:moveTo>
                    <a:pt x="76505" y="228231"/>
                  </a:moveTo>
                  <a:cubicBezTo>
                    <a:pt x="51602" y="228231"/>
                    <a:pt x="32766" y="218514"/>
                    <a:pt x="19721" y="198780"/>
                  </a:cubicBezTo>
                  <a:cubicBezTo>
                    <a:pt x="6371" y="179348"/>
                    <a:pt x="0" y="150811"/>
                    <a:pt x="0" y="113464"/>
                  </a:cubicBezTo>
                  <a:cubicBezTo>
                    <a:pt x="0" y="76116"/>
                    <a:pt x="6371" y="47580"/>
                    <a:pt x="19721" y="28148"/>
                  </a:cubicBezTo>
                  <a:cubicBezTo>
                    <a:pt x="32766" y="8412"/>
                    <a:pt x="51602" y="-1303"/>
                    <a:pt x="76505" y="-1303"/>
                  </a:cubicBezTo>
                  <a:cubicBezTo>
                    <a:pt x="101407" y="-1303"/>
                    <a:pt x="120213" y="8412"/>
                    <a:pt x="133290" y="28148"/>
                  </a:cubicBezTo>
                  <a:cubicBezTo>
                    <a:pt x="146334" y="47580"/>
                    <a:pt x="153010" y="76116"/>
                    <a:pt x="153010" y="113464"/>
                  </a:cubicBezTo>
                  <a:cubicBezTo>
                    <a:pt x="153010" y="150811"/>
                    <a:pt x="146334" y="179348"/>
                    <a:pt x="133290" y="198780"/>
                  </a:cubicBezTo>
                  <a:cubicBezTo>
                    <a:pt x="120213" y="218514"/>
                    <a:pt x="101407" y="228231"/>
                    <a:pt x="76505" y="228231"/>
                  </a:cubicBezTo>
                  <a:close/>
                </a:path>
              </a:pathLst>
            </a:custGeom>
            <a:solidFill>
              <a:srgbClr val="FFFFFF"/>
            </a:solidFill>
            <a:ln w="3047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A4251B9-8CD8-F756-0974-2AF98C3652A2}"/>
                </a:ext>
              </a:extLst>
            </p:cNvPr>
            <p:cNvSpPr/>
            <p:nvPr>
              <p:custDataLst>
                <p:tags r:id="rId71"/>
              </p:custDataLst>
            </p:nvPr>
          </p:nvSpPr>
          <p:spPr>
            <a:xfrm flipV="1">
              <a:off x="10013560" y="-17067974"/>
              <a:ext cx="153019" cy="229532"/>
            </a:xfrm>
            <a:custGeom>
              <a:avLst/>
              <a:gdLst>
                <a:gd name="connsiteX0" fmla="*/ 76514 w 153019"/>
                <a:gd name="connsiteY0" fmla="*/ 204574 h 229532"/>
                <a:gd name="connsiteX1" fmla="*/ 111423 w 153019"/>
                <a:gd name="connsiteY1" fmla="*/ 181800 h 229532"/>
                <a:gd name="connsiteX2" fmla="*/ 122968 w 153019"/>
                <a:gd name="connsiteY2" fmla="*/ 113486 h 229532"/>
                <a:gd name="connsiteX3" fmla="*/ 111423 w 153019"/>
                <a:gd name="connsiteY3" fmla="*/ 45174 h 229532"/>
                <a:gd name="connsiteX4" fmla="*/ 76514 w 153019"/>
                <a:gd name="connsiteY4" fmla="*/ 22399 h 229532"/>
                <a:gd name="connsiteX5" fmla="*/ 41596 w 153019"/>
                <a:gd name="connsiteY5" fmla="*/ 45174 h 229532"/>
                <a:gd name="connsiteX6" fmla="*/ 30060 w 153019"/>
                <a:gd name="connsiteY6" fmla="*/ 113486 h 229532"/>
                <a:gd name="connsiteX7" fmla="*/ 41596 w 153019"/>
                <a:gd name="connsiteY7" fmla="*/ 181800 h 229532"/>
                <a:gd name="connsiteX8" fmla="*/ 76514 w 153019"/>
                <a:gd name="connsiteY8" fmla="*/ 204574 h 229532"/>
                <a:gd name="connsiteX9" fmla="*/ 76514 w 153019"/>
                <a:gd name="connsiteY9" fmla="*/ 228253 h 229532"/>
                <a:gd name="connsiteX10" fmla="*/ 19736 w 153019"/>
                <a:gd name="connsiteY10" fmla="*/ 198802 h 229532"/>
                <a:gd name="connsiteX11" fmla="*/ 0 w 153019"/>
                <a:gd name="connsiteY11" fmla="*/ 113486 h 229532"/>
                <a:gd name="connsiteX12" fmla="*/ 19736 w 153019"/>
                <a:gd name="connsiteY12" fmla="*/ 28172 h 229532"/>
                <a:gd name="connsiteX13" fmla="*/ 76514 w 153019"/>
                <a:gd name="connsiteY13" fmla="*/ -1279 h 229532"/>
                <a:gd name="connsiteX14" fmla="*/ 133283 w 153019"/>
                <a:gd name="connsiteY14" fmla="*/ 28172 h 229532"/>
                <a:gd name="connsiteX15" fmla="*/ 153019 w 153019"/>
                <a:gd name="connsiteY15" fmla="*/ 113486 h 229532"/>
                <a:gd name="connsiteX16" fmla="*/ 133283 w 153019"/>
                <a:gd name="connsiteY16" fmla="*/ 198802 h 229532"/>
                <a:gd name="connsiteX17" fmla="*/ 76514 w 153019"/>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574"/>
                  </a:moveTo>
                  <a:cubicBezTo>
                    <a:pt x="91993" y="204574"/>
                    <a:pt x="103527" y="196982"/>
                    <a:pt x="111423" y="181800"/>
                  </a:cubicBezTo>
                  <a:cubicBezTo>
                    <a:pt x="119015" y="166618"/>
                    <a:pt x="122968" y="143843"/>
                    <a:pt x="122968" y="113486"/>
                  </a:cubicBezTo>
                  <a:cubicBezTo>
                    <a:pt x="122968" y="83121"/>
                    <a:pt x="119015" y="60356"/>
                    <a:pt x="111423" y="45174"/>
                  </a:cubicBezTo>
                  <a:cubicBezTo>
                    <a:pt x="103527" y="29992"/>
                    <a:pt x="91993" y="22399"/>
                    <a:pt x="76514" y="22399"/>
                  </a:cubicBezTo>
                  <a:cubicBezTo>
                    <a:pt x="61027" y="22399"/>
                    <a:pt x="49492" y="29992"/>
                    <a:pt x="41596" y="45174"/>
                  </a:cubicBezTo>
                  <a:cubicBezTo>
                    <a:pt x="34004" y="60356"/>
                    <a:pt x="30060" y="83121"/>
                    <a:pt x="30060" y="113486"/>
                  </a:cubicBezTo>
                  <a:cubicBezTo>
                    <a:pt x="30060" y="143843"/>
                    <a:pt x="34004" y="166618"/>
                    <a:pt x="41596" y="181800"/>
                  </a:cubicBezTo>
                  <a:cubicBezTo>
                    <a:pt x="49492" y="196982"/>
                    <a:pt x="61027" y="204574"/>
                    <a:pt x="76514" y="204574"/>
                  </a:cubicBezTo>
                  <a:close/>
                  <a:moveTo>
                    <a:pt x="76514" y="228253"/>
                  </a:moveTo>
                  <a:cubicBezTo>
                    <a:pt x="51616" y="228253"/>
                    <a:pt x="32785" y="218538"/>
                    <a:pt x="19736" y="198802"/>
                  </a:cubicBezTo>
                  <a:cubicBezTo>
                    <a:pt x="6372" y="179370"/>
                    <a:pt x="0" y="150834"/>
                    <a:pt x="0" y="113486"/>
                  </a:cubicBezTo>
                  <a:cubicBezTo>
                    <a:pt x="0" y="76139"/>
                    <a:pt x="6372" y="47602"/>
                    <a:pt x="19736" y="28172"/>
                  </a:cubicBezTo>
                  <a:cubicBezTo>
                    <a:pt x="32785" y="8436"/>
                    <a:pt x="51616" y="-1279"/>
                    <a:pt x="76514" y="-1279"/>
                  </a:cubicBezTo>
                  <a:cubicBezTo>
                    <a:pt x="101403" y="-1279"/>
                    <a:pt x="120234" y="8436"/>
                    <a:pt x="133283" y="28172"/>
                  </a:cubicBezTo>
                  <a:cubicBezTo>
                    <a:pt x="146342" y="47602"/>
                    <a:pt x="153019" y="76139"/>
                    <a:pt x="153019" y="113486"/>
                  </a:cubicBezTo>
                  <a:cubicBezTo>
                    <a:pt x="153019" y="150834"/>
                    <a:pt x="146342" y="179370"/>
                    <a:pt x="133283" y="198802"/>
                  </a:cubicBezTo>
                  <a:cubicBezTo>
                    <a:pt x="120234" y="218538"/>
                    <a:pt x="101403" y="228253"/>
                    <a:pt x="76514" y="228253"/>
                  </a:cubicBezTo>
                  <a:close/>
                </a:path>
              </a:pathLst>
            </a:custGeom>
            <a:solidFill>
              <a:srgbClr val="FFFFFF"/>
            </a:solidFill>
            <a:ln w="3047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8B3D97D-D974-2251-0DDC-1FE19E6DA3D3}"/>
                </a:ext>
              </a:extLst>
            </p:cNvPr>
            <p:cNvSpPr/>
            <p:nvPr>
              <p:custDataLst>
                <p:tags r:id="rId72"/>
              </p:custDataLst>
            </p:nvPr>
          </p:nvSpPr>
          <p:spPr>
            <a:xfrm flipV="1">
              <a:off x="10531283" y="-17064032"/>
              <a:ext cx="131767" cy="221342"/>
            </a:xfrm>
            <a:custGeom>
              <a:avLst/>
              <a:gdLst>
                <a:gd name="connsiteX0" fmla="*/ 4257 w 131767"/>
                <a:gd name="connsiteY0" fmla="*/ 23925 h 221342"/>
                <a:gd name="connsiteX1" fmla="*/ 4257 w 131767"/>
                <a:gd name="connsiteY1" fmla="*/ -1279 h 221342"/>
                <a:gd name="connsiteX2" fmla="*/ 131768 w 131767"/>
                <a:gd name="connsiteY2" fmla="*/ -1279 h 221342"/>
                <a:gd name="connsiteX3" fmla="*/ 131768 w 131767"/>
                <a:gd name="connsiteY3" fmla="*/ 23925 h 221342"/>
                <a:gd name="connsiteX4" fmla="*/ 82887 w 131767"/>
                <a:gd name="connsiteY4" fmla="*/ 23925 h 221342"/>
                <a:gd name="connsiteX5" fmla="*/ 82887 w 131767"/>
                <a:gd name="connsiteY5" fmla="*/ 220064 h 221342"/>
                <a:gd name="connsiteX6" fmla="*/ 52837 w 131767"/>
                <a:gd name="connsiteY6" fmla="*/ 220064 h 221342"/>
                <a:gd name="connsiteX7" fmla="*/ 0 w 131767"/>
                <a:gd name="connsiteY7" fmla="*/ 209434 h 221342"/>
                <a:gd name="connsiteX8" fmla="*/ 0 w 131767"/>
                <a:gd name="connsiteY8" fmla="*/ 182107 h 221342"/>
                <a:gd name="connsiteX9" fmla="*/ 53142 w 131767"/>
                <a:gd name="connsiteY9" fmla="*/ 192735 h 221342"/>
                <a:gd name="connsiteX10" fmla="*/ 53142 w 131767"/>
                <a:gd name="connsiteY10" fmla="*/ 23925 h 221342"/>
                <a:gd name="connsiteX11" fmla="*/ 4257 w 131767"/>
                <a:gd name="connsiteY11" fmla="*/ 23925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7" h="221342">
                  <a:moveTo>
                    <a:pt x="4257" y="23925"/>
                  </a:moveTo>
                  <a:lnTo>
                    <a:pt x="4257" y="-1279"/>
                  </a:lnTo>
                  <a:lnTo>
                    <a:pt x="131768" y="-1279"/>
                  </a:lnTo>
                  <a:lnTo>
                    <a:pt x="131768" y="23925"/>
                  </a:lnTo>
                  <a:lnTo>
                    <a:pt x="82887" y="23925"/>
                  </a:lnTo>
                  <a:lnTo>
                    <a:pt x="82887" y="220064"/>
                  </a:lnTo>
                  <a:lnTo>
                    <a:pt x="52837" y="220064"/>
                  </a:lnTo>
                  <a:lnTo>
                    <a:pt x="0" y="209434"/>
                  </a:lnTo>
                  <a:lnTo>
                    <a:pt x="0" y="182107"/>
                  </a:lnTo>
                  <a:lnTo>
                    <a:pt x="53142" y="192735"/>
                  </a:lnTo>
                  <a:lnTo>
                    <a:pt x="53142" y="23925"/>
                  </a:lnTo>
                  <a:lnTo>
                    <a:pt x="4257" y="23925"/>
                  </a:lnTo>
                  <a:close/>
                </a:path>
              </a:pathLst>
            </a:custGeom>
            <a:solidFill>
              <a:srgbClr val="FFFFFF"/>
            </a:solidFill>
            <a:ln w="3047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9D8CE79-EE95-815F-F38B-97CFF1C9A205}"/>
                </a:ext>
              </a:extLst>
            </p:cNvPr>
            <p:cNvSpPr/>
            <p:nvPr>
              <p:custDataLst>
                <p:tags r:id="rId73"/>
              </p:custDataLst>
            </p:nvPr>
          </p:nvSpPr>
          <p:spPr>
            <a:xfrm flipV="1">
              <a:off x="11022301" y="-17067974"/>
              <a:ext cx="153018" cy="229532"/>
            </a:xfrm>
            <a:custGeom>
              <a:avLst/>
              <a:gdLst>
                <a:gd name="connsiteX0" fmla="*/ 76513 w 153018"/>
                <a:gd name="connsiteY0" fmla="*/ 204574 h 229532"/>
                <a:gd name="connsiteX1" fmla="*/ 111422 w 153018"/>
                <a:gd name="connsiteY1" fmla="*/ 181800 h 229532"/>
                <a:gd name="connsiteX2" fmla="*/ 122968 w 153018"/>
                <a:gd name="connsiteY2" fmla="*/ 113486 h 229532"/>
                <a:gd name="connsiteX3" fmla="*/ 111422 w 153018"/>
                <a:gd name="connsiteY3" fmla="*/ 45174 h 229532"/>
                <a:gd name="connsiteX4" fmla="*/ 76513 w 153018"/>
                <a:gd name="connsiteY4" fmla="*/ 22399 h 229532"/>
                <a:gd name="connsiteX5" fmla="*/ 41596 w 153018"/>
                <a:gd name="connsiteY5" fmla="*/ 45174 h 229532"/>
                <a:gd name="connsiteX6" fmla="*/ 30059 w 153018"/>
                <a:gd name="connsiteY6" fmla="*/ 113486 h 229532"/>
                <a:gd name="connsiteX7" fmla="*/ 41596 w 153018"/>
                <a:gd name="connsiteY7" fmla="*/ 181800 h 229532"/>
                <a:gd name="connsiteX8" fmla="*/ 76513 w 153018"/>
                <a:gd name="connsiteY8" fmla="*/ 204574 h 229532"/>
                <a:gd name="connsiteX9" fmla="*/ 76513 w 153018"/>
                <a:gd name="connsiteY9" fmla="*/ 228253 h 229532"/>
                <a:gd name="connsiteX10" fmla="*/ 19736 w 153018"/>
                <a:gd name="connsiteY10" fmla="*/ 198802 h 229532"/>
                <a:gd name="connsiteX11" fmla="*/ 0 w 153018"/>
                <a:gd name="connsiteY11" fmla="*/ 113486 h 229532"/>
                <a:gd name="connsiteX12" fmla="*/ 19736 w 153018"/>
                <a:gd name="connsiteY12" fmla="*/ 28172 h 229532"/>
                <a:gd name="connsiteX13" fmla="*/ 76513 w 153018"/>
                <a:gd name="connsiteY13" fmla="*/ -1279 h 229532"/>
                <a:gd name="connsiteX14" fmla="*/ 133283 w 153018"/>
                <a:gd name="connsiteY14" fmla="*/ 28172 h 229532"/>
                <a:gd name="connsiteX15" fmla="*/ 153019 w 153018"/>
                <a:gd name="connsiteY15" fmla="*/ 113486 h 229532"/>
                <a:gd name="connsiteX16" fmla="*/ 133283 w 153018"/>
                <a:gd name="connsiteY16" fmla="*/ 198802 h 229532"/>
                <a:gd name="connsiteX17" fmla="*/ 76513 w 153018"/>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3" y="204574"/>
                  </a:moveTo>
                  <a:cubicBezTo>
                    <a:pt x="91992" y="204574"/>
                    <a:pt x="103525" y="196982"/>
                    <a:pt x="111422" y="181800"/>
                  </a:cubicBezTo>
                  <a:cubicBezTo>
                    <a:pt x="119015" y="166618"/>
                    <a:pt x="122968" y="143843"/>
                    <a:pt x="122968" y="113486"/>
                  </a:cubicBezTo>
                  <a:cubicBezTo>
                    <a:pt x="122968" y="83121"/>
                    <a:pt x="119015" y="60356"/>
                    <a:pt x="111422" y="45174"/>
                  </a:cubicBezTo>
                  <a:cubicBezTo>
                    <a:pt x="103525" y="29992"/>
                    <a:pt x="91992" y="22399"/>
                    <a:pt x="76513" y="22399"/>
                  </a:cubicBezTo>
                  <a:cubicBezTo>
                    <a:pt x="61027" y="22399"/>
                    <a:pt x="49490" y="29992"/>
                    <a:pt x="41596" y="45174"/>
                  </a:cubicBezTo>
                  <a:cubicBezTo>
                    <a:pt x="34004" y="60356"/>
                    <a:pt x="30059" y="83121"/>
                    <a:pt x="30059" y="113486"/>
                  </a:cubicBezTo>
                  <a:cubicBezTo>
                    <a:pt x="30059" y="143843"/>
                    <a:pt x="34004" y="166618"/>
                    <a:pt x="41596" y="181800"/>
                  </a:cubicBezTo>
                  <a:cubicBezTo>
                    <a:pt x="49490" y="196982"/>
                    <a:pt x="61027" y="204574"/>
                    <a:pt x="76513" y="204574"/>
                  </a:cubicBezTo>
                  <a:close/>
                  <a:moveTo>
                    <a:pt x="76513" y="228253"/>
                  </a:moveTo>
                  <a:cubicBezTo>
                    <a:pt x="51615" y="228253"/>
                    <a:pt x="32784" y="218538"/>
                    <a:pt x="19736" y="198802"/>
                  </a:cubicBezTo>
                  <a:cubicBezTo>
                    <a:pt x="6370" y="179370"/>
                    <a:pt x="0" y="150834"/>
                    <a:pt x="0" y="113486"/>
                  </a:cubicBezTo>
                  <a:cubicBezTo>
                    <a:pt x="0" y="76139"/>
                    <a:pt x="6370" y="47602"/>
                    <a:pt x="19736" y="28172"/>
                  </a:cubicBezTo>
                  <a:cubicBezTo>
                    <a:pt x="32784" y="8436"/>
                    <a:pt x="51615" y="-1279"/>
                    <a:pt x="76513" y="-1279"/>
                  </a:cubicBezTo>
                  <a:cubicBezTo>
                    <a:pt x="101404" y="-1279"/>
                    <a:pt x="120235" y="8436"/>
                    <a:pt x="133283" y="28172"/>
                  </a:cubicBezTo>
                  <a:cubicBezTo>
                    <a:pt x="146340" y="47602"/>
                    <a:pt x="153019" y="76139"/>
                    <a:pt x="153019" y="113486"/>
                  </a:cubicBezTo>
                  <a:cubicBezTo>
                    <a:pt x="153019" y="150834"/>
                    <a:pt x="146340" y="179370"/>
                    <a:pt x="133283" y="198802"/>
                  </a:cubicBezTo>
                  <a:cubicBezTo>
                    <a:pt x="120235" y="218538"/>
                    <a:pt x="101404" y="228253"/>
                    <a:pt x="76513" y="228253"/>
                  </a:cubicBezTo>
                  <a:close/>
                </a:path>
              </a:pathLst>
            </a:custGeom>
            <a:solidFill>
              <a:srgbClr val="FFFFFF"/>
            </a:solidFill>
            <a:ln w="3047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1FA5CF9-779B-4230-DEFE-D6BF1EC001F9}"/>
                </a:ext>
              </a:extLst>
            </p:cNvPr>
            <p:cNvSpPr/>
            <p:nvPr>
              <p:custDataLst>
                <p:tags r:id="rId74"/>
              </p:custDataLst>
            </p:nvPr>
          </p:nvSpPr>
          <p:spPr>
            <a:xfrm flipV="1">
              <a:off x="11526671" y="-17067974"/>
              <a:ext cx="153019" cy="229532"/>
            </a:xfrm>
            <a:custGeom>
              <a:avLst/>
              <a:gdLst>
                <a:gd name="connsiteX0" fmla="*/ 76514 w 153019"/>
                <a:gd name="connsiteY0" fmla="*/ 204574 h 229532"/>
                <a:gd name="connsiteX1" fmla="*/ 111426 w 153019"/>
                <a:gd name="connsiteY1" fmla="*/ 181800 h 229532"/>
                <a:gd name="connsiteX2" fmla="*/ 122969 w 153019"/>
                <a:gd name="connsiteY2" fmla="*/ 113486 h 229532"/>
                <a:gd name="connsiteX3" fmla="*/ 111426 w 153019"/>
                <a:gd name="connsiteY3" fmla="*/ 45174 h 229532"/>
                <a:gd name="connsiteX4" fmla="*/ 76514 w 153019"/>
                <a:gd name="connsiteY4" fmla="*/ 22399 h 229532"/>
                <a:gd name="connsiteX5" fmla="*/ 41597 w 153019"/>
                <a:gd name="connsiteY5" fmla="*/ 45174 h 229532"/>
                <a:gd name="connsiteX6" fmla="*/ 30062 w 153019"/>
                <a:gd name="connsiteY6" fmla="*/ 113486 h 229532"/>
                <a:gd name="connsiteX7" fmla="*/ 41597 w 153019"/>
                <a:gd name="connsiteY7" fmla="*/ 181800 h 229532"/>
                <a:gd name="connsiteX8" fmla="*/ 76514 w 153019"/>
                <a:gd name="connsiteY8" fmla="*/ 204574 h 229532"/>
                <a:gd name="connsiteX9" fmla="*/ 76514 w 153019"/>
                <a:gd name="connsiteY9" fmla="*/ 228253 h 229532"/>
                <a:gd name="connsiteX10" fmla="*/ 19736 w 153019"/>
                <a:gd name="connsiteY10" fmla="*/ 198802 h 229532"/>
                <a:gd name="connsiteX11" fmla="*/ 0 w 153019"/>
                <a:gd name="connsiteY11" fmla="*/ 113486 h 229532"/>
                <a:gd name="connsiteX12" fmla="*/ 19736 w 153019"/>
                <a:gd name="connsiteY12" fmla="*/ 28172 h 229532"/>
                <a:gd name="connsiteX13" fmla="*/ 76514 w 153019"/>
                <a:gd name="connsiteY13" fmla="*/ -1279 h 229532"/>
                <a:gd name="connsiteX14" fmla="*/ 133283 w 153019"/>
                <a:gd name="connsiteY14" fmla="*/ 28172 h 229532"/>
                <a:gd name="connsiteX15" fmla="*/ 153020 w 153019"/>
                <a:gd name="connsiteY15" fmla="*/ 113486 h 229532"/>
                <a:gd name="connsiteX16" fmla="*/ 133283 w 153019"/>
                <a:gd name="connsiteY16" fmla="*/ 198802 h 229532"/>
                <a:gd name="connsiteX17" fmla="*/ 76514 w 153019"/>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574"/>
                  </a:moveTo>
                  <a:cubicBezTo>
                    <a:pt x="91995" y="204574"/>
                    <a:pt x="103529" y="196982"/>
                    <a:pt x="111426" y="181800"/>
                  </a:cubicBezTo>
                  <a:cubicBezTo>
                    <a:pt x="119016" y="166618"/>
                    <a:pt x="122969" y="143843"/>
                    <a:pt x="122969" y="113486"/>
                  </a:cubicBezTo>
                  <a:cubicBezTo>
                    <a:pt x="122969" y="83121"/>
                    <a:pt x="119016" y="60356"/>
                    <a:pt x="111426" y="45174"/>
                  </a:cubicBezTo>
                  <a:cubicBezTo>
                    <a:pt x="103529" y="29992"/>
                    <a:pt x="91995" y="22399"/>
                    <a:pt x="76514" y="22399"/>
                  </a:cubicBezTo>
                  <a:cubicBezTo>
                    <a:pt x="61028" y="22399"/>
                    <a:pt x="49494" y="29992"/>
                    <a:pt x="41597" y="45174"/>
                  </a:cubicBezTo>
                  <a:cubicBezTo>
                    <a:pt x="34007" y="60356"/>
                    <a:pt x="30062" y="83121"/>
                    <a:pt x="30062" y="113486"/>
                  </a:cubicBezTo>
                  <a:cubicBezTo>
                    <a:pt x="30062" y="143843"/>
                    <a:pt x="34007" y="166618"/>
                    <a:pt x="41597" y="181800"/>
                  </a:cubicBezTo>
                  <a:cubicBezTo>
                    <a:pt x="49494" y="196982"/>
                    <a:pt x="61028" y="204574"/>
                    <a:pt x="76514" y="204574"/>
                  </a:cubicBezTo>
                  <a:close/>
                  <a:moveTo>
                    <a:pt x="76514" y="228253"/>
                  </a:moveTo>
                  <a:cubicBezTo>
                    <a:pt x="51618" y="228253"/>
                    <a:pt x="32788" y="218538"/>
                    <a:pt x="19736" y="198802"/>
                  </a:cubicBezTo>
                  <a:cubicBezTo>
                    <a:pt x="6374" y="179370"/>
                    <a:pt x="0" y="150834"/>
                    <a:pt x="0" y="113486"/>
                  </a:cubicBezTo>
                  <a:cubicBezTo>
                    <a:pt x="0" y="76139"/>
                    <a:pt x="6374" y="47602"/>
                    <a:pt x="19736" y="28172"/>
                  </a:cubicBezTo>
                  <a:cubicBezTo>
                    <a:pt x="32788" y="8436"/>
                    <a:pt x="51618" y="-1279"/>
                    <a:pt x="76514" y="-1279"/>
                  </a:cubicBezTo>
                  <a:cubicBezTo>
                    <a:pt x="101404" y="-1279"/>
                    <a:pt x="120235" y="8436"/>
                    <a:pt x="133283" y="28172"/>
                  </a:cubicBezTo>
                  <a:cubicBezTo>
                    <a:pt x="146344" y="47602"/>
                    <a:pt x="153020" y="76139"/>
                    <a:pt x="153020" y="113486"/>
                  </a:cubicBezTo>
                  <a:cubicBezTo>
                    <a:pt x="153020" y="150834"/>
                    <a:pt x="146344" y="179370"/>
                    <a:pt x="133283" y="198802"/>
                  </a:cubicBezTo>
                  <a:cubicBezTo>
                    <a:pt x="120235" y="218538"/>
                    <a:pt x="101404" y="228253"/>
                    <a:pt x="76514" y="228253"/>
                  </a:cubicBezTo>
                  <a:close/>
                </a:path>
              </a:pathLst>
            </a:custGeom>
            <a:solidFill>
              <a:srgbClr val="FFFFFF"/>
            </a:solidFill>
            <a:ln w="3047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13D1AAC-7B87-91D2-4E29-3062000A7F71}"/>
                </a:ext>
              </a:extLst>
            </p:cNvPr>
            <p:cNvSpPr/>
            <p:nvPr>
              <p:custDataLst>
                <p:tags r:id="rId75"/>
              </p:custDataLst>
            </p:nvPr>
          </p:nvSpPr>
          <p:spPr>
            <a:xfrm flipV="1">
              <a:off x="12031042" y="-17067974"/>
              <a:ext cx="153018" cy="229532"/>
            </a:xfrm>
            <a:custGeom>
              <a:avLst/>
              <a:gdLst>
                <a:gd name="connsiteX0" fmla="*/ 76514 w 153018"/>
                <a:gd name="connsiteY0" fmla="*/ 204574 h 229532"/>
                <a:gd name="connsiteX1" fmla="*/ 111423 w 153018"/>
                <a:gd name="connsiteY1" fmla="*/ 181800 h 229532"/>
                <a:gd name="connsiteX2" fmla="*/ 122968 w 153018"/>
                <a:gd name="connsiteY2" fmla="*/ 113486 h 229532"/>
                <a:gd name="connsiteX3" fmla="*/ 111423 w 153018"/>
                <a:gd name="connsiteY3" fmla="*/ 45174 h 229532"/>
                <a:gd name="connsiteX4" fmla="*/ 76514 w 153018"/>
                <a:gd name="connsiteY4" fmla="*/ 22399 h 229532"/>
                <a:gd name="connsiteX5" fmla="*/ 41597 w 153018"/>
                <a:gd name="connsiteY5" fmla="*/ 45174 h 229532"/>
                <a:gd name="connsiteX6" fmla="*/ 30062 w 153018"/>
                <a:gd name="connsiteY6" fmla="*/ 113486 h 229532"/>
                <a:gd name="connsiteX7" fmla="*/ 41597 w 153018"/>
                <a:gd name="connsiteY7" fmla="*/ 181800 h 229532"/>
                <a:gd name="connsiteX8" fmla="*/ 76514 w 153018"/>
                <a:gd name="connsiteY8" fmla="*/ 204574 h 229532"/>
                <a:gd name="connsiteX9" fmla="*/ 76514 w 153018"/>
                <a:gd name="connsiteY9" fmla="*/ 228253 h 229532"/>
                <a:gd name="connsiteX10" fmla="*/ 19736 w 153018"/>
                <a:gd name="connsiteY10" fmla="*/ 198802 h 229532"/>
                <a:gd name="connsiteX11" fmla="*/ 0 w 153018"/>
                <a:gd name="connsiteY11" fmla="*/ 113486 h 229532"/>
                <a:gd name="connsiteX12" fmla="*/ 19736 w 153018"/>
                <a:gd name="connsiteY12" fmla="*/ 28172 h 229532"/>
                <a:gd name="connsiteX13" fmla="*/ 76514 w 153018"/>
                <a:gd name="connsiteY13" fmla="*/ -1279 h 229532"/>
                <a:gd name="connsiteX14" fmla="*/ 133283 w 153018"/>
                <a:gd name="connsiteY14" fmla="*/ 28172 h 229532"/>
                <a:gd name="connsiteX15" fmla="*/ 153019 w 153018"/>
                <a:gd name="connsiteY15" fmla="*/ 113486 h 229532"/>
                <a:gd name="connsiteX16" fmla="*/ 133283 w 153018"/>
                <a:gd name="connsiteY16" fmla="*/ 198802 h 229532"/>
                <a:gd name="connsiteX17" fmla="*/ 76514 w 153018"/>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4" y="204574"/>
                  </a:moveTo>
                  <a:cubicBezTo>
                    <a:pt x="91992" y="204574"/>
                    <a:pt x="103529" y="196982"/>
                    <a:pt x="111423" y="181800"/>
                  </a:cubicBezTo>
                  <a:cubicBezTo>
                    <a:pt x="119015" y="166618"/>
                    <a:pt x="122968" y="143843"/>
                    <a:pt x="122968" y="113486"/>
                  </a:cubicBezTo>
                  <a:cubicBezTo>
                    <a:pt x="122968" y="83121"/>
                    <a:pt x="119015" y="60356"/>
                    <a:pt x="111423" y="45174"/>
                  </a:cubicBezTo>
                  <a:cubicBezTo>
                    <a:pt x="103529" y="29992"/>
                    <a:pt x="91992" y="22399"/>
                    <a:pt x="76514" y="22399"/>
                  </a:cubicBezTo>
                  <a:cubicBezTo>
                    <a:pt x="61027" y="22399"/>
                    <a:pt x="49494" y="29992"/>
                    <a:pt x="41597" y="45174"/>
                  </a:cubicBezTo>
                  <a:cubicBezTo>
                    <a:pt x="34004" y="60356"/>
                    <a:pt x="30062" y="83121"/>
                    <a:pt x="30062" y="113486"/>
                  </a:cubicBezTo>
                  <a:cubicBezTo>
                    <a:pt x="30062" y="143843"/>
                    <a:pt x="34004" y="166618"/>
                    <a:pt x="41597" y="181800"/>
                  </a:cubicBezTo>
                  <a:cubicBezTo>
                    <a:pt x="49494" y="196982"/>
                    <a:pt x="61027" y="204574"/>
                    <a:pt x="76514" y="204574"/>
                  </a:cubicBezTo>
                  <a:close/>
                  <a:moveTo>
                    <a:pt x="76514" y="228253"/>
                  </a:moveTo>
                  <a:cubicBezTo>
                    <a:pt x="51618" y="228253"/>
                    <a:pt x="32784" y="218538"/>
                    <a:pt x="19736" y="198802"/>
                  </a:cubicBezTo>
                  <a:cubicBezTo>
                    <a:pt x="6374" y="179370"/>
                    <a:pt x="0" y="150834"/>
                    <a:pt x="0" y="113486"/>
                  </a:cubicBezTo>
                  <a:cubicBezTo>
                    <a:pt x="0" y="76139"/>
                    <a:pt x="6374" y="47602"/>
                    <a:pt x="19736" y="28172"/>
                  </a:cubicBezTo>
                  <a:cubicBezTo>
                    <a:pt x="32784" y="8436"/>
                    <a:pt x="51618" y="-1279"/>
                    <a:pt x="76514" y="-1279"/>
                  </a:cubicBezTo>
                  <a:cubicBezTo>
                    <a:pt x="101404" y="-1279"/>
                    <a:pt x="120235" y="8436"/>
                    <a:pt x="133283" y="28172"/>
                  </a:cubicBezTo>
                  <a:cubicBezTo>
                    <a:pt x="146344" y="47602"/>
                    <a:pt x="153019" y="76139"/>
                    <a:pt x="153019" y="113486"/>
                  </a:cubicBezTo>
                  <a:cubicBezTo>
                    <a:pt x="153019" y="150834"/>
                    <a:pt x="146344" y="179370"/>
                    <a:pt x="133283" y="198802"/>
                  </a:cubicBezTo>
                  <a:cubicBezTo>
                    <a:pt x="120235" y="218538"/>
                    <a:pt x="101404" y="228253"/>
                    <a:pt x="76514" y="228253"/>
                  </a:cubicBezTo>
                  <a:close/>
                </a:path>
              </a:pathLst>
            </a:custGeom>
            <a:solidFill>
              <a:srgbClr val="FFFFFF"/>
            </a:solidFill>
            <a:ln w="3047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A129CBE-F5AF-EA40-58CE-274EC6D3CC87}"/>
                </a:ext>
              </a:extLst>
            </p:cNvPr>
            <p:cNvSpPr/>
            <p:nvPr>
              <p:custDataLst>
                <p:tags r:id="rId76"/>
              </p:custDataLst>
            </p:nvPr>
          </p:nvSpPr>
          <p:spPr>
            <a:xfrm flipV="1">
              <a:off x="12535413" y="-17067974"/>
              <a:ext cx="153018" cy="229532"/>
            </a:xfrm>
            <a:custGeom>
              <a:avLst/>
              <a:gdLst>
                <a:gd name="connsiteX0" fmla="*/ 76513 w 153018"/>
                <a:gd name="connsiteY0" fmla="*/ 204574 h 229532"/>
                <a:gd name="connsiteX1" fmla="*/ 111423 w 153018"/>
                <a:gd name="connsiteY1" fmla="*/ 181800 h 229532"/>
                <a:gd name="connsiteX2" fmla="*/ 122968 w 153018"/>
                <a:gd name="connsiteY2" fmla="*/ 113486 h 229532"/>
                <a:gd name="connsiteX3" fmla="*/ 111423 w 153018"/>
                <a:gd name="connsiteY3" fmla="*/ 45174 h 229532"/>
                <a:gd name="connsiteX4" fmla="*/ 76513 w 153018"/>
                <a:gd name="connsiteY4" fmla="*/ 22399 h 229532"/>
                <a:gd name="connsiteX5" fmla="*/ 41596 w 153018"/>
                <a:gd name="connsiteY5" fmla="*/ 45174 h 229532"/>
                <a:gd name="connsiteX6" fmla="*/ 30060 w 153018"/>
                <a:gd name="connsiteY6" fmla="*/ 113486 h 229532"/>
                <a:gd name="connsiteX7" fmla="*/ 41596 w 153018"/>
                <a:gd name="connsiteY7" fmla="*/ 181800 h 229532"/>
                <a:gd name="connsiteX8" fmla="*/ 76513 w 153018"/>
                <a:gd name="connsiteY8" fmla="*/ 204574 h 229532"/>
                <a:gd name="connsiteX9" fmla="*/ 76513 w 153018"/>
                <a:gd name="connsiteY9" fmla="*/ 228253 h 229532"/>
                <a:gd name="connsiteX10" fmla="*/ 19736 w 153018"/>
                <a:gd name="connsiteY10" fmla="*/ 198802 h 229532"/>
                <a:gd name="connsiteX11" fmla="*/ 0 w 153018"/>
                <a:gd name="connsiteY11" fmla="*/ 113486 h 229532"/>
                <a:gd name="connsiteX12" fmla="*/ 19736 w 153018"/>
                <a:gd name="connsiteY12" fmla="*/ 28172 h 229532"/>
                <a:gd name="connsiteX13" fmla="*/ 76513 w 153018"/>
                <a:gd name="connsiteY13" fmla="*/ -1279 h 229532"/>
                <a:gd name="connsiteX14" fmla="*/ 133283 w 153018"/>
                <a:gd name="connsiteY14" fmla="*/ 28172 h 229532"/>
                <a:gd name="connsiteX15" fmla="*/ 153019 w 153018"/>
                <a:gd name="connsiteY15" fmla="*/ 113486 h 229532"/>
                <a:gd name="connsiteX16" fmla="*/ 133283 w 153018"/>
                <a:gd name="connsiteY16" fmla="*/ 198802 h 229532"/>
                <a:gd name="connsiteX17" fmla="*/ 76513 w 153018"/>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3" y="204574"/>
                  </a:moveTo>
                  <a:cubicBezTo>
                    <a:pt x="91992" y="204574"/>
                    <a:pt x="103529" y="196982"/>
                    <a:pt x="111423" y="181800"/>
                  </a:cubicBezTo>
                  <a:cubicBezTo>
                    <a:pt x="119015" y="166618"/>
                    <a:pt x="122968" y="143843"/>
                    <a:pt x="122968" y="113486"/>
                  </a:cubicBezTo>
                  <a:cubicBezTo>
                    <a:pt x="122968" y="83121"/>
                    <a:pt x="119015" y="60356"/>
                    <a:pt x="111423" y="45174"/>
                  </a:cubicBezTo>
                  <a:cubicBezTo>
                    <a:pt x="103529" y="29992"/>
                    <a:pt x="91992" y="22399"/>
                    <a:pt x="76513" y="22399"/>
                  </a:cubicBezTo>
                  <a:cubicBezTo>
                    <a:pt x="61027" y="22399"/>
                    <a:pt x="49490" y="29992"/>
                    <a:pt x="41596" y="45174"/>
                  </a:cubicBezTo>
                  <a:cubicBezTo>
                    <a:pt x="34004" y="60356"/>
                    <a:pt x="30060" y="83121"/>
                    <a:pt x="30060" y="113486"/>
                  </a:cubicBezTo>
                  <a:cubicBezTo>
                    <a:pt x="30060" y="143843"/>
                    <a:pt x="34004" y="166618"/>
                    <a:pt x="41596" y="181800"/>
                  </a:cubicBezTo>
                  <a:cubicBezTo>
                    <a:pt x="49490" y="196982"/>
                    <a:pt x="61027" y="204574"/>
                    <a:pt x="76513" y="204574"/>
                  </a:cubicBezTo>
                  <a:close/>
                  <a:moveTo>
                    <a:pt x="76513" y="228253"/>
                  </a:moveTo>
                  <a:cubicBezTo>
                    <a:pt x="51615" y="228253"/>
                    <a:pt x="32784" y="218538"/>
                    <a:pt x="19736" y="198802"/>
                  </a:cubicBezTo>
                  <a:cubicBezTo>
                    <a:pt x="6374" y="179370"/>
                    <a:pt x="0" y="150834"/>
                    <a:pt x="0" y="113486"/>
                  </a:cubicBezTo>
                  <a:cubicBezTo>
                    <a:pt x="0" y="76139"/>
                    <a:pt x="6374" y="47602"/>
                    <a:pt x="19736" y="28172"/>
                  </a:cubicBezTo>
                  <a:cubicBezTo>
                    <a:pt x="32784" y="8436"/>
                    <a:pt x="51615" y="-1279"/>
                    <a:pt x="76513" y="-1279"/>
                  </a:cubicBezTo>
                  <a:cubicBezTo>
                    <a:pt x="101404" y="-1279"/>
                    <a:pt x="120235" y="8436"/>
                    <a:pt x="133283" y="28172"/>
                  </a:cubicBezTo>
                  <a:cubicBezTo>
                    <a:pt x="146341" y="47602"/>
                    <a:pt x="153019" y="76139"/>
                    <a:pt x="153019" y="113486"/>
                  </a:cubicBezTo>
                  <a:cubicBezTo>
                    <a:pt x="153019" y="150834"/>
                    <a:pt x="146341" y="179370"/>
                    <a:pt x="133283" y="198802"/>
                  </a:cubicBezTo>
                  <a:cubicBezTo>
                    <a:pt x="120235" y="218538"/>
                    <a:pt x="101404" y="228253"/>
                    <a:pt x="76513" y="228253"/>
                  </a:cubicBezTo>
                  <a:close/>
                </a:path>
              </a:pathLst>
            </a:custGeom>
            <a:solidFill>
              <a:srgbClr val="FFFFFF"/>
            </a:solidFill>
            <a:ln w="3047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F450DA9-8D80-6D82-1F02-615771DF2CE6}"/>
                </a:ext>
              </a:extLst>
            </p:cNvPr>
            <p:cNvSpPr/>
            <p:nvPr>
              <p:custDataLst>
                <p:tags r:id="rId77"/>
              </p:custDataLst>
            </p:nvPr>
          </p:nvSpPr>
          <p:spPr>
            <a:xfrm flipV="1">
              <a:off x="13039784" y="-17067974"/>
              <a:ext cx="153006" cy="229532"/>
            </a:xfrm>
            <a:custGeom>
              <a:avLst/>
              <a:gdLst>
                <a:gd name="connsiteX0" fmla="*/ 76501 w 153006"/>
                <a:gd name="connsiteY0" fmla="*/ 204574 h 229532"/>
                <a:gd name="connsiteX1" fmla="*/ 111431 w 153006"/>
                <a:gd name="connsiteY1" fmla="*/ 181800 h 229532"/>
                <a:gd name="connsiteX2" fmla="*/ 122983 w 153006"/>
                <a:gd name="connsiteY2" fmla="*/ 113486 h 229532"/>
                <a:gd name="connsiteX3" fmla="*/ 111431 w 153006"/>
                <a:gd name="connsiteY3" fmla="*/ 45174 h 229532"/>
                <a:gd name="connsiteX4" fmla="*/ 76501 w 153006"/>
                <a:gd name="connsiteY4" fmla="*/ 22399 h 229532"/>
                <a:gd name="connsiteX5" fmla="*/ 41602 w 153006"/>
                <a:gd name="connsiteY5" fmla="*/ 45174 h 229532"/>
                <a:gd name="connsiteX6" fmla="*/ 30050 w 153006"/>
                <a:gd name="connsiteY6" fmla="*/ 113486 h 229532"/>
                <a:gd name="connsiteX7" fmla="*/ 41602 w 153006"/>
                <a:gd name="connsiteY7" fmla="*/ 181800 h 229532"/>
                <a:gd name="connsiteX8" fmla="*/ 76501 w 153006"/>
                <a:gd name="connsiteY8" fmla="*/ 204574 h 229532"/>
                <a:gd name="connsiteX9" fmla="*/ 76501 w 153006"/>
                <a:gd name="connsiteY9" fmla="*/ 228253 h 229532"/>
                <a:gd name="connsiteX10" fmla="*/ 19748 w 153006"/>
                <a:gd name="connsiteY10" fmla="*/ 198802 h 229532"/>
                <a:gd name="connsiteX11" fmla="*/ 0 w 153006"/>
                <a:gd name="connsiteY11" fmla="*/ 113486 h 229532"/>
                <a:gd name="connsiteX12" fmla="*/ 19748 w 153006"/>
                <a:gd name="connsiteY12" fmla="*/ 28172 h 229532"/>
                <a:gd name="connsiteX13" fmla="*/ 76501 w 153006"/>
                <a:gd name="connsiteY13" fmla="*/ -1279 h 229532"/>
                <a:gd name="connsiteX14" fmla="*/ 133286 w 153006"/>
                <a:gd name="connsiteY14" fmla="*/ 28172 h 229532"/>
                <a:gd name="connsiteX15" fmla="*/ 153006 w 153006"/>
                <a:gd name="connsiteY15" fmla="*/ 113486 h 229532"/>
                <a:gd name="connsiteX16" fmla="*/ 133286 w 153006"/>
                <a:gd name="connsiteY16" fmla="*/ 198802 h 229532"/>
                <a:gd name="connsiteX17" fmla="*/ 76501 w 153006"/>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6" h="229532">
                  <a:moveTo>
                    <a:pt x="76501" y="204574"/>
                  </a:moveTo>
                  <a:cubicBezTo>
                    <a:pt x="91985" y="204574"/>
                    <a:pt x="103537" y="196982"/>
                    <a:pt x="111431" y="181800"/>
                  </a:cubicBezTo>
                  <a:cubicBezTo>
                    <a:pt x="119021" y="166618"/>
                    <a:pt x="122983" y="143843"/>
                    <a:pt x="122983" y="113486"/>
                  </a:cubicBezTo>
                  <a:cubicBezTo>
                    <a:pt x="122983" y="83121"/>
                    <a:pt x="119021" y="60356"/>
                    <a:pt x="111431" y="45174"/>
                  </a:cubicBezTo>
                  <a:cubicBezTo>
                    <a:pt x="103537" y="29992"/>
                    <a:pt x="91985" y="22399"/>
                    <a:pt x="76501" y="22399"/>
                  </a:cubicBezTo>
                  <a:cubicBezTo>
                    <a:pt x="61018" y="22399"/>
                    <a:pt x="49497" y="29992"/>
                    <a:pt x="41602" y="45174"/>
                  </a:cubicBezTo>
                  <a:cubicBezTo>
                    <a:pt x="34012" y="60356"/>
                    <a:pt x="30050" y="83121"/>
                    <a:pt x="30050" y="113486"/>
                  </a:cubicBezTo>
                  <a:cubicBezTo>
                    <a:pt x="30050" y="143843"/>
                    <a:pt x="34012" y="166618"/>
                    <a:pt x="41602" y="181800"/>
                  </a:cubicBezTo>
                  <a:cubicBezTo>
                    <a:pt x="49497" y="196982"/>
                    <a:pt x="61018" y="204574"/>
                    <a:pt x="76501" y="204574"/>
                  </a:cubicBezTo>
                  <a:close/>
                  <a:moveTo>
                    <a:pt x="76501" y="228253"/>
                  </a:moveTo>
                  <a:cubicBezTo>
                    <a:pt x="51629" y="228253"/>
                    <a:pt x="32793" y="218538"/>
                    <a:pt x="19748" y="198802"/>
                  </a:cubicBezTo>
                  <a:cubicBezTo>
                    <a:pt x="6367" y="179370"/>
                    <a:pt x="0" y="150834"/>
                    <a:pt x="0" y="113486"/>
                  </a:cubicBezTo>
                  <a:cubicBezTo>
                    <a:pt x="0" y="76139"/>
                    <a:pt x="6367" y="47602"/>
                    <a:pt x="19748" y="28172"/>
                  </a:cubicBezTo>
                  <a:cubicBezTo>
                    <a:pt x="32793" y="8436"/>
                    <a:pt x="51629" y="-1279"/>
                    <a:pt x="76501" y="-1279"/>
                  </a:cubicBezTo>
                  <a:cubicBezTo>
                    <a:pt x="101404" y="-1279"/>
                    <a:pt x="120240" y="8436"/>
                    <a:pt x="133286" y="28172"/>
                  </a:cubicBezTo>
                  <a:cubicBezTo>
                    <a:pt x="146332" y="47602"/>
                    <a:pt x="153006" y="76139"/>
                    <a:pt x="153006" y="113486"/>
                  </a:cubicBezTo>
                  <a:cubicBezTo>
                    <a:pt x="153006" y="150834"/>
                    <a:pt x="146332" y="179370"/>
                    <a:pt x="133286" y="198802"/>
                  </a:cubicBezTo>
                  <a:cubicBezTo>
                    <a:pt x="120240" y="218538"/>
                    <a:pt x="101404" y="228253"/>
                    <a:pt x="76501" y="228253"/>
                  </a:cubicBezTo>
                  <a:close/>
                </a:path>
              </a:pathLst>
            </a:custGeom>
            <a:solidFill>
              <a:srgbClr val="FFFFFF"/>
            </a:solidFill>
            <a:ln w="3047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EAB3079-082B-3C14-2D7C-704CC6B10148}"/>
                </a:ext>
              </a:extLst>
            </p:cNvPr>
            <p:cNvSpPr/>
            <p:nvPr>
              <p:custDataLst>
                <p:tags r:id="rId78"/>
              </p:custDataLst>
            </p:nvPr>
          </p:nvSpPr>
          <p:spPr>
            <a:xfrm flipV="1">
              <a:off x="13544164" y="-17067974"/>
              <a:ext cx="153010" cy="229532"/>
            </a:xfrm>
            <a:custGeom>
              <a:avLst/>
              <a:gdLst>
                <a:gd name="connsiteX0" fmla="*/ 76505 w 153010"/>
                <a:gd name="connsiteY0" fmla="*/ 204574 h 229532"/>
                <a:gd name="connsiteX1" fmla="*/ 111404 w 153010"/>
                <a:gd name="connsiteY1" fmla="*/ 181800 h 229532"/>
                <a:gd name="connsiteX2" fmla="*/ 122956 w 153010"/>
                <a:gd name="connsiteY2" fmla="*/ 113486 h 229532"/>
                <a:gd name="connsiteX3" fmla="*/ 111404 w 153010"/>
                <a:gd name="connsiteY3" fmla="*/ 45174 h 229532"/>
                <a:gd name="connsiteX4" fmla="*/ 76505 w 153010"/>
                <a:gd name="connsiteY4" fmla="*/ 22399 h 229532"/>
                <a:gd name="connsiteX5" fmla="*/ 41575 w 153010"/>
                <a:gd name="connsiteY5" fmla="*/ 45174 h 229532"/>
                <a:gd name="connsiteX6" fmla="*/ 30054 w 153010"/>
                <a:gd name="connsiteY6" fmla="*/ 113486 h 229532"/>
                <a:gd name="connsiteX7" fmla="*/ 41575 w 153010"/>
                <a:gd name="connsiteY7" fmla="*/ 181800 h 229532"/>
                <a:gd name="connsiteX8" fmla="*/ 76505 w 153010"/>
                <a:gd name="connsiteY8" fmla="*/ 204574 h 229532"/>
                <a:gd name="connsiteX9" fmla="*/ 76505 w 153010"/>
                <a:gd name="connsiteY9" fmla="*/ 228253 h 229532"/>
                <a:gd name="connsiteX10" fmla="*/ 19721 w 153010"/>
                <a:gd name="connsiteY10" fmla="*/ 198802 h 229532"/>
                <a:gd name="connsiteX11" fmla="*/ 0 w 153010"/>
                <a:gd name="connsiteY11" fmla="*/ 113486 h 229532"/>
                <a:gd name="connsiteX12" fmla="*/ 19721 w 153010"/>
                <a:gd name="connsiteY12" fmla="*/ 28172 h 229532"/>
                <a:gd name="connsiteX13" fmla="*/ 76505 w 153010"/>
                <a:gd name="connsiteY13" fmla="*/ -1279 h 229532"/>
                <a:gd name="connsiteX14" fmla="*/ 133290 w 153010"/>
                <a:gd name="connsiteY14" fmla="*/ 28172 h 229532"/>
                <a:gd name="connsiteX15" fmla="*/ 153010 w 153010"/>
                <a:gd name="connsiteY15" fmla="*/ 113486 h 229532"/>
                <a:gd name="connsiteX16" fmla="*/ 133290 w 153010"/>
                <a:gd name="connsiteY16" fmla="*/ 198802 h 229532"/>
                <a:gd name="connsiteX17" fmla="*/ 76505 w 153010"/>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0" h="229532">
                  <a:moveTo>
                    <a:pt x="76505" y="204574"/>
                  </a:moveTo>
                  <a:cubicBezTo>
                    <a:pt x="91989" y="204574"/>
                    <a:pt x="103510" y="196982"/>
                    <a:pt x="111404" y="181800"/>
                  </a:cubicBezTo>
                  <a:cubicBezTo>
                    <a:pt x="118995" y="166618"/>
                    <a:pt x="122956" y="143843"/>
                    <a:pt x="122956" y="113486"/>
                  </a:cubicBezTo>
                  <a:cubicBezTo>
                    <a:pt x="122956" y="83121"/>
                    <a:pt x="118995" y="60356"/>
                    <a:pt x="111404" y="45174"/>
                  </a:cubicBezTo>
                  <a:cubicBezTo>
                    <a:pt x="103510" y="29992"/>
                    <a:pt x="91989" y="22399"/>
                    <a:pt x="76505" y="22399"/>
                  </a:cubicBezTo>
                  <a:cubicBezTo>
                    <a:pt x="61021" y="22399"/>
                    <a:pt x="49470" y="29992"/>
                    <a:pt x="41575" y="45174"/>
                  </a:cubicBezTo>
                  <a:cubicBezTo>
                    <a:pt x="33986" y="60356"/>
                    <a:pt x="30054" y="83121"/>
                    <a:pt x="30054" y="113486"/>
                  </a:cubicBezTo>
                  <a:cubicBezTo>
                    <a:pt x="30054" y="143843"/>
                    <a:pt x="33986" y="166618"/>
                    <a:pt x="41575" y="181800"/>
                  </a:cubicBezTo>
                  <a:cubicBezTo>
                    <a:pt x="49470" y="196982"/>
                    <a:pt x="61021" y="204574"/>
                    <a:pt x="76505" y="204574"/>
                  </a:cubicBezTo>
                  <a:close/>
                  <a:moveTo>
                    <a:pt x="76505" y="228253"/>
                  </a:moveTo>
                  <a:cubicBezTo>
                    <a:pt x="51602" y="228253"/>
                    <a:pt x="32766" y="218538"/>
                    <a:pt x="19721" y="198802"/>
                  </a:cubicBezTo>
                  <a:cubicBezTo>
                    <a:pt x="6371" y="179370"/>
                    <a:pt x="0" y="150834"/>
                    <a:pt x="0" y="113486"/>
                  </a:cubicBezTo>
                  <a:cubicBezTo>
                    <a:pt x="0" y="76139"/>
                    <a:pt x="6371" y="47602"/>
                    <a:pt x="19721" y="28172"/>
                  </a:cubicBezTo>
                  <a:cubicBezTo>
                    <a:pt x="32766" y="8436"/>
                    <a:pt x="51602" y="-1279"/>
                    <a:pt x="76505" y="-1279"/>
                  </a:cubicBezTo>
                  <a:cubicBezTo>
                    <a:pt x="101407" y="-1279"/>
                    <a:pt x="120213" y="8436"/>
                    <a:pt x="133290" y="28172"/>
                  </a:cubicBezTo>
                  <a:cubicBezTo>
                    <a:pt x="146334" y="47602"/>
                    <a:pt x="153010" y="76139"/>
                    <a:pt x="153010" y="113486"/>
                  </a:cubicBezTo>
                  <a:cubicBezTo>
                    <a:pt x="153010" y="150834"/>
                    <a:pt x="146334" y="179370"/>
                    <a:pt x="133290" y="198802"/>
                  </a:cubicBezTo>
                  <a:cubicBezTo>
                    <a:pt x="120213" y="218538"/>
                    <a:pt x="101407" y="228253"/>
                    <a:pt x="76505" y="228253"/>
                  </a:cubicBezTo>
                  <a:close/>
                </a:path>
              </a:pathLst>
            </a:custGeom>
            <a:solidFill>
              <a:srgbClr val="FFFFFF"/>
            </a:solidFill>
            <a:ln w="3047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56C8FC0-4307-730B-5AE7-67EA26CC51DA}"/>
                </a:ext>
              </a:extLst>
            </p:cNvPr>
            <p:cNvSpPr/>
            <p:nvPr>
              <p:custDataLst>
                <p:tags r:id="rId79"/>
              </p:custDataLst>
            </p:nvPr>
          </p:nvSpPr>
          <p:spPr>
            <a:xfrm flipV="1">
              <a:off x="10013560" y="-16703587"/>
              <a:ext cx="153019" cy="229533"/>
            </a:xfrm>
            <a:custGeom>
              <a:avLst/>
              <a:gdLst>
                <a:gd name="connsiteX0" fmla="*/ 76514 w 153019"/>
                <a:gd name="connsiteY0" fmla="*/ 204600 h 229533"/>
                <a:gd name="connsiteX1" fmla="*/ 111423 w 153019"/>
                <a:gd name="connsiteY1" fmla="*/ 181826 h 229533"/>
                <a:gd name="connsiteX2" fmla="*/ 122968 w 153019"/>
                <a:gd name="connsiteY2" fmla="*/ 113512 h 229533"/>
                <a:gd name="connsiteX3" fmla="*/ 111423 w 153019"/>
                <a:gd name="connsiteY3" fmla="*/ 45200 h 229533"/>
                <a:gd name="connsiteX4" fmla="*/ 76514 w 153019"/>
                <a:gd name="connsiteY4" fmla="*/ 22425 h 229533"/>
                <a:gd name="connsiteX5" fmla="*/ 41596 w 153019"/>
                <a:gd name="connsiteY5" fmla="*/ 45200 h 229533"/>
                <a:gd name="connsiteX6" fmla="*/ 30060 w 153019"/>
                <a:gd name="connsiteY6" fmla="*/ 113512 h 229533"/>
                <a:gd name="connsiteX7" fmla="*/ 41596 w 153019"/>
                <a:gd name="connsiteY7" fmla="*/ 181826 h 229533"/>
                <a:gd name="connsiteX8" fmla="*/ 76514 w 153019"/>
                <a:gd name="connsiteY8" fmla="*/ 204600 h 229533"/>
                <a:gd name="connsiteX9" fmla="*/ 76514 w 153019"/>
                <a:gd name="connsiteY9" fmla="*/ 228279 h 229533"/>
                <a:gd name="connsiteX10" fmla="*/ 19736 w 153019"/>
                <a:gd name="connsiteY10" fmla="*/ 198828 h 229533"/>
                <a:gd name="connsiteX11" fmla="*/ 0 w 153019"/>
                <a:gd name="connsiteY11" fmla="*/ 113512 h 229533"/>
                <a:gd name="connsiteX12" fmla="*/ 19736 w 153019"/>
                <a:gd name="connsiteY12" fmla="*/ 28198 h 229533"/>
                <a:gd name="connsiteX13" fmla="*/ 76514 w 153019"/>
                <a:gd name="connsiteY13" fmla="*/ -1255 h 229533"/>
                <a:gd name="connsiteX14" fmla="*/ 133283 w 153019"/>
                <a:gd name="connsiteY14" fmla="*/ 28198 h 229533"/>
                <a:gd name="connsiteX15" fmla="*/ 153019 w 153019"/>
                <a:gd name="connsiteY15" fmla="*/ 113512 h 229533"/>
                <a:gd name="connsiteX16" fmla="*/ 133283 w 153019"/>
                <a:gd name="connsiteY16" fmla="*/ 198828 h 229533"/>
                <a:gd name="connsiteX17" fmla="*/ 76514 w 153019"/>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600"/>
                  </a:moveTo>
                  <a:cubicBezTo>
                    <a:pt x="91993" y="204600"/>
                    <a:pt x="103527" y="197008"/>
                    <a:pt x="111423" y="181826"/>
                  </a:cubicBezTo>
                  <a:cubicBezTo>
                    <a:pt x="119015" y="166643"/>
                    <a:pt x="122968" y="143869"/>
                    <a:pt x="122968" y="113512"/>
                  </a:cubicBezTo>
                  <a:cubicBezTo>
                    <a:pt x="122968" y="83147"/>
                    <a:pt x="119015" y="60382"/>
                    <a:pt x="111423" y="45200"/>
                  </a:cubicBezTo>
                  <a:cubicBezTo>
                    <a:pt x="103527" y="30015"/>
                    <a:pt x="91993" y="22425"/>
                    <a:pt x="76514" y="22425"/>
                  </a:cubicBezTo>
                  <a:cubicBezTo>
                    <a:pt x="61027" y="22425"/>
                    <a:pt x="49492" y="30015"/>
                    <a:pt x="41596" y="45200"/>
                  </a:cubicBezTo>
                  <a:cubicBezTo>
                    <a:pt x="34004" y="60382"/>
                    <a:pt x="30060" y="83147"/>
                    <a:pt x="30060" y="113512"/>
                  </a:cubicBezTo>
                  <a:cubicBezTo>
                    <a:pt x="30060" y="143869"/>
                    <a:pt x="34004" y="166643"/>
                    <a:pt x="41596" y="181826"/>
                  </a:cubicBezTo>
                  <a:cubicBezTo>
                    <a:pt x="49492" y="197008"/>
                    <a:pt x="61027" y="204600"/>
                    <a:pt x="76514" y="204600"/>
                  </a:cubicBezTo>
                  <a:close/>
                  <a:moveTo>
                    <a:pt x="76514" y="228279"/>
                  </a:moveTo>
                  <a:cubicBezTo>
                    <a:pt x="51616" y="228279"/>
                    <a:pt x="32785" y="218564"/>
                    <a:pt x="19736" y="198828"/>
                  </a:cubicBezTo>
                  <a:cubicBezTo>
                    <a:pt x="6372" y="179396"/>
                    <a:pt x="0" y="150860"/>
                    <a:pt x="0" y="113512"/>
                  </a:cubicBezTo>
                  <a:cubicBezTo>
                    <a:pt x="0" y="76165"/>
                    <a:pt x="6372" y="47627"/>
                    <a:pt x="19736" y="28198"/>
                  </a:cubicBezTo>
                  <a:cubicBezTo>
                    <a:pt x="32785" y="8461"/>
                    <a:pt x="51616" y="-1255"/>
                    <a:pt x="76514" y="-1255"/>
                  </a:cubicBezTo>
                  <a:cubicBezTo>
                    <a:pt x="101403" y="-1255"/>
                    <a:pt x="120234" y="8461"/>
                    <a:pt x="133283" y="28198"/>
                  </a:cubicBezTo>
                  <a:cubicBezTo>
                    <a:pt x="146342" y="47627"/>
                    <a:pt x="153019" y="76165"/>
                    <a:pt x="153019" y="113512"/>
                  </a:cubicBezTo>
                  <a:cubicBezTo>
                    <a:pt x="153019" y="150860"/>
                    <a:pt x="146342" y="179396"/>
                    <a:pt x="133283" y="198828"/>
                  </a:cubicBezTo>
                  <a:cubicBezTo>
                    <a:pt x="120234" y="218564"/>
                    <a:pt x="101403" y="228279"/>
                    <a:pt x="76514" y="228279"/>
                  </a:cubicBezTo>
                  <a:close/>
                </a:path>
              </a:pathLst>
            </a:custGeom>
            <a:solidFill>
              <a:srgbClr val="FFFFFF"/>
            </a:solidFill>
            <a:ln w="3047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F68D593-D5D1-27CB-279E-450AFF59979B}"/>
                </a:ext>
              </a:extLst>
            </p:cNvPr>
            <p:cNvSpPr/>
            <p:nvPr>
              <p:custDataLst>
                <p:tags r:id="rId80"/>
              </p:custDataLst>
            </p:nvPr>
          </p:nvSpPr>
          <p:spPr>
            <a:xfrm flipV="1">
              <a:off x="10517930" y="-16703587"/>
              <a:ext cx="153018" cy="229533"/>
            </a:xfrm>
            <a:custGeom>
              <a:avLst/>
              <a:gdLst>
                <a:gd name="connsiteX0" fmla="*/ 76513 w 153018"/>
                <a:gd name="connsiteY0" fmla="*/ 204600 h 229533"/>
                <a:gd name="connsiteX1" fmla="*/ 111423 w 153018"/>
                <a:gd name="connsiteY1" fmla="*/ 181826 h 229533"/>
                <a:gd name="connsiteX2" fmla="*/ 122968 w 153018"/>
                <a:gd name="connsiteY2" fmla="*/ 113512 h 229533"/>
                <a:gd name="connsiteX3" fmla="*/ 111423 w 153018"/>
                <a:gd name="connsiteY3" fmla="*/ 45200 h 229533"/>
                <a:gd name="connsiteX4" fmla="*/ 76513 w 153018"/>
                <a:gd name="connsiteY4" fmla="*/ 22425 h 229533"/>
                <a:gd name="connsiteX5" fmla="*/ 41596 w 153018"/>
                <a:gd name="connsiteY5" fmla="*/ 45200 h 229533"/>
                <a:gd name="connsiteX6" fmla="*/ 30060 w 153018"/>
                <a:gd name="connsiteY6" fmla="*/ 113512 h 229533"/>
                <a:gd name="connsiteX7" fmla="*/ 41596 w 153018"/>
                <a:gd name="connsiteY7" fmla="*/ 181826 h 229533"/>
                <a:gd name="connsiteX8" fmla="*/ 76513 w 153018"/>
                <a:gd name="connsiteY8" fmla="*/ 204600 h 229533"/>
                <a:gd name="connsiteX9" fmla="*/ 76513 w 153018"/>
                <a:gd name="connsiteY9" fmla="*/ 228279 h 229533"/>
                <a:gd name="connsiteX10" fmla="*/ 19736 w 153018"/>
                <a:gd name="connsiteY10" fmla="*/ 198828 h 229533"/>
                <a:gd name="connsiteX11" fmla="*/ 0 w 153018"/>
                <a:gd name="connsiteY11" fmla="*/ 113512 h 229533"/>
                <a:gd name="connsiteX12" fmla="*/ 19736 w 153018"/>
                <a:gd name="connsiteY12" fmla="*/ 28198 h 229533"/>
                <a:gd name="connsiteX13" fmla="*/ 76513 w 153018"/>
                <a:gd name="connsiteY13" fmla="*/ -1255 h 229533"/>
                <a:gd name="connsiteX14" fmla="*/ 133283 w 153018"/>
                <a:gd name="connsiteY14" fmla="*/ 28198 h 229533"/>
                <a:gd name="connsiteX15" fmla="*/ 153019 w 153018"/>
                <a:gd name="connsiteY15" fmla="*/ 113512 h 229533"/>
                <a:gd name="connsiteX16" fmla="*/ 133283 w 153018"/>
                <a:gd name="connsiteY16" fmla="*/ 198828 h 229533"/>
                <a:gd name="connsiteX17" fmla="*/ 76513 w 153018"/>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00"/>
                  </a:moveTo>
                  <a:cubicBezTo>
                    <a:pt x="91992" y="204600"/>
                    <a:pt x="103529" y="197008"/>
                    <a:pt x="111423" y="181826"/>
                  </a:cubicBezTo>
                  <a:cubicBezTo>
                    <a:pt x="119015" y="166643"/>
                    <a:pt x="122968" y="143869"/>
                    <a:pt x="122968" y="113512"/>
                  </a:cubicBezTo>
                  <a:cubicBezTo>
                    <a:pt x="122968" y="83147"/>
                    <a:pt x="119015" y="60382"/>
                    <a:pt x="111423" y="45200"/>
                  </a:cubicBezTo>
                  <a:cubicBezTo>
                    <a:pt x="103529" y="30015"/>
                    <a:pt x="91992" y="22425"/>
                    <a:pt x="76513" y="22425"/>
                  </a:cubicBezTo>
                  <a:cubicBezTo>
                    <a:pt x="61027" y="22425"/>
                    <a:pt x="49490" y="30015"/>
                    <a:pt x="41596" y="45200"/>
                  </a:cubicBezTo>
                  <a:cubicBezTo>
                    <a:pt x="34004" y="60382"/>
                    <a:pt x="30060" y="83147"/>
                    <a:pt x="30060" y="113512"/>
                  </a:cubicBezTo>
                  <a:cubicBezTo>
                    <a:pt x="30060" y="143869"/>
                    <a:pt x="34004" y="166643"/>
                    <a:pt x="41596" y="181826"/>
                  </a:cubicBezTo>
                  <a:cubicBezTo>
                    <a:pt x="49490" y="197008"/>
                    <a:pt x="61027" y="204600"/>
                    <a:pt x="76513" y="204600"/>
                  </a:cubicBezTo>
                  <a:close/>
                  <a:moveTo>
                    <a:pt x="76513" y="228279"/>
                  </a:moveTo>
                  <a:cubicBezTo>
                    <a:pt x="51615" y="228279"/>
                    <a:pt x="32784" y="218564"/>
                    <a:pt x="19736" y="198828"/>
                  </a:cubicBezTo>
                  <a:cubicBezTo>
                    <a:pt x="6374" y="179396"/>
                    <a:pt x="0" y="150860"/>
                    <a:pt x="0" y="113512"/>
                  </a:cubicBezTo>
                  <a:cubicBezTo>
                    <a:pt x="0" y="76165"/>
                    <a:pt x="6374" y="47627"/>
                    <a:pt x="19736" y="28198"/>
                  </a:cubicBezTo>
                  <a:cubicBezTo>
                    <a:pt x="32784" y="8461"/>
                    <a:pt x="51615" y="-1255"/>
                    <a:pt x="76513" y="-1255"/>
                  </a:cubicBezTo>
                  <a:cubicBezTo>
                    <a:pt x="101404" y="-1255"/>
                    <a:pt x="120235" y="8461"/>
                    <a:pt x="133283" y="28198"/>
                  </a:cubicBezTo>
                  <a:cubicBezTo>
                    <a:pt x="146341" y="47627"/>
                    <a:pt x="153019" y="76165"/>
                    <a:pt x="153019" y="113512"/>
                  </a:cubicBezTo>
                  <a:cubicBezTo>
                    <a:pt x="153019" y="150860"/>
                    <a:pt x="146341" y="179396"/>
                    <a:pt x="133283" y="198828"/>
                  </a:cubicBezTo>
                  <a:cubicBezTo>
                    <a:pt x="120235" y="218564"/>
                    <a:pt x="101404" y="228279"/>
                    <a:pt x="76513" y="228279"/>
                  </a:cubicBezTo>
                  <a:close/>
                </a:path>
              </a:pathLst>
            </a:custGeom>
            <a:solidFill>
              <a:srgbClr val="FFFFFF"/>
            </a:solidFill>
            <a:ln w="3047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A49D95D-73E7-9A14-19B3-DFA33D663013}"/>
                </a:ext>
              </a:extLst>
            </p:cNvPr>
            <p:cNvSpPr/>
            <p:nvPr>
              <p:custDataLst>
                <p:tags r:id="rId81"/>
              </p:custDataLst>
            </p:nvPr>
          </p:nvSpPr>
          <p:spPr>
            <a:xfrm flipV="1">
              <a:off x="11035653" y="-16699645"/>
              <a:ext cx="131768" cy="221342"/>
            </a:xfrm>
            <a:custGeom>
              <a:avLst/>
              <a:gdLst>
                <a:gd name="connsiteX0" fmla="*/ 4258 w 131768"/>
                <a:gd name="connsiteY0" fmla="*/ 23949 h 221342"/>
                <a:gd name="connsiteX1" fmla="*/ 4258 w 131768"/>
                <a:gd name="connsiteY1" fmla="*/ -1255 h 221342"/>
                <a:gd name="connsiteX2" fmla="*/ 131769 w 131768"/>
                <a:gd name="connsiteY2" fmla="*/ -1255 h 221342"/>
                <a:gd name="connsiteX3" fmla="*/ 131769 w 131768"/>
                <a:gd name="connsiteY3" fmla="*/ 23949 h 221342"/>
                <a:gd name="connsiteX4" fmla="*/ 82888 w 131768"/>
                <a:gd name="connsiteY4" fmla="*/ 23949 h 221342"/>
                <a:gd name="connsiteX5" fmla="*/ 82888 w 131768"/>
                <a:gd name="connsiteY5" fmla="*/ 220088 h 221342"/>
                <a:gd name="connsiteX6" fmla="*/ 52834 w 131768"/>
                <a:gd name="connsiteY6" fmla="*/ 220088 h 221342"/>
                <a:gd name="connsiteX7" fmla="*/ 0 w 131768"/>
                <a:gd name="connsiteY7" fmla="*/ 209458 h 221342"/>
                <a:gd name="connsiteX8" fmla="*/ 0 w 131768"/>
                <a:gd name="connsiteY8" fmla="*/ 182129 h 221342"/>
                <a:gd name="connsiteX9" fmla="*/ 53139 w 131768"/>
                <a:gd name="connsiteY9" fmla="*/ 192759 h 221342"/>
                <a:gd name="connsiteX10" fmla="*/ 53139 w 131768"/>
                <a:gd name="connsiteY10" fmla="*/ 23949 h 221342"/>
                <a:gd name="connsiteX11" fmla="*/ 4258 w 131768"/>
                <a:gd name="connsiteY11" fmla="*/ 2394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949"/>
                  </a:moveTo>
                  <a:lnTo>
                    <a:pt x="4258" y="-1255"/>
                  </a:lnTo>
                  <a:lnTo>
                    <a:pt x="131769" y="-1255"/>
                  </a:lnTo>
                  <a:lnTo>
                    <a:pt x="131769" y="23949"/>
                  </a:lnTo>
                  <a:lnTo>
                    <a:pt x="82888" y="23949"/>
                  </a:lnTo>
                  <a:lnTo>
                    <a:pt x="82888" y="220088"/>
                  </a:lnTo>
                  <a:lnTo>
                    <a:pt x="52834" y="220088"/>
                  </a:lnTo>
                  <a:lnTo>
                    <a:pt x="0" y="209458"/>
                  </a:lnTo>
                  <a:lnTo>
                    <a:pt x="0" y="182129"/>
                  </a:lnTo>
                  <a:lnTo>
                    <a:pt x="53139" y="192759"/>
                  </a:lnTo>
                  <a:lnTo>
                    <a:pt x="53139" y="23949"/>
                  </a:lnTo>
                  <a:lnTo>
                    <a:pt x="4258" y="23949"/>
                  </a:lnTo>
                  <a:close/>
                </a:path>
              </a:pathLst>
            </a:custGeom>
            <a:solidFill>
              <a:srgbClr val="FFFFFF"/>
            </a:solidFill>
            <a:ln w="3047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01E4794A-709E-6311-2BB9-D1A66F08457D}"/>
                </a:ext>
              </a:extLst>
            </p:cNvPr>
            <p:cNvSpPr/>
            <p:nvPr>
              <p:custDataLst>
                <p:tags r:id="rId82"/>
              </p:custDataLst>
            </p:nvPr>
          </p:nvSpPr>
          <p:spPr>
            <a:xfrm flipV="1">
              <a:off x="11526671" y="-16703587"/>
              <a:ext cx="153019" cy="229533"/>
            </a:xfrm>
            <a:custGeom>
              <a:avLst/>
              <a:gdLst>
                <a:gd name="connsiteX0" fmla="*/ 76514 w 153019"/>
                <a:gd name="connsiteY0" fmla="*/ 204600 h 229533"/>
                <a:gd name="connsiteX1" fmla="*/ 111426 w 153019"/>
                <a:gd name="connsiteY1" fmla="*/ 181826 h 229533"/>
                <a:gd name="connsiteX2" fmla="*/ 122969 w 153019"/>
                <a:gd name="connsiteY2" fmla="*/ 113512 h 229533"/>
                <a:gd name="connsiteX3" fmla="*/ 111426 w 153019"/>
                <a:gd name="connsiteY3" fmla="*/ 45200 h 229533"/>
                <a:gd name="connsiteX4" fmla="*/ 76514 w 153019"/>
                <a:gd name="connsiteY4" fmla="*/ 22425 h 229533"/>
                <a:gd name="connsiteX5" fmla="*/ 41597 w 153019"/>
                <a:gd name="connsiteY5" fmla="*/ 45200 h 229533"/>
                <a:gd name="connsiteX6" fmla="*/ 30062 w 153019"/>
                <a:gd name="connsiteY6" fmla="*/ 113512 h 229533"/>
                <a:gd name="connsiteX7" fmla="*/ 41597 w 153019"/>
                <a:gd name="connsiteY7" fmla="*/ 181826 h 229533"/>
                <a:gd name="connsiteX8" fmla="*/ 76514 w 153019"/>
                <a:gd name="connsiteY8" fmla="*/ 204600 h 229533"/>
                <a:gd name="connsiteX9" fmla="*/ 76514 w 153019"/>
                <a:gd name="connsiteY9" fmla="*/ 228279 h 229533"/>
                <a:gd name="connsiteX10" fmla="*/ 19736 w 153019"/>
                <a:gd name="connsiteY10" fmla="*/ 198828 h 229533"/>
                <a:gd name="connsiteX11" fmla="*/ 0 w 153019"/>
                <a:gd name="connsiteY11" fmla="*/ 113512 h 229533"/>
                <a:gd name="connsiteX12" fmla="*/ 19736 w 153019"/>
                <a:gd name="connsiteY12" fmla="*/ 28198 h 229533"/>
                <a:gd name="connsiteX13" fmla="*/ 76514 w 153019"/>
                <a:gd name="connsiteY13" fmla="*/ -1255 h 229533"/>
                <a:gd name="connsiteX14" fmla="*/ 133283 w 153019"/>
                <a:gd name="connsiteY14" fmla="*/ 28198 h 229533"/>
                <a:gd name="connsiteX15" fmla="*/ 153020 w 153019"/>
                <a:gd name="connsiteY15" fmla="*/ 113512 h 229533"/>
                <a:gd name="connsiteX16" fmla="*/ 133283 w 153019"/>
                <a:gd name="connsiteY16" fmla="*/ 198828 h 229533"/>
                <a:gd name="connsiteX17" fmla="*/ 76514 w 153019"/>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600"/>
                  </a:moveTo>
                  <a:cubicBezTo>
                    <a:pt x="91995" y="204600"/>
                    <a:pt x="103529" y="197008"/>
                    <a:pt x="111426" y="181826"/>
                  </a:cubicBezTo>
                  <a:cubicBezTo>
                    <a:pt x="119016" y="166643"/>
                    <a:pt x="122969" y="143869"/>
                    <a:pt x="122969" y="113512"/>
                  </a:cubicBezTo>
                  <a:cubicBezTo>
                    <a:pt x="122969" y="83147"/>
                    <a:pt x="119016" y="60382"/>
                    <a:pt x="111426" y="45200"/>
                  </a:cubicBezTo>
                  <a:cubicBezTo>
                    <a:pt x="103529" y="30015"/>
                    <a:pt x="91995" y="22425"/>
                    <a:pt x="76514" y="22425"/>
                  </a:cubicBezTo>
                  <a:cubicBezTo>
                    <a:pt x="61028" y="22425"/>
                    <a:pt x="49494" y="30015"/>
                    <a:pt x="41597" y="45200"/>
                  </a:cubicBezTo>
                  <a:cubicBezTo>
                    <a:pt x="34007" y="60382"/>
                    <a:pt x="30062" y="83147"/>
                    <a:pt x="30062" y="113512"/>
                  </a:cubicBezTo>
                  <a:cubicBezTo>
                    <a:pt x="30062" y="143869"/>
                    <a:pt x="34007" y="166643"/>
                    <a:pt x="41597" y="181826"/>
                  </a:cubicBezTo>
                  <a:cubicBezTo>
                    <a:pt x="49494" y="197008"/>
                    <a:pt x="61028" y="204600"/>
                    <a:pt x="76514" y="204600"/>
                  </a:cubicBezTo>
                  <a:close/>
                  <a:moveTo>
                    <a:pt x="76514" y="228279"/>
                  </a:moveTo>
                  <a:cubicBezTo>
                    <a:pt x="51618" y="228279"/>
                    <a:pt x="32788" y="218564"/>
                    <a:pt x="19736" y="198828"/>
                  </a:cubicBezTo>
                  <a:cubicBezTo>
                    <a:pt x="6374" y="179396"/>
                    <a:pt x="0" y="150860"/>
                    <a:pt x="0" y="113512"/>
                  </a:cubicBezTo>
                  <a:cubicBezTo>
                    <a:pt x="0" y="76165"/>
                    <a:pt x="6374" y="47627"/>
                    <a:pt x="19736" y="28198"/>
                  </a:cubicBezTo>
                  <a:cubicBezTo>
                    <a:pt x="32788" y="8461"/>
                    <a:pt x="51618" y="-1255"/>
                    <a:pt x="76514" y="-1255"/>
                  </a:cubicBezTo>
                  <a:cubicBezTo>
                    <a:pt x="101404" y="-1255"/>
                    <a:pt x="120235" y="8461"/>
                    <a:pt x="133283" y="28198"/>
                  </a:cubicBezTo>
                  <a:cubicBezTo>
                    <a:pt x="146344" y="47627"/>
                    <a:pt x="153020" y="76165"/>
                    <a:pt x="153020" y="113512"/>
                  </a:cubicBezTo>
                  <a:cubicBezTo>
                    <a:pt x="153020" y="150860"/>
                    <a:pt x="146344" y="179396"/>
                    <a:pt x="133283" y="198828"/>
                  </a:cubicBezTo>
                  <a:cubicBezTo>
                    <a:pt x="120235" y="218564"/>
                    <a:pt x="101404" y="228279"/>
                    <a:pt x="76514" y="228279"/>
                  </a:cubicBezTo>
                  <a:close/>
                </a:path>
              </a:pathLst>
            </a:custGeom>
            <a:solidFill>
              <a:srgbClr val="FFFFFF"/>
            </a:solidFill>
            <a:ln w="3047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79557C1-CA6A-E242-1A91-0C642232D22E}"/>
                </a:ext>
              </a:extLst>
            </p:cNvPr>
            <p:cNvSpPr/>
            <p:nvPr>
              <p:custDataLst>
                <p:tags r:id="rId83"/>
              </p:custDataLst>
            </p:nvPr>
          </p:nvSpPr>
          <p:spPr>
            <a:xfrm flipV="1">
              <a:off x="12031042" y="-16703587"/>
              <a:ext cx="153018" cy="229533"/>
            </a:xfrm>
            <a:custGeom>
              <a:avLst/>
              <a:gdLst>
                <a:gd name="connsiteX0" fmla="*/ 76514 w 153018"/>
                <a:gd name="connsiteY0" fmla="*/ 204600 h 229533"/>
                <a:gd name="connsiteX1" fmla="*/ 111423 w 153018"/>
                <a:gd name="connsiteY1" fmla="*/ 181826 h 229533"/>
                <a:gd name="connsiteX2" fmla="*/ 122968 w 153018"/>
                <a:gd name="connsiteY2" fmla="*/ 113512 h 229533"/>
                <a:gd name="connsiteX3" fmla="*/ 111423 w 153018"/>
                <a:gd name="connsiteY3" fmla="*/ 45200 h 229533"/>
                <a:gd name="connsiteX4" fmla="*/ 76514 w 153018"/>
                <a:gd name="connsiteY4" fmla="*/ 22425 h 229533"/>
                <a:gd name="connsiteX5" fmla="*/ 41597 w 153018"/>
                <a:gd name="connsiteY5" fmla="*/ 45200 h 229533"/>
                <a:gd name="connsiteX6" fmla="*/ 30062 w 153018"/>
                <a:gd name="connsiteY6" fmla="*/ 113512 h 229533"/>
                <a:gd name="connsiteX7" fmla="*/ 41597 w 153018"/>
                <a:gd name="connsiteY7" fmla="*/ 181826 h 229533"/>
                <a:gd name="connsiteX8" fmla="*/ 76514 w 153018"/>
                <a:gd name="connsiteY8" fmla="*/ 204600 h 229533"/>
                <a:gd name="connsiteX9" fmla="*/ 76514 w 153018"/>
                <a:gd name="connsiteY9" fmla="*/ 228279 h 229533"/>
                <a:gd name="connsiteX10" fmla="*/ 19736 w 153018"/>
                <a:gd name="connsiteY10" fmla="*/ 198828 h 229533"/>
                <a:gd name="connsiteX11" fmla="*/ 0 w 153018"/>
                <a:gd name="connsiteY11" fmla="*/ 113512 h 229533"/>
                <a:gd name="connsiteX12" fmla="*/ 19736 w 153018"/>
                <a:gd name="connsiteY12" fmla="*/ 28198 h 229533"/>
                <a:gd name="connsiteX13" fmla="*/ 76514 w 153018"/>
                <a:gd name="connsiteY13" fmla="*/ -1255 h 229533"/>
                <a:gd name="connsiteX14" fmla="*/ 133283 w 153018"/>
                <a:gd name="connsiteY14" fmla="*/ 28198 h 229533"/>
                <a:gd name="connsiteX15" fmla="*/ 153019 w 153018"/>
                <a:gd name="connsiteY15" fmla="*/ 113512 h 229533"/>
                <a:gd name="connsiteX16" fmla="*/ 133283 w 153018"/>
                <a:gd name="connsiteY16" fmla="*/ 198828 h 229533"/>
                <a:gd name="connsiteX17" fmla="*/ 76514 w 153018"/>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4" y="204600"/>
                  </a:moveTo>
                  <a:cubicBezTo>
                    <a:pt x="91992" y="204600"/>
                    <a:pt x="103529" y="197008"/>
                    <a:pt x="111423" y="181826"/>
                  </a:cubicBezTo>
                  <a:cubicBezTo>
                    <a:pt x="119015" y="166643"/>
                    <a:pt x="122968" y="143869"/>
                    <a:pt x="122968" y="113512"/>
                  </a:cubicBezTo>
                  <a:cubicBezTo>
                    <a:pt x="122968" y="83147"/>
                    <a:pt x="119015" y="60382"/>
                    <a:pt x="111423" y="45200"/>
                  </a:cubicBezTo>
                  <a:cubicBezTo>
                    <a:pt x="103529" y="30015"/>
                    <a:pt x="91992" y="22425"/>
                    <a:pt x="76514" y="22425"/>
                  </a:cubicBezTo>
                  <a:cubicBezTo>
                    <a:pt x="61027" y="22425"/>
                    <a:pt x="49494" y="30015"/>
                    <a:pt x="41597" y="45200"/>
                  </a:cubicBezTo>
                  <a:cubicBezTo>
                    <a:pt x="34004" y="60382"/>
                    <a:pt x="30062" y="83147"/>
                    <a:pt x="30062" y="113512"/>
                  </a:cubicBezTo>
                  <a:cubicBezTo>
                    <a:pt x="30062" y="143869"/>
                    <a:pt x="34004" y="166643"/>
                    <a:pt x="41597" y="181826"/>
                  </a:cubicBezTo>
                  <a:cubicBezTo>
                    <a:pt x="49494" y="197008"/>
                    <a:pt x="61027" y="204600"/>
                    <a:pt x="76514" y="204600"/>
                  </a:cubicBezTo>
                  <a:close/>
                  <a:moveTo>
                    <a:pt x="76514" y="228279"/>
                  </a:moveTo>
                  <a:cubicBezTo>
                    <a:pt x="51618" y="228279"/>
                    <a:pt x="32784" y="218564"/>
                    <a:pt x="19736" y="198828"/>
                  </a:cubicBezTo>
                  <a:cubicBezTo>
                    <a:pt x="6374" y="179396"/>
                    <a:pt x="0" y="150860"/>
                    <a:pt x="0" y="113512"/>
                  </a:cubicBezTo>
                  <a:cubicBezTo>
                    <a:pt x="0" y="76165"/>
                    <a:pt x="6374" y="47627"/>
                    <a:pt x="19736" y="28198"/>
                  </a:cubicBezTo>
                  <a:cubicBezTo>
                    <a:pt x="32784" y="8461"/>
                    <a:pt x="51618" y="-1255"/>
                    <a:pt x="76514" y="-1255"/>
                  </a:cubicBezTo>
                  <a:cubicBezTo>
                    <a:pt x="101404" y="-1255"/>
                    <a:pt x="120235" y="8461"/>
                    <a:pt x="133283" y="28198"/>
                  </a:cubicBezTo>
                  <a:cubicBezTo>
                    <a:pt x="146344" y="47627"/>
                    <a:pt x="153019" y="76165"/>
                    <a:pt x="153019" y="113512"/>
                  </a:cubicBezTo>
                  <a:cubicBezTo>
                    <a:pt x="153019" y="150860"/>
                    <a:pt x="146344" y="179396"/>
                    <a:pt x="133283" y="198828"/>
                  </a:cubicBezTo>
                  <a:cubicBezTo>
                    <a:pt x="120235" y="218564"/>
                    <a:pt x="101404" y="228279"/>
                    <a:pt x="76514" y="228279"/>
                  </a:cubicBezTo>
                  <a:close/>
                </a:path>
              </a:pathLst>
            </a:custGeom>
            <a:solidFill>
              <a:srgbClr val="FFFFFF"/>
            </a:solidFill>
            <a:ln w="3047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0B83CEA-2BAD-9EC9-4FCA-CD4869BCD1DE}"/>
                </a:ext>
              </a:extLst>
            </p:cNvPr>
            <p:cNvSpPr/>
            <p:nvPr>
              <p:custDataLst>
                <p:tags r:id="rId84"/>
              </p:custDataLst>
            </p:nvPr>
          </p:nvSpPr>
          <p:spPr>
            <a:xfrm flipV="1">
              <a:off x="12535413" y="-16703587"/>
              <a:ext cx="153018" cy="229533"/>
            </a:xfrm>
            <a:custGeom>
              <a:avLst/>
              <a:gdLst>
                <a:gd name="connsiteX0" fmla="*/ 76513 w 153018"/>
                <a:gd name="connsiteY0" fmla="*/ 204600 h 229533"/>
                <a:gd name="connsiteX1" fmla="*/ 111423 w 153018"/>
                <a:gd name="connsiteY1" fmla="*/ 181826 h 229533"/>
                <a:gd name="connsiteX2" fmla="*/ 122968 w 153018"/>
                <a:gd name="connsiteY2" fmla="*/ 113512 h 229533"/>
                <a:gd name="connsiteX3" fmla="*/ 111423 w 153018"/>
                <a:gd name="connsiteY3" fmla="*/ 45200 h 229533"/>
                <a:gd name="connsiteX4" fmla="*/ 76513 w 153018"/>
                <a:gd name="connsiteY4" fmla="*/ 22425 h 229533"/>
                <a:gd name="connsiteX5" fmla="*/ 41596 w 153018"/>
                <a:gd name="connsiteY5" fmla="*/ 45200 h 229533"/>
                <a:gd name="connsiteX6" fmla="*/ 30060 w 153018"/>
                <a:gd name="connsiteY6" fmla="*/ 113512 h 229533"/>
                <a:gd name="connsiteX7" fmla="*/ 41596 w 153018"/>
                <a:gd name="connsiteY7" fmla="*/ 181826 h 229533"/>
                <a:gd name="connsiteX8" fmla="*/ 76513 w 153018"/>
                <a:gd name="connsiteY8" fmla="*/ 204600 h 229533"/>
                <a:gd name="connsiteX9" fmla="*/ 76513 w 153018"/>
                <a:gd name="connsiteY9" fmla="*/ 228279 h 229533"/>
                <a:gd name="connsiteX10" fmla="*/ 19736 w 153018"/>
                <a:gd name="connsiteY10" fmla="*/ 198828 h 229533"/>
                <a:gd name="connsiteX11" fmla="*/ 0 w 153018"/>
                <a:gd name="connsiteY11" fmla="*/ 113512 h 229533"/>
                <a:gd name="connsiteX12" fmla="*/ 19736 w 153018"/>
                <a:gd name="connsiteY12" fmla="*/ 28198 h 229533"/>
                <a:gd name="connsiteX13" fmla="*/ 76513 w 153018"/>
                <a:gd name="connsiteY13" fmla="*/ -1255 h 229533"/>
                <a:gd name="connsiteX14" fmla="*/ 133283 w 153018"/>
                <a:gd name="connsiteY14" fmla="*/ 28198 h 229533"/>
                <a:gd name="connsiteX15" fmla="*/ 153019 w 153018"/>
                <a:gd name="connsiteY15" fmla="*/ 113512 h 229533"/>
                <a:gd name="connsiteX16" fmla="*/ 133283 w 153018"/>
                <a:gd name="connsiteY16" fmla="*/ 198828 h 229533"/>
                <a:gd name="connsiteX17" fmla="*/ 76513 w 153018"/>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00"/>
                  </a:moveTo>
                  <a:cubicBezTo>
                    <a:pt x="91992" y="204600"/>
                    <a:pt x="103529" y="197008"/>
                    <a:pt x="111423" y="181826"/>
                  </a:cubicBezTo>
                  <a:cubicBezTo>
                    <a:pt x="119015" y="166643"/>
                    <a:pt x="122968" y="143869"/>
                    <a:pt x="122968" y="113512"/>
                  </a:cubicBezTo>
                  <a:cubicBezTo>
                    <a:pt x="122968" y="83147"/>
                    <a:pt x="119015" y="60382"/>
                    <a:pt x="111423" y="45200"/>
                  </a:cubicBezTo>
                  <a:cubicBezTo>
                    <a:pt x="103529" y="30015"/>
                    <a:pt x="91992" y="22425"/>
                    <a:pt x="76513" y="22425"/>
                  </a:cubicBezTo>
                  <a:cubicBezTo>
                    <a:pt x="61027" y="22425"/>
                    <a:pt x="49490" y="30015"/>
                    <a:pt x="41596" y="45200"/>
                  </a:cubicBezTo>
                  <a:cubicBezTo>
                    <a:pt x="34004" y="60382"/>
                    <a:pt x="30060" y="83147"/>
                    <a:pt x="30060" y="113512"/>
                  </a:cubicBezTo>
                  <a:cubicBezTo>
                    <a:pt x="30060" y="143869"/>
                    <a:pt x="34004" y="166643"/>
                    <a:pt x="41596" y="181826"/>
                  </a:cubicBezTo>
                  <a:cubicBezTo>
                    <a:pt x="49490" y="197008"/>
                    <a:pt x="61027" y="204600"/>
                    <a:pt x="76513" y="204600"/>
                  </a:cubicBezTo>
                  <a:close/>
                  <a:moveTo>
                    <a:pt x="76513" y="228279"/>
                  </a:moveTo>
                  <a:cubicBezTo>
                    <a:pt x="51615" y="228279"/>
                    <a:pt x="32784" y="218564"/>
                    <a:pt x="19736" y="198828"/>
                  </a:cubicBezTo>
                  <a:cubicBezTo>
                    <a:pt x="6374" y="179396"/>
                    <a:pt x="0" y="150860"/>
                    <a:pt x="0" y="113512"/>
                  </a:cubicBezTo>
                  <a:cubicBezTo>
                    <a:pt x="0" y="76165"/>
                    <a:pt x="6374" y="47627"/>
                    <a:pt x="19736" y="28198"/>
                  </a:cubicBezTo>
                  <a:cubicBezTo>
                    <a:pt x="32784" y="8461"/>
                    <a:pt x="51615" y="-1255"/>
                    <a:pt x="76513" y="-1255"/>
                  </a:cubicBezTo>
                  <a:cubicBezTo>
                    <a:pt x="101404" y="-1255"/>
                    <a:pt x="120235" y="8461"/>
                    <a:pt x="133283" y="28198"/>
                  </a:cubicBezTo>
                  <a:cubicBezTo>
                    <a:pt x="146341" y="47627"/>
                    <a:pt x="153019" y="76165"/>
                    <a:pt x="153019" y="113512"/>
                  </a:cubicBezTo>
                  <a:cubicBezTo>
                    <a:pt x="153019" y="150860"/>
                    <a:pt x="146341" y="179396"/>
                    <a:pt x="133283" y="198828"/>
                  </a:cubicBezTo>
                  <a:cubicBezTo>
                    <a:pt x="120235" y="218564"/>
                    <a:pt x="101404" y="228279"/>
                    <a:pt x="76513" y="228279"/>
                  </a:cubicBezTo>
                  <a:close/>
                </a:path>
              </a:pathLst>
            </a:custGeom>
            <a:solidFill>
              <a:srgbClr val="FFFFFF"/>
            </a:solidFill>
            <a:ln w="3047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FC12405-56EC-A227-B76F-63E54561EBAE}"/>
                </a:ext>
              </a:extLst>
            </p:cNvPr>
            <p:cNvSpPr/>
            <p:nvPr>
              <p:custDataLst>
                <p:tags r:id="rId85"/>
              </p:custDataLst>
            </p:nvPr>
          </p:nvSpPr>
          <p:spPr>
            <a:xfrm flipV="1">
              <a:off x="13039784" y="-16703587"/>
              <a:ext cx="153006" cy="229533"/>
            </a:xfrm>
            <a:custGeom>
              <a:avLst/>
              <a:gdLst>
                <a:gd name="connsiteX0" fmla="*/ 76501 w 153006"/>
                <a:gd name="connsiteY0" fmla="*/ 204600 h 229533"/>
                <a:gd name="connsiteX1" fmla="*/ 111431 w 153006"/>
                <a:gd name="connsiteY1" fmla="*/ 181826 h 229533"/>
                <a:gd name="connsiteX2" fmla="*/ 122983 w 153006"/>
                <a:gd name="connsiteY2" fmla="*/ 113512 h 229533"/>
                <a:gd name="connsiteX3" fmla="*/ 111431 w 153006"/>
                <a:gd name="connsiteY3" fmla="*/ 45200 h 229533"/>
                <a:gd name="connsiteX4" fmla="*/ 76501 w 153006"/>
                <a:gd name="connsiteY4" fmla="*/ 22425 h 229533"/>
                <a:gd name="connsiteX5" fmla="*/ 41602 w 153006"/>
                <a:gd name="connsiteY5" fmla="*/ 45200 h 229533"/>
                <a:gd name="connsiteX6" fmla="*/ 30050 w 153006"/>
                <a:gd name="connsiteY6" fmla="*/ 113512 h 229533"/>
                <a:gd name="connsiteX7" fmla="*/ 41602 w 153006"/>
                <a:gd name="connsiteY7" fmla="*/ 181826 h 229533"/>
                <a:gd name="connsiteX8" fmla="*/ 76501 w 153006"/>
                <a:gd name="connsiteY8" fmla="*/ 204600 h 229533"/>
                <a:gd name="connsiteX9" fmla="*/ 76501 w 153006"/>
                <a:gd name="connsiteY9" fmla="*/ 228279 h 229533"/>
                <a:gd name="connsiteX10" fmla="*/ 19748 w 153006"/>
                <a:gd name="connsiteY10" fmla="*/ 198828 h 229533"/>
                <a:gd name="connsiteX11" fmla="*/ 0 w 153006"/>
                <a:gd name="connsiteY11" fmla="*/ 113512 h 229533"/>
                <a:gd name="connsiteX12" fmla="*/ 19748 w 153006"/>
                <a:gd name="connsiteY12" fmla="*/ 28198 h 229533"/>
                <a:gd name="connsiteX13" fmla="*/ 76501 w 153006"/>
                <a:gd name="connsiteY13" fmla="*/ -1255 h 229533"/>
                <a:gd name="connsiteX14" fmla="*/ 133286 w 153006"/>
                <a:gd name="connsiteY14" fmla="*/ 28198 h 229533"/>
                <a:gd name="connsiteX15" fmla="*/ 153006 w 153006"/>
                <a:gd name="connsiteY15" fmla="*/ 113512 h 229533"/>
                <a:gd name="connsiteX16" fmla="*/ 133286 w 153006"/>
                <a:gd name="connsiteY16" fmla="*/ 198828 h 229533"/>
                <a:gd name="connsiteX17" fmla="*/ 76501 w 153006"/>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6" h="229533">
                  <a:moveTo>
                    <a:pt x="76501" y="204600"/>
                  </a:moveTo>
                  <a:cubicBezTo>
                    <a:pt x="91985" y="204600"/>
                    <a:pt x="103537" y="197008"/>
                    <a:pt x="111431" y="181826"/>
                  </a:cubicBezTo>
                  <a:cubicBezTo>
                    <a:pt x="119021" y="166643"/>
                    <a:pt x="122983" y="143869"/>
                    <a:pt x="122983" y="113512"/>
                  </a:cubicBezTo>
                  <a:cubicBezTo>
                    <a:pt x="122983" y="83147"/>
                    <a:pt x="119021" y="60382"/>
                    <a:pt x="111431" y="45200"/>
                  </a:cubicBezTo>
                  <a:cubicBezTo>
                    <a:pt x="103537" y="30015"/>
                    <a:pt x="91985" y="22425"/>
                    <a:pt x="76501" y="22425"/>
                  </a:cubicBezTo>
                  <a:cubicBezTo>
                    <a:pt x="61018" y="22425"/>
                    <a:pt x="49497" y="30015"/>
                    <a:pt x="41602" y="45200"/>
                  </a:cubicBezTo>
                  <a:cubicBezTo>
                    <a:pt x="34012" y="60382"/>
                    <a:pt x="30050" y="83147"/>
                    <a:pt x="30050" y="113512"/>
                  </a:cubicBezTo>
                  <a:cubicBezTo>
                    <a:pt x="30050" y="143869"/>
                    <a:pt x="34012" y="166643"/>
                    <a:pt x="41602" y="181826"/>
                  </a:cubicBezTo>
                  <a:cubicBezTo>
                    <a:pt x="49497" y="197008"/>
                    <a:pt x="61018" y="204600"/>
                    <a:pt x="76501" y="204600"/>
                  </a:cubicBezTo>
                  <a:close/>
                  <a:moveTo>
                    <a:pt x="76501" y="228279"/>
                  </a:moveTo>
                  <a:cubicBezTo>
                    <a:pt x="51629" y="228279"/>
                    <a:pt x="32793" y="218564"/>
                    <a:pt x="19748" y="198828"/>
                  </a:cubicBezTo>
                  <a:cubicBezTo>
                    <a:pt x="6367" y="179396"/>
                    <a:pt x="0" y="150860"/>
                    <a:pt x="0" y="113512"/>
                  </a:cubicBezTo>
                  <a:cubicBezTo>
                    <a:pt x="0" y="76165"/>
                    <a:pt x="6367" y="47627"/>
                    <a:pt x="19748" y="28198"/>
                  </a:cubicBezTo>
                  <a:cubicBezTo>
                    <a:pt x="32793" y="8461"/>
                    <a:pt x="51629" y="-1255"/>
                    <a:pt x="76501" y="-1255"/>
                  </a:cubicBezTo>
                  <a:cubicBezTo>
                    <a:pt x="101404" y="-1255"/>
                    <a:pt x="120240" y="8461"/>
                    <a:pt x="133286" y="28198"/>
                  </a:cubicBezTo>
                  <a:cubicBezTo>
                    <a:pt x="146332" y="47627"/>
                    <a:pt x="153006" y="76165"/>
                    <a:pt x="153006" y="113512"/>
                  </a:cubicBezTo>
                  <a:cubicBezTo>
                    <a:pt x="153006" y="150860"/>
                    <a:pt x="146332" y="179396"/>
                    <a:pt x="133286" y="198828"/>
                  </a:cubicBezTo>
                  <a:cubicBezTo>
                    <a:pt x="120240" y="218564"/>
                    <a:pt x="101404" y="228279"/>
                    <a:pt x="76501" y="228279"/>
                  </a:cubicBezTo>
                  <a:close/>
                </a:path>
              </a:pathLst>
            </a:custGeom>
            <a:solidFill>
              <a:srgbClr val="FFFFFF"/>
            </a:solidFill>
            <a:ln w="3047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BB4B7D3-9EEF-4F01-71D4-C01FD2D8847C}"/>
                </a:ext>
              </a:extLst>
            </p:cNvPr>
            <p:cNvSpPr/>
            <p:nvPr>
              <p:custDataLst>
                <p:tags r:id="rId86"/>
              </p:custDataLst>
            </p:nvPr>
          </p:nvSpPr>
          <p:spPr>
            <a:xfrm flipV="1">
              <a:off x="13544164" y="-16703587"/>
              <a:ext cx="153010" cy="229533"/>
            </a:xfrm>
            <a:custGeom>
              <a:avLst/>
              <a:gdLst>
                <a:gd name="connsiteX0" fmla="*/ 76505 w 153010"/>
                <a:gd name="connsiteY0" fmla="*/ 204600 h 229533"/>
                <a:gd name="connsiteX1" fmla="*/ 111404 w 153010"/>
                <a:gd name="connsiteY1" fmla="*/ 181826 h 229533"/>
                <a:gd name="connsiteX2" fmla="*/ 122956 w 153010"/>
                <a:gd name="connsiteY2" fmla="*/ 113512 h 229533"/>
                <a:gd name="connsiteX3" fmla="*/ 111404 w 153010"/>
                <a:gd name="connsiteY3" fmla="*/ 45200 h 229533"/>
                <a:gd name="connsiteX4" fmla="*/ 76505 w 153010"/>
                <a:gd name="connsiteY4" fmla="*/ 22425 h 229533"/>
                <a:gd name="connsiteX5" fmla="*/ 41575 w 153010"/>
                <a:gd name="connsiteY5" fmla="*/ 45200 h 229533"/>
                <a:gd name="connsiteX6" fmla="*/ 30054 w 153010"/>
                <a:gd name="connsiteY6" fmla="*/ 113512 h 229533"/>
                <a:gd name="connsiteX7" fmla="*/ 41575 w 153010"/>
                <a:gd name="connsiteY7" fmla="*/ 181826 h 229533"/>
                <a:gd name="connsiteX8" fmla="*/ 76505 w 153010"/>
                <a:gd name="connsiteY8" fmla="*/ 204600 h 229533"/>
                <a:gd name="connsiteX9" fmla="*/ 76505 w 153010"/>
                <a:gd name="connsiteY9" fmla="*/ 228279 h 229533"/>
                <a:gd name="connsiteX10" fmla="*/ 19721 w 153010"/>
                <a:gd name="connsiteY10" fmla="*/ 198828 h 229533"/>
                <a:gd name="connsiteX11" fmla="*/ 0 w 153010"/>
                <a:gd name="connsiteY11" fmla="*/ 113512 h 229533"/>
                <a:gd name="connsiteX12" fmla="*/ 19721 w 153010"/>
                <a:gd name="connsiteY12" fmla="*/ 28198 h 229533"/>
                <a:gd name="connsiteX13" fmla="*/ 76505 w 153010"/>
                <a:gd name="connsiteY13" fmla="*/ -1255 h 229533"/>
                <a:gd name="connsiteX14" fmla="*/ 133290 w 153010"/>
                <a:gd name="connsiteY14" fmla="*/ 28198 h 229533"/>
                <a:gd name="connsiteX15" fmla="*/ 153010 w 153010"/>
                <a:gd name="connsiteY15" fmla="*/ 113512 h 229533"/>
                <a:gd name="connsiteX16" fmla="*/ 133290 w 153010"/>
                <a:gd name="connsiteY16" fmla="*/ 198828 h 229533"/>
                <a:gd name="connsiteX17" fmla="*/ 76505 w 153010"/>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0" h="229533">
                  <a:moveTo>
                    <a:pt x="76505" y="204600"/>
                  </a:moveTo>
                  <a:cubicBezTo>
                    <a:pt x="91989" y="204600"/>
                    <a:pt x="103510" y="197008"/>
                    <a:pt x="111404" y="181826"/>
                  </a:cubicBezTo>
                  <a:cubicBezTo>
                    <a:pt x="118995" y="166643"/>
                    <a:pt x="122956" y="143869"/>
                    <a:pt x="122956" y="113512"/>
                  </a:cubicBezTo>
                  <a:cubicBezTo>
                    <a:pt x="122956" y="83147"/>
                    <a:pt x="118995" y="60382"/>
                    <a:pt x="111404" y="45200"/>
                  </a:cubicBezTo>
                  <a:cubicBezTo>
                    <a:pt x="103510" y="30015"/>
                    <a:pt x="91989" y="22425"/>
                    <a:pt x="76505" y="22425"/>
                  </a:cubicBezTo>
                  <a:cubicBezTo>
                    <a:pt x="61021" y="22425"/>
                    <a:pt x="49470" y="30015"/>
                    <a:pt x="41575" y="45200"/>
                  </a:cubicBezTo>
                  <a:cubicBezTo>
                    <a:pt x="33986" y="60382"/>
                    <a:pt x="30054" y="83147"/>
                    <a:pt x="30054" y="113512"/>
                  </a:cubicBezTo>
                  <a:cubicBezTo>
                    <a:pt x="30054" y="143869"/>
                    <a:pt x="33986" y="166643"/>
                    <a:pt x="41575" y="181826"/>
                  </a:cubicBezTo>
                  <a:cubicBezTo>
                    <a:pt x="49470" y="197008"/>
                    <a:pt x="61021" y="204600"/>
                    <a:pt x="76505" y="204600"/>
                  </a:cubicBezTo>
                  <a:close/>
                  <a:moveTo>
                    <a:pt x="76505" y="228279"/>
                  </a:moveTo>
                  <a:cubicBezTo>
                    <a:pt x="51602" y="228279"/>
                    <a:pt x="32766" y="218564"/>
                    <a:pt x="19721" y="198828"/>
                  </a:cubicBezTo>
                  <a:cubicBezTo>
                    <a:pt x="6371" y="179396"/>
                    <a:pt x="0" y="150860"/>
                    <a:pt x="0" y="113512"/>
                  </a:cubicBezTo>
                  <a:cubicBezTo>
                    <a:pt x="0" y="76165"/>
                    <a:pt x="6371" y="47627"/>
                    <a:pt x="19721" y="28198"/>
                  </a:cubicBezTo>
                  <a:cubicBezTo>
                    <a:pt x="32766" y="8461"/>
                    <a:pt x="51602" y="-1255"/>
                    <a:pt x="76505" y="-1255"/>
                  </a:cubicBezTo>
                  <a:cubicBezTo>
                    <a:pt x="101407" y="-1255"/>
                    <a:pt x="120213" y="8461"/>
                    <a:pt x="133290" y="28198"/>
                  </a:cubicBezTo>
                  <a:cubicBezTo>
                    <a:pt x="146334" y="47627"/>
                    <a:pt x="153010" y="76165"/>
                    <a:pt x="153010" y="113512"/>
                  </a:cubicBezTo>
                  <a:cubicBezTo>
                    <a:pt x="153010" y="150860"/>
                    <a:pt x="146334" y="179396"/>
                    <a:pt x="133290" y="198828"/>
                  </a:cubicBezTo>
                  <a:cubicBezTo>
                    <a:pt x="120213" y="218564"/>
                    <a:pt x="101407" y="228279"/>
                    <a:pt x="76505" y="228279"/>
                  </a:cubicBezTo>
                  <a:close/>
                </a:path>
              </a:pathLst>
            </a:custGeom>
            <a:solidFill>
              <a:srgbClr val="FFFFFF"/>
            </a:solidFill>
            <a:ln w="3047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76DE8DC-7F7D-2AE8-2753-D35300DB7877}"/>
                </a:ext>
              </a:extLst>
            </p:cNvPr>
            <p:cNvSpPr/>
            <p:nvPr>
              <p:custDataLst>
                <p:tags r:id="rId87"/>
              </p:custDataLst>
            </p:nvPr>
          </p:nvSpPr>
          <p:spPr>
            <a:xfrm flipV="1">
              <a:off x="10013560" y="-16339198"/>
              <a:ext cx="153019" cy="229533"/>
            </a:xfrm>
            <a:custGeom>
              <a:avLst/>
              <a:gdLst>
                <a:gd name="connsiteX0" fmla="*/ 76514 w 153019"/>
                <a:gd name="connsiteY0" fmla="*/ 204624 h 229533"/>
                <a:gd name="connsiteX1" fmla="*/ 111423 w 153019"/>
                <a:gd name="connsiteY1" fmla="*/ 181850 h 229533"/>
                <a:gd name="connsiteX2" fmla="*/ 122968 w 153019"/>
                <a:gd name="connsiteY2" fmla="*/ 113536 h 229533"/>
                <a:gd name="connsiteX3" fmla="*/ 111423 w 153019"/>
                <a:gd name="connsiteY3" fmla="*/ 45222 h 229533"/>
                <a:gd name="connsiteX4" fmla="*/ 76514 w 153019"/>
                <a:gd name="connsiteY4" fmla="*/ 22447 h 229533"/>
                <a:gd name="connsiteX5" fmla="*/ 41596 w 153019"/>
                <a:gd name="connsiteY5" fmla="*/ 45222 h 229533"/>
                <a:gd name="connsiteX6" fmla="*/ 30060 w 153019"/>
                <a:gd name="connsiteY6" fmla="*/ 113536 h 229533"/>
                <a:gd name="connsiteX7" fmla="*/ 41596 w 153019"/>
                <a:gd name="connsiteY7" fmla="*/ 181850 h 229533"/>
                <a:gd name="connsiteX8" fmla="*/ 76514 w 153019"/>
                <a:gd name="connsiteY8" fmla="*/ 204624 h 229533"/>
                <a:gd name="connsiteX9" fmla="*/ 76514 w 153019"/>
                <a:gd name="connsiteY9" fmla="*/ 228303 h 229533"/>
                <a:gd name="connsiteX10" fmla="*/ 19736 w 153019"/>
                <a:gd name="connsiteY10" fmla="*/ 198851 h 229533"/>
                <a:gd name="connsiteX11" fmla="*/ 0 w 153019"/>
                <a:gd name="connsiteY11" fmla="*/ 113536 h 229533"/>
                <a:gd name="connsiteX12" fmla="*/ 19736 w 153019"/>
                <a:gd name="connsiteY12" fmla="*/ 28220 h 229533"/>
                <a:gd name="connsiteX13" fmla="*/ 76514 w 153019"/>
                <a:gd name="connsiteY13" fmla="*/ -1231 h 229533"/>
                <a:gd name="connsiteX14" fmla="*/ 133283 w 153019"/>
                <a:gd name="connsiteY14" fmla="*/ 28220 h 229533"/>
                <a:gd name="connsiteX15" fmla="*/ 153019 w 153019"/>
                <a:gd name="connsiteY15" fmla="*/ 113536 h 229533"/>
                <a:gd name="connsiteX16" fmla="*/ 133283 w 153019"/>
                <a:gd name="connsiteY16" fmla="*/ 198851 h 229533"/>
                <a:gd name="connsiteX17" fmla="*/ 76514 w 153019"/>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624"/>
                  </a:moveTo>
                  <a:cubicBezTo>
                    <a:pt x="91993" y="204624"/>
                    <a:pt x="103527" y="197032"/>
                    <a:pt x="111423" y="181850"/>
                  </a:cubicBezTo>
                  <a:cubicBezTo>
                    <a:pt x="119015" y="166665"/>
                    <a:pt x="122968" y="143891"/>
                    <a:pt x="122968" y="113536"/>
                  </a:cubicBezTo>
                  <a:cubicBezTo>
                    <a:pt x="122968" y="83169"/>
                    <a:pt x="119015" y="60406"/>
                    <a:pt x="111423" y="45222"/>
                  </a:cubicBezTo>
                  <a:cubicBezTo>
                    <a:pt x="103527" y="30039"/>
                    <a:pt x="91993" y="22447"/>
                    <a:pt x="76514" y="22447"/>
                  </a:cubicBezTo>
                  <a:cubicBezTo>
                    <a:pt x="61027" y="22447"/>
                    <a:pt x="49492" y="30039"/>
                    <a:pt x="41596" y="45222"/>
                  </a:cubicBezTo>
                  <a:cubicBezTo>
                    <a:pt x="34004" y="60406"/>
                    <a:pt x="30060" y="83169"/>
                    <a:pt x="30060" y="113536"/>
                  </a:cubicBezTo>
                  <a:cubicBezTo>
                    <a:pt x="30060" y="143891"/>
                    <a:pt x="34004" y="166665"/>
                    <a:pt x="41596" y="181850"/>
                  </a:cubicBezTo>
                  <a:cubicBezTo>
                    <a:pt x="49492" y="197032"/>
                    <a:pt x="61027" y="204624"/>
                    <a:pt x="76514" y="204624"/>
                  </a:cubicBezTo>
                  <a:close/>
                  <a:moveTo>
                    <a:pt x="76514" y="228303"/>
                  </a:moveTo>
                  <a:cubicBezTo>
                    <a:pt x="51616" y="228303"/>
                    <a:pt x="32785" y="218586"/>
                    <a:pt x="19736" y="198851"/>
                  </a:cubicBezTo>
                  <a:cubicBezTo>
                    <a:pt x="6372" y="179420"/>
                    <a:pt x="0" y="150882"/>
                    <a:pt x="0" y="113536"/>
                  </a:cubicBezTo>
                  <a:cubicBezTo>
                    <a:pt x="0" y="76189"/>
                    <a:pt x="6372" y="47651"/>
                    <a:pt x="19736" y="28220"/>
                  </a:cubicBezTo>
                  <a:cubicBezTo>
                    <a:pt x="32785" y="8483"/>
                    <a:pt x="51616" y="-1231"/>
                    <a:pt x="76514" y="-1231"/>
                  </a:cubicBezTo>
                  <a:cubicBezTo>
                    <a:pt x="101403" y="-1231"/>
                    <a:pt x="120234" y="8483"/>
                    <a:pt x="133283" y="28220"/>
                  </a:cubicBezTo>
                  <a:cubicBezTo>
                    <a:pt x="146342" y="47651"/>
                    <a:pt x="153019" y="76189"/>
                    <a:pt x="153019" y="113536"/>
                  </a:cubicBezTo>
                  <a:cubicBezTo>
                    <a:pt x="153019" y="150882"/>
                    <a:pt x="146342" y="179420"/>
                    <a:pt x="133283" y="198851"/>
                  </a:cubicBezTo>
                  <a:cubicBezTo>
                    <a:pt x="120234" y="218586"/>
                    <a:pt x="101403" y="228303"/>
                    <a:pt x="76514" y="228303"/>
                  </a:cubicBezTo>
                  <a:close/>
                </a:path>
              </a:pathLst>
            </a:custGeom>
            <a:solidFill>
              <a:srgbClr val="FFFFFF"/>
            </a:solidFill>
            <a:ln w="3047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363CFCF-A928-614D-4A0D-E5E615E9507C}"/>
                </a:ext>
              </a:extLst>
            </p:cNvPr>
            <p:cNvSpPr/>
            <p:nvPr>
              <p:custDataLst>
                <p:tags r:id="rId88"/>
              </p:custDataLst>
            </p:nvPr>
          </p:nvSpPr>
          <p:spPr>
            <a:xfrm flipV="1">
              <a:off x="10517930" y="-16339198"/>
              <a:ext cx="153018" cy="229533"/>
            </a:xfrm>
            <a:custGeom>
              <a:avLst/>
              <a:gdLst>
                <a:gd name="connsiteX0" fmla="*/ 76513 w 153018"/>
                <a:gd name="connsiteY0" fmla="*/ 204624 h 229533"/>
                <a:gd name="connsiteX1" fmla="*/ 111423 w 153018"/>
                <a:gd name="connsiteY1" fmla="*/ 181850 h 229533"/>
                <a:gd name="connsiteX2" fmla="*/ 122968 w 153018"/>
                <a:gd name="connsiteY2" fmla="*/ 113536 h 229533"/>
                <a:gd name="connsiteX3" fmla="*/ 111423 w 153018"/>
                <a:gd name="connsiteY3" fmla="*/ 45222 h 229533"/>
                <a:gd name="connsiteX4" fmla="*/ 76513 w 153018"/>
                <a:gd name="connsiteY4" fmla="*/ 22447 h 229533"/>
                <a:gd name="connsiteX5" fmla="*/ 41596 w 153018"/>
                <a:gd name="connsiteY5" fmla="*/ 45222 h 229533"/>
                <a:gd name="connsiteX6" fmla="*/ 30060 w 153018"/>
                <a:gd name="connsiteY6" fmla="*/ 113536 h 229533"/>
                <a:gd name="connsiteX7" fmla="*/ 41596 w 153018"/>
                <a:gd name="connsiteY7" fmla="*/ 181850 h 229533"/>
                <a:gd name="connsiteX8" fmla="*/ 76513 w 153018"/>
                <a:gd name="connsiteY8" fmla="*/ 204624 h 229533"/>
                <a:gd name="connsiteX9" fmla="*/ 76513 w 153018"/>
                <a:gd name="connsiteY9" fmla="*/ 228303 h 229533"/>
                <a:gd name="connsiteX10" fmla="*/ 19736 w 153018"/>
                <a:gd name="connsiteY10" fmla="*/ 198851 h 229533"/>
                <a:gd name="connsiteX11" fmla="*/ 0 w 153018"/>
                <a:gd name="connsiteY11" fmla="*/ 113536 h 229533"/>
                <a:gd name="connsiteX12" fmla="*/ 19736 w 153018"/>
                <a:gd name="connsiteY12" fmla="*/ 28220 h 229533"/>
                <a:gd name="connsiteX13" fmla="*/ 76513 w 153018"/>
                <a:gd name="connsiteY13" fmla="*/ -1231 h 229533"/>
                <a:gd name="connsiteX14" fmla="*/ 133283 w 153018"/>
                <a:gd name="connsiteY14" fmla="*/ 28220 h 229533"/>
                <a:gd name="connsiteX15" fmla="*/ 153019 w 153018"/>
                <a:gd name="connsiteY15" fmla="*/ 113536 h 229533"/>
                <a:gd name="connsiteX16" fmla="*/ 133283 w 153018"/>
                <a:gd name="connsiteY16" fmla="*/ 198851 h 229533"/>
                <a:gd name="connsiteX17" fmla="*/ 76513 w 153018"/>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24"/>
                  </a:moveTo>
                  <a:cubicBezTo>
                    <a:pt x="91992" y="204624"/>
                    <a:pt x="103529" y="197032"/>
                    <a:pt x="111423" y="181850"/>
                  </a:cubicBezTo>
                  <a:cubicBezTo>
                    <a:pt x="119015" y="166665"/>
                    <a:pt x="122968" y="143891"/>
                    <a:pt x="122968" y="113536"/>
                  </a:cubicBezTo>
                  <a:cubicBezTo>
                    <a:pt x="122968" y="83169"/>
                    <a:pt x="119015" y="60406"/>
                    <a:pt x="111423" y="45222"/>
                  </a:cubicBezTo>
                  <a:cubicBezTo>
                    <a:pt x="103529" y="30039"/>
                    <a:pt x="91992" y="22447"/>
                    <a:pt x="76513" y="22447"/>
                  </a:cubicBezTo>
                  <a:cubicBezTo>
                    <a:pt x="61027" y="22447"/>
                    <a:pt x="49490" y="30039"/>
                    <a:pt x="41596" y="45222"/>
                  </a:cubicBezTo>
                  <a:cubicBezTo>
                    <a:pt x="34004" y="60406"/>
                    <a:pt x="30060" y="83169"/>
                    <a:pt x="30060" y="113536"/>
                  </a:cubicBezTo>
                  <a:cubicBezTo>
                    <a:pt x="30060" y="143891"/>
                    <a:pt x="34004" y="166665"/>
                    <a:pt x="41596" y="181850"/>
                  </a:cubicBezTo>
                  <a:cubicBezTo>
                    <a:pt x="49490" y="197032"/>
                    <a:pt x="61027" y="204624"/>
                    <a:pt x="76513" y="204624"/>
                  </a:cubicBezTo>
                  <a:close/>
                  <a:moveTo>
                    <a:pt x="76513" y="228303"/>
                  </a:moveTo>
                  <a:cubicBezTo>
                    <a:pt x="51615" y="228303"/>
                    <a:pt x="32784" y="218586"/>
                    <a:pt x="19736" y="198851"/>
                  </a:cubicBezTo>
                  <a:cubicBezTo>
                    <a:pt x="6374" y="179420"/>
                    <a:pt x="0" y="150882"/>
                    <a:pt x="0" y="113536"/>
                  </a:cubicBezTo>
                  <a:cubicBezTo>
                    <a:pt x="0" y="76189"/>
                    <a:pt x="6374" y="47651"/>
                    <a:pt x="19736" y="28220"/>
                  </a:cubicBezTo>
                  <a:cubicBezTo>
                    <a:pt x="32784" y="8483"/>
                    <a:pt x="51615" y="-1231"/>
                    <a:pt x="76513" y="-1231"/>
                  </a:cubicBezTo>
                  <a:cubicBezTo>
                    <a:pt x="101404" y="-1231"/>
                    <a:pt x="120235" y="8483"/>
                    <a:pt x="133283" y="28220"/>
                  </a:cubicBezTo>
                  <a:cubicBezTo>
                    <a:pt x="146341" y="47651"/>
                    <a:pt x="153019" y="76189"/>
                    <a:pt x="153019" y="113536"/>
                  </a:cubicBezTo>
                  <a:cubicBezTo>
                    <a:pt x="153019" y="150882"/>
                    <a:pt x="146341" y="179420"/>
                    <a:pt x="133283" y="198851"/>
                  </a:cubicBezTo>
                  <a:cubicBezTo>
                    <a:pt x="120235" y="218586"/>
                    <a:pt x="101404" y="228303"/>
                    <a:pt x="76513" y="228303"/>
                  </a:cubicBezTo>
                  <a:close/>
                </a:path>
              </a:pathLst>
            </a:custGeom>
            <a:solidFill>
              <a:srgbClr val="FFFFFF"/>
            </a:solidFill>
            <a:ln w="3047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379C574-70AF-AFC4-085A-3CAE4CA785F0}"/>
                </a:ext>
              </a:extLst>
            </p:cNvPr>
            <p:cNvSpPr/>
            <p:nvPr>
              <p:custDataLst>
                <p:tags r:id="rId89"/>
              </p:custDataLst>
            </p:nvPr>
          </p:nvSpPr>
          <p:spPr>
            <a:xfrm flipV="1">
              <a:off x="11022301" y="-16339198"/>
              <a:ext cx="153018" cy="229533"/>
            </a:xfrm>
            <a:custGeom>
              <a:avLst/>
              <a:gdLst>
                <a:gd name="connsiteX0" fmla="*/ 76513 w 153018"/>
                <a:gd name="connsiteY0" fmla="*/ 204624 h 229533"/>
                <a:gd name="connsiteX1" fmla="*/ 111422 w 153018"/>
                <a:gd name="connsiteY1" fmla="*/ 181850 h 229533"/>
                <a:gd name="connsiteX2" fmla="*/ 122968 w 153018"/>
                <a:gd name="connsiteY2" fmla="*/ 113536 h 229533"/>
                <a:gd name="connsiteX3" fmla="*/ 111422 w 153018"/>
                <a:gd name="connsiteY3" fmla="*/ 45222 h 229533"/>
                <a:gd name="connsiteX4" fmla="*/ 76513 w 153018"/>
                <a:gd name="connsiteY4" fmla="*/ 22447 h 229533"/>
                <a:gd name="connsiteX5" fmla="*/ 41596 w 153018"/>
                <a:gd name="connsiteY5" fmla="*/ 45222 h 229533"/>
                <a:gd name="connsiteX6" fmla="*/ 30059 w 153018"/>
                <a:gd name="connsiteY6" fmla="*/ 113536 h 229533"/>
                <a:gd name="connsiteX7" fmla="*/ 41596 w 153018"/>
                <a:gd name="connsiteY7" fmla="*/ 181850 h 229533"/>
                <a:gd name="connsiteX8" fmla="*/ 76513 w 153018"/>
                <a:gd name="connsiteY8" fmla="*/ 204624 h 229533"/>
                <a:gd name="connsiteX9" fmla="*/ 76513 w 153018"/>
                <a:gd name="connsiteY9" fmla="*/ 228303 h 229533"/>
                <a:gd name="connsiteX10" fmla="*/ 19736 w 153018"/>
                <a:gd name="connsiteY10" fmla="*/ 198851 h 229533"/>
                <a:gd name="connsiteX11" fmla="*/ 0 w 153018"/>
                <a:gd name="connsiteY11" fmla="*/ 113536 h 229533"/>
                <a:gd name="connsiteX12" fmla="*/ 19736 w 153018"/>
                <a:gd name="connsiteY12" fmla="*/ 28220 h 229533"/>
                <a:gd name="connsiteX13" fmla="*/ 76513 w 153018"/>
                <a:gd name="connsiteY13" fmla="*/ -1231 h 229533"/>
                <a:gd name="connsiteX14" fmla="*/ 133283 w 153018"/>
                <a:gd name="connsiteY14" fmla="*/ 28220 h 229533"/>
                <a:gd name="connsiteX15" fmla="*/ 153019 w 153018"/>
                <a:gd name="connsiteY15" fmla="*/ 113536 h 229533"/>
                <a:gd name="connsiteX16" fmla="*/ 133283 w 153018"/>
                <a:gd name="connsiteY16" fmla="*/ 198851 h 229533"/>
                <a:gd name="connsiteX17" fmla="*/ 76513 w 153018"/>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24"/>
                  </a:moveTo>
                  <a:cubicBezTo>
                    <a:pt x="91992" y="204624"/>
                    <a:pt x="103525" y="197032"/>
                    <a:pt x="111422" y="181850"/>
                  </a:cubicBezTo>
                  <a:cubicBezTo>
                    <a:pt x="119015" y="166665"/>
                    <a:pt x="122968" y="143891"/>
                    <a:pt x="122968" y="113536"/>
                  </a:cubicBezTo>
                  <a:cubicBezTo>
                    <a:pt x="122968" y="83169"/>
                    <a:pt x="119015" y="60406"/>
                    <a:pt x="111422" y="45222"/>
                  </a:cubicBezTo>
                  <a:cubicBezTo>
                    <a:pt x="103525" y="30039"/>
                    <a:pt x="91992" y="22447"/>
                    <a:pt x="76513" y="22447"/>
                  </a:cubicBezTo>
                  <a:cubicBezTo>
                    <a:pt x="61027" y="22447"/>
                    <a:pt x="49490" y="30039"/>
                    <a:pt x="41596" y="45222"/>
                  </a:cubicBezTo>
                  <a:cubicBezTo>
                    <a:pt x="34004" y="60406"/>
                    <a:pt x="30059" y="83169"/>
                    <a:pt x="30059" y="113536"/>
                  </a:cubicBezTo>
                  <a:cubicBezTo>
                    <a:pt x="30059" y="143891"/>
                    <a:pt x="34004" y="166665"/>
                    <a:pt x="41596" y="181850"/>
                  </a:cubicBezTo>
                  <a:cubicBezTo>
                    <a:pt x="49490" y="197032"/>
                    <a:pt x="61027" y="204624"/>
                    <a:pt x="76513" y="204624"/>
                  </a:cubicBezTo>
                  <a:close/>
                  <a:moveTo>
                    <a:pt x="76513" y="228303"/>
                  </a:moveTo>
                  <a:cubicBezTo>
                    <a:pt x="51615" y="228303"/>
                    <a:pt x="32784" y="218586"/>
                    <a:pt x="19736" y="198851"/>
                  </a:cubicBezTo>
                  <a:cubicBezTo>
                    <a:pt x="6370" y="179420"/>
                    <a:pt x="0" y="150882"/>
                    <a:pt x="0" y="113536"/>
                  </a:cubicBezTo>
                  <a:cubicBezTo>
                    <a:pt x="0" y="76189"/>
                    <a:pt x="6370" y="47651"/>
                    <a:pt x="19736" y="28220"/>
                  </a:cubicBezTo>
                  <a:cubicBezTo>
                    <a:pt x="32784" y="8483"/>
                    <a:pt x="51615" y="-1231"/>
                    <a:pt x="76513" y="-1231"/>
                  </a:cubicBezTo>
                  <a:cubicBezTo>
                    <a:pt x="101404" y="-1231"/>
                    <a:pt x="120235" y="8483"/>
                    <a:pt x="133283" y="28220"/>
                  </a:cubicBezTo>
                  <a:cubicBezTo>
                    <a:pt x="146340" y="47651"/>
                    <a:pt x="153019" y="76189"/>
                    <a:pt x="153019" y="113536"/>
                  </a:cubicBezTo>
                  <a:cubicBezTo>
                    <a:pt x="153019" y="150882"/>
                    <a:pt x="146340" y="179420"/>
                    <a:pt x="133283" y="198851"/>
                  </a:cubicBezTo>
                  <a:cubicBezTo>
                    <a:pt x="120235" y="218586"/>
                    <a:pt x="101404" y="228303"/>
                    <a:pt x="76513" y="228303"/>
                  </a:cubicBezTo>
                  <a:close/>
                </a:path>
              </a:pathLst>
            </a:custGeom>
            <a:solidFill>
              <a:srgbClr val="FFFFFF"/>
            </a:solidFill>
            <a:ln w="3047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30D7877-FC5A-B568-5E91-BC02A6562BAE}"/>
                </a:ext>
              </a:extLst>
            </p:cNvPr>
            <p:cNvSpPr/>
            <p:nvPr>
              <p:custDataLst>
                <p:tags r:id="rId90"/>
              </p:custDataLst>
            </p:nvPr>
          </p:nvSpPr>
          <p:spPr>
            <a:xfrm flipV="1">
              <a:off x="11540027" y="-16335254"/>
              <a:ext cx="131768" cy="221340"/>
            </a:xfrm>
            <a:custGeom>
              <a:avLst/>
              <a:gdLst>
                <a:gd name="connsiteX0" fmla="*/ 4256 w 131768"/>
                <a:gd name="connsiteY0" fmla="*/ 23971 h 221340"/>
                <a:gd name="connsiteX1" fmla="*/ 4256 w 131768"/>
                <a:gd name="connsiteY1" fmla="*/ -1231 h 221340"/>
                <a:gd name="connsiteX2" fmla="*/ 131769 w 131768"/>
                <a:gd name="connsiteY2" fmla="*/ -1231 h 221340"/>
                <a:gd name="connsiteX3" fmla="*/ 131769 w 131768"/>
                <a:gd name="connsiteY3" fmla="*/ 23971 h 221340"/>
                <a:gd name="connsiteX4" fmla="*/ 82884 w 131768"/>
                <a:gd name="connsiteY4" fmla="*/ 23971 h 221340"/>
                <a:gd name="connsiteX5" fmla="*/ 82884 w 131768"/>
                <a:gd name="connsiteY5" fmla="*/ 220110 h 221340"/>
                <a:gd name="connsiteX6" fmla="*/ 52834 w 131768"/>
                <a:gd name="connsiteY6" fmla="*/ 220110 h 221340"/>
                <a:gd name="connsiteX7" fmla="*/ 0 w 131768"/>
                <a:gd name="connsiteY7" fmla="*/ 209480 h 221340"/>
                <a:gd name="connsiteX8" fmla="*/ 0 w 131768"/>
                <a:gd name="connsiteY8" fmla="*/ 182153 h 221340"/>
                <a:gd name="connsiteX9" fmla="*/ 53139 w 131768"/>
                <a:gd name="connsiteY9" fmla="*/ 192783 h 221340"/>
                <a:gd name="connsiteX10" fmla="*/ 53139 w 131768"/>
                <a:gd name="connsiteY10" fmla="*/ 23971 h 221340"/>
                <a:gd name="connsiteX11" fmla="*/ 4256 w 131768"/>
                <a:gd name="connsiteY11" fmla="*/ 23971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0">
                  <a:moveTo>
                    <a:pt x="4256" y="23971"/>
                  </a:moveTo>
                  <a:lnTo>
                    <a:pt x="4256" y="-1231"/>
                  </a:lnTo>
                  <a:lnTo>
                    <a:pt x="131769" y="-1231"/>
                  </a:lnTo>
                  <a:lnTo>
                    <a:pt x="131769" y="23971"/>
                  </a:lnTo>
                  <a:lnTo>
                    <a:pt x="82884" y="23971"/>
                  </a:lnTo>
                  <a:lnTo>
                    <a:pt x="82884" y="220110"/>
                  </a:lnTo>
                  <a:lnTo>
                    <a:pt x="52834" y="220110"/>
                  </a:lnTo>
                  <a:lnTo>
                    <a:pt x="0" y="209480"/>
                  </a:lnTo>
                  <a:lnTo>
                    <a:pt x="0" y="182153"/>
                  </a:lnTo>
                  <a:lnTo>
                    <a:pt x="53139" y="192783"/>
                  </a:lnTo>
                  <a:lnTo>
                    <a:pt x="53139" y="23971"/>
                  </a:lnTo>
                  <a:lnTo>
                    <a:pt x="4256" y="23971"/>
                  </a:lnTo>
                  <a:close/>
                </a:path>
              </a:pathLst>
            </a:custGeom>
            <a:solidFill>
              <a:srgbClr val="FFFFFF"/>
            </a:solidFill>
            <a:ln w="3047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B85B3B7-7DB0-F49F-B78A-369841B44D1F}"/>
                </a:ext>
              </a:extLst>
            </p:cNvPr>
            <p:cNvSpPr/>
            <p:nvPr>
              <p:custDataLst>
                <p:tags r:id="rId91"/>
              </p:custDataLst>
            </p:nvPr>
          </p:nvSpPr>
          <p:spPr>
            <a:xfrm flipV="1">
              <a:off x="12031042" y="-16339198"/>
              <a:ext cx="153018" cy="229533"/>
            </a:xfrm>
            <a:custGeom>
              <a:avLst/>
              <a:gdLst>
                <a:gd name="connsiteX0" fmla="*/ 76514 w 153018"/>
                <a:gd name="connsiteY0" fmla="*/ 204624 h 229533"/>
                <a:gd name="connsiteX1" fmla="*/ 111423 w 153018"/>
                <a:gd name="connsiteY1" fmla="*/ 181850 h 229533"/>
                <a:gd name="connsiteX2" fmla="*/ 122968 w 153018"/>
                <a:gd name="connsiteY2" fmla="*/ 113536 h 229533"/>
                <a:gd name="connsiteX3" fmla="*/ 111423 w 153018"/>
                <a:gd name="connsiteY3" fmla="*/ 45222 h 229533"/>
                <a:gd name="connsiteX4" fmla="*/ 76514 w 153018"/>
                <a:gd name="connsiteY4" fmla="*/ 22447 h 229533"/>
                <a:gd name="connsiteX5" fmla="*/ 41597 w 153018"/>
                <a:gd name="connsiteY5" fmla="*/ 45222 h 229533"/>
                <a:gd name="connsiteX6" fmla="*/ 30062 w 153018"/>
                <a:gd name="connsiteY6" fmla="*/ 113536 h 229533"/>
                <a:gd name="connsiteX7" fmla="*/ 41597 w 153018"/>
                <a:gd name="connsiteY7" fmla="*/ 181850 h 229533"/>
                <a:gd name="connsiteX8" fmla="*/ 76514 w 153018"/>
                <a:gd name="connsiteY8" fmla="*/ 204624 h 229533"/>
                <a:gd name="connsiteX9" fmla="*/ 76514 w 153018"/>
                <a:gd name="connsiteY9" fmla="*/ 228303 h 229533"/>
                <a:gd name="connsiteX10" fmla="*/ 19736 w 153018"/>
                <a:gd name="connsiteY10" fmla="*/ 198851 h 229533"/>
                <a:gd name="connsiteX11" fmla="*/ 0 w 153018"/>
                <a:gd name="connsiteY11" fmla="*/ 113536 h 229533"/>
                <a:gd name="connsiteX12" fmla="*/ 19736 w 153018"/>
                <a:gd name="connsiteY12" fmla="*/ 28220 h 229533"/>
                <a:gd name="connsiteX13" fmla="*/ 76514 w 153018"/>
                <a:gd name="connsiteY13" fmla="*/ -1231 h 229533"/>
                <a:gd name="connsiteX14" fmla="*/ 133283 w 153018"/>
                <a:gd name="connsiteY14" fmla="*/ 28220 h 229533"/>
                <a:gd name="connsiteX15" fmla="*/ 153019 w 153018"/>
                <a:gd name="connsiteY15" fmla="*/ 113536 h 229533"/>
                <a:gd name="connsiteX16" fmla="*/ 133283 w 153018"/>
                <a:gd name="connsiteY16" fmla="*/ 198851 h 229533"/>
                <a:gd name="connsiteX17" fmla="*/ 76514 w 153018"/>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4" y="204624"/>
                  </a:moveTo>
                  <a:cubicBezTo>
                    <a:pt x="91992" y="204624"/>
                    <a:pt x="103529" y="197032"/>
                    <a:pt x="111423" y="181850"/>
                  </a:cubicBezTo>
                  <a:cubicBezTo>
                    <a:pt x="119015" y="166665"/>
                    <a:pt x="122968" y="143891"/>
                    <a:pt x="122968" y="113536"/>
                  </a:cubicBezTo>
                  <a:cubicBezTo>
                    <a:pt x="122968" y="83169"/>
                    <a:pt x="119015" y="60406"/>
                    <a:pt x="111423" y="45222"/>
                  </a:cubicBezTo>
                  <a:cubicBezTo>
                    <a:pt x="103529" y="30039"/>
                    <a:pt x="91992" y="22447"/>
                    <a:pt x="76514" y="22447"/>
                  </a:cubicBezTo>
                  <a:cubicBezTo>
                    <a:pt x="61027" y="22447"/>
                    <a:pt x="49494" y="30039"/>
                    <a:pt x="41597" y="45222"/>
                  </a:cubicBezTo>
                  <a:cubicBezTo>
                    <a:pt x="34004" y="60406"/>
                    <a:pt x="30062" y="83169"/>
                    <a:pt x="30062" y="113536"/>
                  </a:cubicBezTo>
                  <a:cubicBezTo>
                    <a:pt x="30062" y="143891"/>
                    <a:pt x="34004" y="166665"/>
                    <a:pt x="41597" y="181850"/>
                  </a:cubicBezTo>
                  <a:cubicBezTo>
                    <a:pt x="49494" y="197032"/>
                    <a:pt x="61027" y="204624"/>
                    <a:pt x="76514" y="204624"/>
                  </a:cubicBezTo>
                  <a:close/>
                  <a:moveTo>
                    <a:pt x="76514" y="228303"/>
                  </a:moveTo>
                  <a:cubicBezTo>
                    <a:pt x="51618" y="228303"/>
                    <a:pt x="32784" y="218586"/>
                    <a:pt x="19736" y="198851"/>
                  </a:cubicBezTo>
                  <a:cubicBezTo>
                    <a:pt x="6374" y="179420"/>
                    <a:pt x="0" y="150882"/>
                    <a:pt x="0" y="113536"/>
                  </a:cubicBezTo>
                  <a:cubicBezTo>
                    <a:pt x="0" y="76189"/>
                    <a:pt x="6374" y="47651"/>
                    <a:pt x="19736" y="28220"/>
                  </a:cubicBezTo>
                  <a:cubicBezTo>
                    <a:pt x="32784" y="8483"/>
                    <a:pt x="51618" y="-1231"/>
                    <a:pt x="76514" y="-1231"/>
                  </a:cubicBezTo>
                  <a:cubicBezTo>
                    <a:pt x="101404" y="-1231"/>
                    <a:pt x="120235" y="8483"/>
                    <a:pt x="133283" y="28220"/>
                  </a:cubicBezTo>
                  <a:cubicBezTo>
                    <a:pt x="146344" y="47651"/>
                    <a:pt x="153019" y="76189"/>
                    <a:pt x="153019" y="113536"/>
                  </a:cubicBezTo>
                  <a:cubicBezTo>
                    <a:pt x="153019" y="150882"/>
                    <a:pt x="146344" y="179420"/>
                    <a:pt x="133283" y="198851"/>
                  </a:cubicBezTo>
                  <a:cubicBezTo>
                    <a:pt x="120235" y="218586"/>
                    <a:pt x="101404" y="228303"/>
                    <a:pt x="76514" y="228303"/>
                  </a:cubicBezTo>
                  <a:close/>
                </a:path>
              </a:pathLst>
            </a:custGeom>
            <a:solidFill>
              <a:srgbClr val="FFFFFF"/>
            </a:solidFill>
            <a:ln w="3047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45E59D-617C-8E92-566C-A971455A2722}"/>
                </a:ext>
              </a:extLst>
            </p:cNvPr>
            <p:cNvSpPr/>
            <p:nvPr>
              <p:custDataLst>
                <p:tags r:id="rId92"/>
              </p:custDataLst>
            </p:nvPr>
          </p:nvSpPr>
          <p:spPr>
            <a:xfrm flipV="1">
              <a:off x="12535413" y="-16339198"/>
              <a:ext cx="153018" cy="229533"/>
            </a:xfrm>
            <a:custGeom>
              <a:avLst/>
              <a:gdLst>
                <a:gd name="connsiteX0" fmla="*/ 76513 w 153018"/>
                <a:gd name="connsiteY0" fmla="*/ 204624 h 229533"/>
                <a:gd name="connsiteX1" fmla="*/ 111423 w 153018"/>
                <a:gd name="connsiteY1" fmla="*/ 181850 h 229533"/>
                <a:gd name="connsiteX2" fmla="*/ 122968 w 153018"/>
                <a:gd name="connsiteY2" fmla="*/ 113536 h 229533"/>
                <a:gd name="connsiteX3" fmla="*/ 111423 w 153018"/>
                <a:gd name="connsiteY3" fmla="*/ 45222 h 229533"/>
                <a:gd name="connsiteX4" fmla="*/ 76513 w 153018"/>
                <a:gd name="connsiteY4" fmla="*/ 22447 h 229533"/>
                <a:gd name="connsiteX5" fmla="*/ 41596 w 153018"/>
                <a:gd name="connsiteY5" fmla="*/ 45222 h 229533"/>
                <a:gd name="connsiteX6" fmla="*/ 30060 w 153018"/>
                <a:gd name="connsiteY6" fmla="*/ 113536 h 229533"/>
                <a:gd name="connsiteX7" fmla="*/ 41596 w 153018"/>
                <a:gd name="connsiteY7" fmla="*/ 181850 h 229533"/>
                <a:gd name="connsiteX8" fmla="*/ 76513 w 153018"/>
                <a:gd name="connsiteY8" fmla="*/ 204624 h 229533"/>
                <a:gd name="connsiteX9" fmla="*/ 76513 w 153018"/>
                <a:gd name="connsiteY9" fmla="*/ 228303 h 229533"/>
                <a:gd name="connsiteX10" fmla="*/ 19736 w 153018"/>
                <a:gd name="connsiteY10" fmla="*/ 198851 h 229533"/>
                <a:gd name="connsiteX11" fmla="*/ 0 w 153018"/>
                <a:gd name="connsiteY11" fmla="*/ 113536 h 229533"/>
                <a:gd name="connsiteX12" fmla="*/ 19736 w 153018"/>
                <a:gd name="connsiteY12" fmla="*/ 28220 h 229533"/>
                <a:gd name="connsiteX13" fmla="*/ 76513 w 153018"/>
                <a:gd name="connsiteY13" fmla="*/ -1231 h 229533"/>
                <a:gd name="connsiteX14" fmla="*/ 133283 w 153018"/>
                <a:gd name="connsiteY14" fmla="*/ 28220 h 229533"/>
                <a:gd name="connsiteX15" fmla="*/ 153019 w 153018"/>
                <a:gd name="connsiteY15" fmla="*/ 113536 h 229533"/>
                <a:gd name="connsiteX16" fmla="*/ 133283 w 153018"/>
                <a:gd name="connsiteY16" fmla="*/ 198851 h 229533"/>
                <a:gd name="connsiteX17" fmla="*/ 76513 w 153018"/>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24"/>
                  </a:moveTo>
                  <a:cubicBezTo>
                    <a:pt x="91992" y="204624"/>
                    <a:pt x="103529" y="197032"/>
                    <a:pt x="111423" y="181850"/>
                  </a:cubicBezTo>
                  <a:cubicBezTo>
                    <a:pt x="119015" y="166665"/>
                    <a:pt x="122968" y="143891"/>
                    <a:pt x="122968" y="113536"/>
                  </a:cubicBezTo>
                  <a:cubicBezTo>
                    <a:pt x="122968" y="83169"/>
                    <a:pt x="119015" y="60406"/>
                    <a:pt x="111423" y="45222"/>
                  </a:cubicBezTo>
                  <a:cubicBezTo>
                    <a:pt x="103529" y="30039"/>
                    <a:pt x="91992" y="22447"/>
                    <a:pt x="76513" y="22447"/>
                  </a:cubicBezTo>
                  <a:cubicBezTo>
                    <a:pt x="61027" y="22447"/>
                    <a:pt x="49490" y="30039"/>
                    <a:pt x="41596" y="45222"/>
                  </a:cubicBezTo>
                  <a:cubicBezTo>
                    <a:pt x="34004" y="60406"/>
                    <a:pt x="30060" y="83169"/>
                    <a:pt x="30060" y="113536"/>
                  </a:cubicBezTo>
                  <a:cubicBezTo>
                    <a:pt x="30060" y="143891"/>
                    <a:pt x="34004" y="166665"/>
                    <a:pt x="41596" y="181850"/>
                  </a:cubicBezTo>
                  <a:cubicBezTo>
                    <a:pt x="49490" y="197032"/>
                    <a:pt x="61027" y="204624"/>
                    <a:pt x="76513" y="204624"/>
                  </a:cubicBezTo>
                  <a:close/>
                  <a:moveTo>
                    <a:pt x="76513" y="228303"/>
                  </a:moveTo>
                  <a:cubicBezTo>
                    <a:pt x="51615" y="228303"/>
                    <a:pt x="32784" y="218586"/>
                    <a:pt x="19736" y="198851"/>
                  </a:cubicBezTo>
                  <a:cubicBezTo>
                    <a:pt x="6374" y="179420"/>
                    <a:pt x="0" y="150882"/>
                    <a:pt x="0" y="113536"/>
                  </a:cubicBezTo>
                  <a:cubicBezTo>
                    <a:pt x="0" y="76189"/>
                    <a:pt x="6374" y="47651"/>
                    <a:pt x="19736" y="28220"/>
                  </a:cubicBezTo>
                  <a:cubicBezTo>
                    <a:pt x="32784" y="8483"/>
                    <a:pt x="51615" y="-1231"/>
                    <a:pt x="76513" y="-1231"/>
                  </a:cubicBezTo>
                  <a:cubicBezTo>
                    <a:pt x="101404" y="-1231"/>
                    <a:pt x="120235" y="8483"/>
                    <a:pt x="133283" y="28220"/>
                  </a:cubicBezTo>
                  <a:cubicBezTo>
                    <a:pt x="146341" y="47651"/>
                    <a:pt x="153019" y="76189"/>
                    <a:pt x="153019" y="113536"/>
                  </a:cubicBezTo>
                  <a:cubicBezTo>
                    <a:pt x="153019" y="150882"/>
                    <a:pt x="146341" y="179420"/>
                    <a:pt x="133283" y="198851"/>
                  </a:cubicBezTo>
                  <a:cubicBezTo>
                    <a:pt x="120235" y="218586"/>
                    <a:pt x="101404" y="228303"/>
                    <a:pt x="76513" y="228303"/>
                  </a:cubicBezTo>
                  <a:close/>
                </a:path>
              </a:pathLst>
            </a:custGeom>
            <a:solidFill>
              <a:srgbClr val="FFFFFF"/>
            </a:solidFill>
            <a:ln w="3047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2C778ED-D5F3-FC97-0A73-4C22D68EF3C3}"/>
                </a:ext>
              </a:extLst>
            </p:cNvPr>
            <p:cNvSpPr/>
            <p:nvPr>
              <p:custDataLst>
                <p:tags r:id="rId93"/>
              </p:custDataLst>
            </p:nvPr>
          </p:nvSpPr>
          <p:spPr>
            <a:xfrm flipV="1">
              <a:off x="13039784" y="-16339198"/>
              <a:ext cx="153006" cy="229533"/>
            </a:xfrm>
            <a:custGeom>
              <a:avLst/>
              <a:gdLst>
                <a:gd name="connsiteX0" fmla="*/ 76501 w 153006"/>
                <a:gd name="connsiteY0" fmla="*/ 204624 h 229533"/>
                <a:gd name="connsiteX1" fmla="*/ 111431 w 153006"/>
                <a:gd name="connsiteY1" fmla="*/ 181850 h 229533"/>
                <a:gd name="connsiteX2" fmla="*/ 122983 w 153006"/>
                <a:gd name="connsiteY2" fmla="*/ 113536 h 229533"/>
                <a:gd name="connsiteX3" fmla="*/ 111431 w 153006"/>
                <a:gd name="connsiteY3" fmla="*/ 45222 h 229533"/>
                <a:gd name="connsiteX4" fmla="*/ 76501 w 153006"/>
                <a:gd name="connsiteY4" fmla="*/ 22447 h 229533"/>
                <a:gd name="connsiteX5" fmla="*/ 41602 w 153006"/>
                <a:gd name="connsiteY5" fmla="*/ 45222 h 229533"/>
                <a:gd name="connsiteX6" fmla="*/ 30050 w 153006"/>
                <a:gd name="connsiteY6" fmla="*/ 113536 h 229533"/>
                <a:gd name="connsiteX7" fmla="*/ 41602 w 153006"/>
                <a:gd name="connsiteY7" fmla="*/ 181850 h 229533"/>
                <a:gd name="connsiteX8" fmla="*/ 76501 w 153006"/>
                <a:gd name="connsiteY8" fmla="*/ 204624 h 229533"/>
                <a:gd name="connsiteX9" fmla="*/ 76501 w 153006"/>
                <a:gd name="connsiteY9" fmla="*/ 228303 h 229533"/>
                <a:gd name="connsiteX10" fmla="*/ 19748 w 153006"/>
                <a:gd name="connsiteY10" fmla="*/ 198851 h 229533"/>
                <a:gd name="connsiteX11" fmla="*/ 0 w 153006"/>
                <a:gd name="connsiteY11" fmla="*/ 113536 h 229533"/>
                <a:gd name="connsiteX12" fmla="*/ 19748 w 153006"/>
                <a:gd name="connsiteY12" fmla="*/ 28220 h 229533"/>
                <a:gd name="connsiteX13" fmla="*/ 76501 w 153006"/>
                <a:gd name="connsiteY13" fmla="*/ -1231 h 229533"/>
                <a:gd name="connsiteX14" fmla="*/ 133286 w 153006"/>
                <a:gd name="connsiteY14" fmla="*/ 28220 h 229533"/>
                <a:gd name="connsiteX15" fmla="*/ 153006 w 153006"/>
                <a:gd name="connsiteY15" fmla="*/ 113536 h 229533"/>
                <a:gd name="connsiteX16" fmla="*/ 133286 w 153006"/>
                <a:gd name="connsiteY16" fmla="*/ 198851 h 229533"/>
                <a:gd name="connsiteX17" fmla="*/ 76501 w 153006"/>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6" h="229533">
                  <a:moveTo>
                    <a:pt x="76501" y="204624"/>
                  </a:moveTo>
                  <a:cubicBezTo>
                    <a:pt x="91985" y="204624"/>
                    <a:pt x="103537" y="197032"/>
                    <a:pt x="111431" y="181850"/>
                  </a:cubicBezTo>
                  <a:cubicBezTo>
                    <a:pt x="119021" y="166665"/>
                    <a:pt x="122983" y="143891"/>
                    <a:pt x="122983" y="113536"/>
                  </a:cubicBezTo>
                  <a:cubicBezTo>
                    <a:pt x="122983" y="83169"/>
                    <a:pt x="119021" y="60406"/>
                    <a:pt x="111431" y="45222"/>
                  </a:cubicBezTo>
                  <a:cubicBezTo>
                    <a:pt x="103537" y="30039"/>
                    <a:pt x="91985" y="22447"/>
                    <a:pt x="76501" y="22447"/>
                  </a:cubicBezTo>
                  <a:cubicBezTo>
                    <a:pt x="61018" y="22447"/>
                    <a:pt x="49497" y="30039"/>
                    <a:pt x="41602" y="45222"/>
                  </a:cubicBezTo>
                  <a:cubicBezTo>
                    <a:pt x="34012" y="60406"/>
                    <a:pt x="30050" y="83169"/>
                    <a:pt x="30050" y="113536"/>
                  </a:cubicBezTo>
                  <a:cubicBezTo>
                    <a:pt x="30050" y="143891"/>
                    <a:pt x="34012" y="166665"/>
                    <a:pt x="41602" y="181850"/>
                  </a:cubicBezTo>
                  <a:cubicBezTo>
                    <a:pt x="49497" y="197032"/>
                    <a:pt x="61018" y="204624"/>
                    <a:pt x="76501" y="204624"/>
                  </a:cubicBezTo>
                  <a:close/>
                  <a:moveTo>
                    <a:pt x="76501" y="228303"/>
                  </a:moveTo>
                  <a:cubicBezTo>
                    <a:pt x="51629" y="228303"/>
                    <a:pt x="32793" y="218586"/>
                    <a:pt x="19748" y="198851"/>
                  </a:cubicBezTo>
                  <a:cubicBezTo>
                    <a:pt x="6367" y="179420"/>
                    <a:pt x="0" y="150882"/>
                    <a:pt x="0" y="113536"/>
                  </a:cubicBezTo>
                  <a:cubicBezTo>
                    <a:pt x="0" y="76189"/>
                    <a:pt x="6367" y="47651"/>
                    <a:pt x="19748" y="28220"/>
                  </a:cubicBezTo>
                  <a:cubicBezTo>
                    <a:pt x="32793" y="8483"/>
                    <a:pt x="51629" y="-1231"/>
                    <a:pt x="76501" y="-1231"/>
                  </a:cubicBezTo>
                  <a:cubicBezTo>
                    <a:pt x="101404" y="-1231"/>
                    <a:pt x="120240" y="8483"/>
                    <a:pt x="133286" y="28220"/>
                  </a:cubicBezTo>
                  <a:cubicBezTo>
                    <a:pt x="146332" y="47651"/>
                    <a:pt x="153006" y="76189"/>
                    <a:pt x="153006" y="113536"/>
                  </a:cubicBezTo>
                  <a:cubicBezTo>
                    <a:pt x="153006" y="150882"/>
                    <a:pt x="146332" y="179420"/>
                    <a:pt x="133286" y="198851"/>
                  </a:cubicBezTo>
                  <a:cubicBezTo>
                    <a:pt x="120240" y="218586"/>
                    <a:pt x="101404" y="228303"/>
                    <a:pt x="76501" y="228303"/>
                  </a:cubicBezTo>
                  <a:close/>
                </a:path>
              </a:pathLst>
            </a:custGeom>
            <a:solidFill>
              <a:srgbClr val="FFFFFF"/>
            </a:solidFill>
            <a:ln w="3047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9CAA75-43B4-58EA-47EF-6837CD7EE627}"/>
                </a:ext>
              </a:extLst>
            </p:cNvPr>
            <p:cNvSpPr/>
            <p:nvPr>
              <p:custDataLst>
                <p:tags r:id="rId94"/>
              </p:custDataLst>
            </p:nvPr>
          </p:nvSpPr>
          <p:spPr>
            <a:xfrm flipV="1">
              <a:off x="13544164" y="-16339198"/>
              <a:ext cx="153010" cy="229533"/>
            </a:xfrm>
            <a:custGeom>
              <a:avLst/>
              <a:gdLst>
                <a:gd name="connsiteX0" fmla="*/ 76505 w 153010"/>
                <a:gd name="connsiteY0" fmla="*/ 204624 h 229533"/>
                <a:gd name="connsiteX1" fmla="*/ 111404 w 153010"/>
                <a:gd name="connsiteY1" fmla="*/ 181850 h 229533"/>
                <a:gd name="connsiteX2" fmla="*/ 122956 w 153010"/>
                <a:gd name="connsiteY2" fmla="*/ 113536 h 229533"/>
                <a:gd name="connsiteX3" fmla="*/ 111404 w 153010"/>
                <a:gd name="connsiteY3" fmla="*/ 45222 h 229533"/>
                <a:gd name="connsiteX4" fmla="*/ 76505 w 153010"/>
                <a:gd name="connsiteY4" fmla="*/ 22447 h 229533"/>
                <a:gd name="connsiteX5" fmla="*/ 41575 w 153010"/>
                <a:gd name="connsiteY5" fmla="*/ 45222 h 229533"/>
                <a:gd name="connsiteX6" fmla="*/ 30054 w 153010"/>
                <a:gd name="connsiteY6" fmla="*/ 113536 h 229533"/>
                <a:gd name="connsiteX7" fmla="*/ 41575 w 153010"/>
                <a:gd name="connsiteY7" fmla="*/ 181850 h 229533"/>
                <a:gd name="connsiteX8" fmla="*/ 76505 w 153010"/>
                <a:gd name="connsiteY8" fmla="*/ 204624 h 229533"/>
                <a:gd name="connsiteX9" fmla="*/ 76505 w 153010"/>
                <a:gd name="connsiteY9" fmla="*/ 228303 h 229533"/>
                <a:gd name="connsiteX10" fmla="*/ 19721 w 153010"/>
                <a:gd name="connsiteY10" fmla="*/ 198851 h 229533"/>
                <a:gd name="connsiteX11" fmla="*/ 0 w 153010"/>
                <a:gd name="connsiteY11" fmla="*/ 113536 h 229533"/>
                <a:gd name="connsiteX12" fmla="*/ 19721 w 153010"/>
                <a:gd name="connsiteY12" fmla="*/ 28220 h 229533"/>
                <a:gd name="connsiteX13" fmla="*/ 76505 w 153010"/>
                <a:gd name="connsiteY13" fmla="*/ -1231 h 229533"/>
                <a:gd name="connsiteX14" fmla="*/ 133290 w 153010"/>
                <a:gd name="connsiteY14" fmla="*/ 28220 h 229533"/>
                <a:gd name="connsiteX15" fmla="*/ 153010 w 153010"/>
                <a:gd name="connsiteY15" fmla="*/ 113536 h 229533"/>
                <a:gd name="connsiteX16" fmla="*/ 133290 w 153010"/>
                <a:gd name="connsiteY16" fmla="*/ 198851 h 229533"/>
                <a:gd name="connsiteX17" fmla="*/ 76505 w 153010"/>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0" h="229533">
                  <a:moveTo>
                    <a:pt x="76505" y="204624"/>
                  </a:moveTo>
                  <a:cubicBezTo>
                    <a:pt x="91989" y="204624"/>
                    <a:pt x="103510" y="197032"/>
                    <a:pt x="111404" y="181850"/>
                  </a:cubicBezTo>
                  <a:cubicBezTo>
                    <a:pt x="118995" y="166665"/>
                    <a:pt x="122956" y="143891"/>
                    <a:pt x="122956" y="113536"/>
                  </a:cubicBezTo>
                  <a:cubicBezTo>
                    <a:pt x="122956" y="83169"/>
                    <a:pt x="118995" y="60406"/>
                    <a:pt x="111404" y="45222"/>
                  </a:cubicBezTo>
                  <a:cubicBezTo>
                    <a:pt x="103510" y="30039"/>
                    <a:pt x="91989" y="22447"/>
                    <a:pt x="76505" y="22447"/>
                  </a:cubicBezTo>
                  <a:cubicBezTo>
                    <a:pt x="61021" y="22447"/>
                    <a:pt x="49470" y="30039"/>
                    <a:pt x="41575" y="45222"/>
                  </a:cubicBezTo>
                  <a:cubicBezTo>
                    <a:pt x="33986" y="60406"/>
                    <a:pt x="30054" y="83169"/>
                    <a:pt x="30054" y="113536"/>
                  </a:cubicBezTo>
                  <a:cubicBezTo>
                    <a:pt x="30054" y="143891"/>
                    <a:pt x="33986" y="166665"/>
                    <a:pt x="41575" y="181850"/>
                  </a:cubicBezTo>
                  <a:cubicBezTo>
                    <a:pt x="49470" y="197032"/>
                    <a:pt x="61021" y="204624"/>
                    <a:pt x="76505" y="204624"/>
                  </a:cubicBezTo>
                  <a:close/>
                  <a:moveTo>
                    <a:pt x="76505" y="228303"/>
                  </a:moveTo>
                  <a:cubicBezTo>
                    <a:pt x="51602" y="228303"/>
                    <a:pt x="32766" y="218586"/>
                    <a:pt x="19721" y="198851"/>
                  </a:cubicBezTo>
                  <a:cubicBezTo>
                    <a:pt x="6371" y="179420"/>
                    <a:pt x="0" y="150882"/>
                    <a:pt x="0" y="113536"/>
                  </a:cubicBezTo>
                  <a:cubicBezTo>
                    <a:pt x="0" y="76189"/>
                    <a:pt x="6371" y="47651"/>
                    <a:pt x="19721" y="28220"/>
                  </a:cubicBezTo>
                  <a:cubicBezTo>
                    <a:pt x="32766" y="8483"/>
                    <a:pt x="51602" y="-1231"/>
                    <a:pt x="76505" y="-1231"/>
                  </a:cubicBezTo>
                  <a:cubicBezTo>
                    <a:pt x="101407" y="-1231"/>
                    <a:pt x="120213" y="8483"/>
                    <a:pt x="133290" y="28220"/>
                  </a:cubicBezTo>
                  <a:cubicBezTo>
                    <a:pt x="146334" y="47651"/>
                    <a:pt x="153010" y="76189"/>
                    <a:pt x="153010" y="113536"/>
                  </a:cubicBezTo>
                  <a:cubicBezTo>
                    <a:pt x="153010" y="150882"/>
                    <a:pt x="146334" y="179420"/>
                    <a:pt x="133290" y="198851"/>
                  </a:cubicBezTo>
                  <a:cubicBezTo>
                    <a:pt x="120213" y="218586"/>
                    <a:pt x="101407" y="228303"/>
                    <a:pt x="76505" y="228303"/>
                  </a:cubicBezTo>
                  <a:close/>
                </a:path>
              </a:pathLst>
            </a:custGeom>
            <a:solidFill>
              <a:srgbClr val="FFFFFF"/>
            </a:solidFill>
            <a:ln w="3047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6A0B633-6522-9B1D-3F43-B467C11010BD}"/>
                </a:ext>
              </a:extLst>
            </p:cNvPr>
            <p:cNvSpPr/>
            <p:nvPr>
              <p:custDataLst>
                <p:tags r:id="rId95"/>
              </p:custDataLst>
            </p:nvPr>
          </p:nvSpPr>
          <p:spPr>
            <a:xfrm flipV="1">
              <a:off x="10013560" y="-15974811"/>
              <a:ext cx="153019" cy="229533"/>
            </a:xfrm>
            <a:custGeom>
              <a:avLst/>
              <a:gdLst>
                <a:gd name="connsiteX0" fmla="*/ 76514 w 153019"/>
                <a:gd name="connsiteY0" fmla="*/ 204646 h 229533"/>
                <a:gd name="connsiteX1" fmla="*/ 111423 w 153019"/>
                <a:gd name="connsiteY1" fmla="*/ 181874 h 229533"/>
                <a:gd name="connsiteX2" fmla="*/ 122968 w 153019"/>
                <a:gd name="connsiteY2" fmla="*/ 113560 h 229533"/>
                <a:gd name="connsiteX3" fmla="*/ 111423 w 153019"/>
                <a:gd name="connsiteY3" fmla="*/ 45246 h 229533"/>
                <a:gd name="connsiteX4" fmla="*/ 76514 w 153019"/>
                <a:gd name="connsiteY4" fmla="*/ 22471 h 229533"/>
                <a:gd name="connsiteX5" fmla="*/ 41596 w 153019"/>
                <a:gd name="connsiteY5" fmla="*/ 45246 h 229533"/>
                <a:gd name="connsiteX6" fmla="*/ 30060 w 153019"/>
                <a:gd name="connsiteY6" fmla="*/ 113560 h 229533"/>
                <a:gd name="connsiteX7" fmla="*/ 41596 w 153019"/>
                <a:gd name="connsiteY7" fmla="*/ 181874 h 229533"/>
                <a:gd name="connsiteX8" fmla="*/ 76514 w 153019"/>
                <a:gd name="connsiteY8" fmla="*/ 204646 h 229533"/>
                <a:gd name="connsiteX9" fmla="*/ 76514 w 153019"/>
                <a:gd name="connsiteY9" fmla="*/ 228327 h 229533"/>
                <a:gd name="connsiteX10" fmla="*/ 19736 w 153019"/>
                <a:gd name="connsiteY10" fmla="*/ 198875 h 229533"/>
                <a:gd name="connsiteX11" fmla="*/ 0 w 153019"/>
                <a:gd name="connsiteY11" fmla="*/ 113560 h 229533"/>
                <a:gd name="connsiteX12" fmla="*/ 19736 w 153019"/>
                <a:gd name="connsiteY12" fmla="*/ 28244 h 229533"/>
                <a:gd name="connsiteX13" fmla="*/ 76514 w 153019"/>
                <a:gd name="connsiteY13" fmla="*/ -1207 h 229533"/>
                <a:gd name="connsiteX14" fmla="*/ 133283 w 153019"/>
                <a:gd name="connsiteY14" fmla="*/ 28244 h 229533"/>
                <a:gd name="connsiteX15" fmla="*/ 153019 w 153019"/>
                <a:gd name="connsiteY15" fmla="*/ 113560 h 229533"/>
                <a:gd name="connsiteX16" fmla="*/ 133283 w 153019"/>
                <a:gd name="connsiteY16" fmla="*/ 198875 h 229533"/>
                <a:gd name="connsiteX17" fmla="*/ 76514 w 153019"/>
                <a:gd name="connsiteY17" fmla="*/ 228327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646"/>
                  </a:moveTo>
                  <a:cubicBezTo>
                    <a:pt x="91993" y="204646"/>
                    <a:pt x="103527" y="197056"/>
                    <a:pt x="111423" y="181874"/>
                  </a:cubicBezTo>
                  <a:cubicBezTo>
                    <a:pt x="119015" y="166689"/>
                    <a:pt x="122968" y="143915"/>
                    <a:pt x="122968" y="113560"/>
                  </a:cubicBezTo>
                  <a:cubicBezTo>
                    <a:pt x="122968" y="83193"/>
                    <a:pt x="119015" y="60428"/>
                    <a:pt x="111423" y="45246"/>
                  </a:cubicBezTo>
                  <a:cubicBezTo>
                    <a:pt x="103527" y="30063"/>
                    <a:pt x="91993" y="22471"/>
                    <a:pt x="76514" y="22471"/>
                  </a:cubicBezTo>
                  <a:cubicBezTo>
                    <a:pt x="61027" y="22471"/>
                    <a:pt x="49492" y="30063"/>
                    <a:pt x="41596" y="45246"/>
                  </a:cubicBezTo>
                  <a:cubicBezTo>
                    <a:pt x="34004" y="60428"/>
                    <a:pt x="30060" y="83193"/>
                    <a:pt x="30060" y="113560"/>
                  </a:cubicBezTo>
                  <a:cubicBezTo>
                    <a:pt x="30060" y="143915"/>
                    <a:pt x="34004" y="166689"/>
                    <a:pt x="41596" y="181874"/>
                  </a:cubicBezTo>
                  <a:cubicBezTo>
                    <a:pt x="49492" y="197056"/>
                    <a:pt x="61027" y="204646"/>
                    <a:pt x="76514" y="204646"/>
                  </a:cubicBezTo>
                  <a:close/>
                  <a:moveTo>
                    <a:pt x="76514" y="228327"/>
                  </a:moveTo>
                  <a:cubicBezTo>
                    <a:pt x="51616" y="228327"/>
                    <a:pt x="32785" y="218610"/>
                    <a:pt x="19736" y="198875"/>
                  </a:cubicBezTo>
                  <a:cubicBezTo>
                    <a:pt x="6372" y="179444"/>
                    <a:pt x="0" y="150906"/>
                    <a:pt x="0" y="113560"/>
                  </a:cubicBezTo>
                  <a:cubicBezTo>
                    <a:pt x="0" y="76211"/>
                    <a:pt x="6372" y="47675"/>
                    <a:pt x="19736" y="28244"/>
                  </a:cubicBezTo>
                  <a:cubicBezTo>
                    <a:pt x="32785" y="8507"/>
                    <a:pt x="51616" y="-1207"/>
                    <a:pt x="76514" y="-1207"/>
                  </a:cubicBezTo>
                  <a:cubicBezTo>
                    <a:pt x="101403" y="-1207"/>
                    <a:pt x="120234" y="8507"/>
                    <a:pt x="133283" y="28244"/>
                  </a:cubicBezTo>
                  <a:cubicBezTo>
                    <a:pt x="146342" y="47675"/>
                    <a:pt x="153019" y="76211"/>
                    <a:pt x="153019" y="113560"/>
                  </a:cubicBezTo>
                  <a:cubicBezTo>
                    <a:pt x="153019" y="150906"/>
                    <a:pt x="146342" y="179444"/>
                    <a:pt x="133283" y="198875"/>
                  </a:cubicBezTo>
                  <a:cubicBezTo>
                    <a:pt x="120234" y="218610"/>
                    <a:pt x="101403" y="228327"/>
                    <a:pt x="76514" y="228327"/>
                  </a:cubicBezTo>
                  <a:close/>
                </a:path>
              </a:pathLst>
            </a:custGeom>
            <a:solidFill>
              <a:srgbClr val="FFFFFF"/>
            </a:solidFill>
            <a:ln w="3047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F33C5C6-4832-D304-0E7F-E256666A3FEC}"/>
                </a:ext>
              </a:extLst>
            </p:cNvPr>
            <p:cNvSpPr/>
            <p:nvPr>
              <p:custDataLst>
                <p:tags r:id="rId96"/>
              </p:custDataLst>
            </p:nvPr>
          </p:nvSpPr>
          <p:spPr>
            <a:xfrm flipV="1">
              <a:off x="10517930" y="-15974811"/>
              <a:ext cx="153018" cy="229533"/>
            </a:xfrm>
            <a:custGeom>
              <a:avLst/>
              <a:gdLst>
                <a:gd name="connsiteX0" fmla="*/ 76513 w 153018"/>
                <a:gd name="connsiteY0" fmla="*/ 204646 h 229533"/>
                <a:gd name="connsiteX1" fmla="*/ 111423 w 153018"/>
                <a:gd name="connsiteY1" fmla="*/ 181874 h 229533"/>
                <a:gd name="connsiteX2" fmla="*/ 122968 w 153018"/>
                <a:gd name="connsiteY2" fmla="*/ 113560 h 229533"/>
                <a:gd name="connsiteX3" fmla="*/ 111423 w 153018"/>
                <a:gd name="connsiteY3" fmla="*/ 45246 h 229533"/>
                <a:gd name="connsiteX4" fmla="*/ 76513 w 153018"/>
                <a:gd name="connsiteY4" fmla="*/ 22471 h 229533"/>
                <a:gd name="connsiteX5" fmla="*/ 41596 w 153018"/>
                <a:gd name="connsiteY5" fmla="*/ 45246 h 229533"/>
                <a:gd name="connsiteX6" fmla="*/ 30060 w 153018"/>
                <a:gd name="connsiteY6" fmla="*/ 113560 h 229533"/>
                <a:gd name="connsiteX7" fmla="*/ 41596 w 153018"/>
                <a:gd name="connsiteY7" fmla="*/ 181874 h 229533"/>
                <a:gd name="connsiteX8" fmla="*/ 76513 w 153018"/>
                <a:gd name="connsiteY8" fmla="*/ 204646 h 229533"/>
                <a:gd name="connsiteX9" fmla="*/ 76513 w 153018"/>
                <a:gd name="connsiteY9" fmla="*/ 228327 h 229533"/>
                <a:gd name="connsiteX10" fmla="*/ 19736 w 153018"/>
                <a:gd name="connsiteY10" fmla="*/ 198875 h 229533"/>
                <a:gd name="connsiteX11" fmla="*/ 0 w 153018"/>
                <a:gd name="connsiteY11" fmla="*/ 113560 h 229533"/>
                <a:gd name="connsiteX12" fmla="*/ 19736 w 153018"/>
                <a:gd name="connsiteY12" fmla="*/ 28244 h 229533"/>
                <a:gd name="connsiteX13" fmla="*/ 76513 w 153018"/>
                <a:gd name="connsiteY13" fmla="*/ -1207 h 229533"/>
                <a:gd name="connsiteX14" fmla="*/ 133283 w 153018"/>
                <a:gd name="connsiteY14" fmla="*/ 28244 h 229533"/>
                <a:gd name="connsiteX15" fmla="*/ 153019 w 153018"/>
                <a:gd name="connsiteY15" fmla="*/ 113560 h 229533"/>
                <a:gd name="connsiteX16" fmla="*/ 133283 w 153018"/>
                <a:gd name="connsiteY16" fmla="*/ 198875 h 229533"/>
                <a:gd name="connsiteX17" fmla="*/ 76513 w 153018"/>
                <a:gd name="connsiteY17" fmla="*/ 228327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46"/>
                  </a:moveTo>
                  <a:cubicBezTo>
                    <a:pt x="91992" y="204646"/>
                    <a:pt x="103529" y="197056"/>
                    <a:pt x="111423" y="181874"/>
                  </a:cubicBezTo>
                  <a:cubicBezTo>
                    <a:pt x="119015" y="166689"/>
                    <a:pt x="122968" y="143915"/>
                    <a:pt x="122968" y="113560"/>
                  </a:cubicBezTo>
                  <a:cubicBezTo>
                    <a:pt x="122968" y="83193"/>
                    <a:pt x="119015" y="60428"/>
                    <a:pt x="111423" y="45246"/>
                  </a:cubicBezTo>
                  <a:cubicBezTo>
                    <a:pt x="103529" y="30063"/>
                    <a:pt x="91992" y="22471"/>
                    <a:pt x="76513" y="22471"/>
                  </a:cubicBezTo>
                  <a:cubicBezTo>
                    <a:pt x="61027" y="22471"/>
                    <a:pt x="49490" y="30063"/>
                    <a:pt x="41596" y="45246"/>
                  </a:cubicBezTo>
                  <a:cubicBezTo>
                    <a:pt x="34004" y="60428"/>
                    <a:pt x="30060" y="83193"/>
                    <a:pt x="30060" y="113560"/>
                  </a:cubicBezTo>
                  <a:cubicBezTo>
                    <a:pt x="30060" y="143915"/>
                    <a:pt x="34004" y="166689"/>
                    <a:pt x="41596" y="181874"/>
                  </a:cubicBezTo>
                  <a:cubicBezTo>
                    <a:pt x="49490" y="197056"/>
                    <a:pt x="61027" y="204646"/>
                    <a:pt x="76513" y="204646"/>
                  </a:cubicBezTo>
                  <a:close/>
                  <a:moveTo>
                    <a:pt x="76513" y="228327"/>
                  </a:moveTo>
                  <a:cubicBezTo>
                    <a:pt x="51615" y="228327"/>
                    <a:pt x="32784" y="218610"/>
                    <a:pt x="19736" y="198875"/>
                  </a:cubicBezTo>
                  <a:cubicBezTo>
                    <a:pt x="6374" y="179444"/>
                    <a:pt x="0" y="150906"/>
                    <a:pt x="0" y="113560"/>
                  </a:cubicBezTo>
                  <a:cubicBezTo>
                    <a:pt x="0" y="76211"/>
                    <a:pt x="6374" y="47675"/>
                    <a:pt x="19736" y="28244"/>
                  </a:cubicBezTo>
                  <a:cubicBezTo>
                    <a:pt x="32784" y="8507"/>
                    <a:pt x="51615" y="-1207"/>
                    <a:pt x="76513" y="-1207"/>
                  </a:cubicBezTo>
                  <a:cubicBezTo>
                    <a:pt x="101404" y="-1207"/>
                    <a:pt x="120235" y="8507"/>
                    <a:pt x="133283" y="28244"/>
                  </a:cubicBezTo>
                  <a:cubicBezTo>
                    <a:pt x="146341" y="47675"/>
                    <a:pt x="153019" y="76211"/>
                    <a:pt x="153019" y="113560"/>
                  </a:cubicBezTo>
                  <a:cubicBezTo>
                    <a:pt x="153019" y="150906"/>
                    <a:pt x="146341" y="179444"/>
                    <a:pt x="133283" y="198875"/>
                  </a:cubicBezTo>
                  <a:cubicBezTo>
                    <a:pt x="120235" y="218610"/>
                    <a:pt x="101404" y="228327"/>
                    <a:pt x="76513" y="228327"/>
                  </a:cubicBezTo>
                  <a:close/>
                </a:path>
              </a:pathLst>
            </a:custGeom>
            <a:solidFill>
              <a:srgbClr val="FFFFFF"/>
            </a:solidFill>
            <a:ln w="3047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604FE5C1-E7D8-3354-3830-2CD95705F491}"/>
                </a:ext>
              </a:extLst>
            </p:cNvPr>
            <p:cNvSpPr/>
            <p:nvPr>
              <p:custDataLst>
                <p:tags r:id="rId97"/>
              </p:custDataLst>
            </p:nvPr>
          </p:nvSpPr>
          <p:spPr>
            <a:xfrm flipV="1">
              <a:off x="11022301" y="-15974811"/>
              <a:ext cx="153018" cy="229533"/>
            </a:xfrm>
            <a:custGeom>
              <a:avLst/>
              <a:gdLst>
                <a:gd name="connsiteX0" fmla="*/ 76513 w 153018"/>
                <a:gd name="connsiteY0" fmla="*/ 204646 h 229533"/>
                <a:gd name="connsiteX1" fmla="*/ 111422 w 153018"/>
                <a:gd name="connsiteY1" fmla="*/ 181874 h 229533"/>
                <a:gd name="connsiteX2" fmla="*/ 122968 w 153018"/>
                <a:gd name="connsiteY2" fmla="*/ 113560 h 229533"/>
                <a:gd name="connsiteX3" fmla="*/ 111422 w 153018"/>
                <a:gd name="connsiteY3" fmla="*/ 45246 h 229533"/>
                <a:gd name="connsiteX4" fmla="*/ 76513 w 153018"/>
                <a:gd name="connsiteY4" fmla="*/ 22471 h 229533"/>
                <a:gd name="connsiteX5" fmla="*/ 41596 w 153018"/>
                <a:gd name="connsiteY5" fmla="*/ 45246 h 229533"/>
                <a:gd name="connsiteX6" fmla="*/ 30059 w 153018"/>
                <a:gd name="connsiteY6" fmla="*/ 113560 h 229533"/>
                <a:gd name="connsiteX7" fmla="*/ 41596 w 153018"/>
                <a:gd name="connsiteY7" fmla="*/ 181874 h 229533"/>
                <a:gd name="connsiteX8" fmla="*/ 76513 w 153018"/>
                <a:gd name="connsiteY8" fmla="*/ 204646 h 229533"/>
                <a:gd name="connsiteX9" fmla="*/ 76513 w 153018"/>
                <a:gd name="connsiteY9" fmla="*/ 228327 h 229533"/>
                <a:gd name="connsiteX10" fmla="*/ 19736 w 153018"/>
                <a:gd name="connsiteY10" fmla="*/ 198875 h 229533"/>
                <a:gd name="connsiteX11" fmla="*/ 0 w 153018"/>
                <a:gd name="connsiteY11" fmla="*/ 113560 h 229533"/>
                <a:gd name="connsiteX12" fmla="*/ 19736 w 153018"/>
                <a:gd name="connsiteY12" fmla="*/ 28244 h 229533"/>
                <a:gd name="connsiteX13" fmla="*/ 76513 w 153018"/>
                <a:gd name="connsiteY13" fmla="*/ -1207 h 229533"/>
                <a:gd name="connsiteX14" fmla="*/ 133283 w 153018"/>
                <a:gd name="connsiteY14" fmla="*/ 28244 h 229533"/>
                <a:gd name="connsiteX15" fmla="*/ 153019 w 153018"/>
                <a:gd name="connsiteY15" fmla="*/ 113560 h 229533"/>
                <a:gd name="connsiteX16" fmla="*/ 133283 w 153018"/>
                <a:gd name="connsiteY16" fmla="*/ 198875 h 229533"/>
                <a:gd name="connsiteX17" fmla="*/ 76513 w 153018"/>
                <a:gd name="connsiteY17" fmla="*/ 228327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46"/>
                  </a:moveTo>
                  <a:cubicBezTo>
                    <a:pt x="91992" y="204646"/>
                    <a:pt x="103525" y="197056"/>
                    <a:pt x="111422" y="181874"/>
                  </a:cubicBezTo>
                  <a:cubicBezTo>
                    <a:pt x="119015" y="166689"/>
                    <a:pt x="122968" y="143915"/>
                    <a:pt x="122968" y="113560"/>
                  </a:cubicBezTo>
                  <a:cubicBezTo>
                    <a:pt x="122968" y="83193"/>
                    <a:pt x="119015" y="60428"/>
                    <a:pt x="111422" y="45246"/>
                  </a:cubicBezTo>
                  <a:cubicBezTo>
                    <a:pt x="103525" y="30063"/>
                    <a:pt x="91992" y="22471"/>
                    <a:pt x="76513" y="22471"/>
                  </a:cubicBezTo>
                  <a:cubicBezTo>
                    <a:pt x="61027" y="22471"/>
                    <a:pt x="49490" y="30063"/>
                    <a:pt x="41596" y="45246"/>
                  </a:cubicBezTo>
                  <a:cubicBezTo>
                    <a:pt x="34004" y="60428"/>
                    <a:pt x="30059" y="83193"/>
                    <a:pt x="30059" y="113560"/>
                  </a:cubicBezTo>
                  <a:cubicBezTo>
                    <a:pt x="30059" y="143915"/>
                    <a:pt x="34004" y="166689"/>
                    <a:pt x="41596" y="181874"/>
                  </a:cubicBezTo>
                  <a:cubicBezTo>
                    <a:pt x="49490" y="197056"/>
                    <a:pt x="61027" y="204646"/>
                    <a:pt x="76513" y="204646"/>
                  </a:cubicBezTo>
                  <a:close/>
                  <a:moveTo>
                    <a:pt x="76513" y="228327"/>
                  </a:moveTo>
                  <a:cubicBezTo>
                    <a:pt x="51615" y="228327"/>
                    <a:pt x="32784" y="218610"/>
                    <a:pt x="19736" y="198875"/>
                  </a:cubicBezTo>
                  <a:cubicBezTo>
                    <a:pt x="6370" y="179444"/>
                    <a:pt x="0" y="150906"/>
                    <a:pt x="0" y="113560"/>
                  </a:cubicBezTo>
                  <a:cubicBezTo>
                    <a:pt x="0" y="76211"/>
                    <a:pt x="6370" y="47675"/>
                    <a:pt x="19736" y="28244"/>
                  </a:cubicBezTo>
                  <a:cubicBezTo>
                    <a:pt x="32784" y="8507"/>
                    <a:pt x="51615" y="-1207"/>
                    <a:pt x="76513" y="-1207"/>
                  </a:cubicBezTo>
                  <a:cubicBezTo>
                    <a:pt x="101404" y="-1207"/>
                    <a:pt x="120235" y="8507"/>
                    <a:pt x="133283" y="28244"/>
                  </a:cubicBezTo>
                  <a:cubicBezTo>
                    <a:pt x="146340" y="47675"/>
                    <a:pt x="153019" y="76211"/>
                    <a:pt x="153019" y="113560"/>
                  </a:cubicBezTo>
                  <a:cubicBezTo>
                    <a:pt x="153019" y="150906"/>
                    <a:pt x="146340" y="179444"/>
                    <a:pt x="133283" y="198875"/>
                  </a:cubicBezTo>
                  <a:cubicBezTo>
                    <a:pt x="120235" y="218610"/>
                    <a:pt x="101404" y="228327"/>
                    <a:pt x="76513" y="228327"/>
                  </a:cubicBezTo>
                  <a:close/>
                </a:path>
              </a:pathLst>
            </a:custGeom>
            <a:solidFill>
              <a:srgbClr val="FFFFFF"/>
            </a:solidFill>
            <a:ln w="3047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37B6058-17FA-DB22-259C-6908790C2C0E}"/>
                </a:ext>
              </a:extLst>
            </p:cNvPr>
            <p:cNvSpPr/>
            <p:nvPr>
              <p:custDataLst>
                <p:tags r:id="rId98"/>
              </p:custDataLst>
            </p:nvPr>
          </p:nvSpPr>
          <p:spPr>
            <a:xfrm flipV="1">
              <a:off x="11526671" y="-15974811"/>
              <a:ext cx="153019" cy="229533"/>
            </a:xfrm>
            <a:custGeom>
              <a:avLst/>
              <a:gdLst>
                <a:gd name="connsiteX0" fmla="*/ 76514 w 153019"/>
                <a:gd name="connsiteY0" fmla="*/ 204646 h 229533"/>
                <a:gd name="connsiteX1" fmla="*/ 111426 w 153019"/>
                <a:gd name="connsiteY1" fmla="*/ 181874 h 229533"/>
                <a:gd name="connsiteX2" fmla="*/ 122969 w 153019"/>
                <a:gd name="connsiteY2" fmla="*/ 113560 h 229533"/>
                <a:gd name="connsiteX3" fmla="*/ 111426 w 153019"/>
                <a:gd name="connsiteY3" fmla="*/ 45246 h 229533"/>
                <a:gd name="connsiteX4" fmla="*/ 76514 w 153019"/>
                <a:gd name="connsiteY4" fmla="*/ 22471 h 229533"/>
                <a:gd name="connsiteX5" fmla="*/ 41597 w 153019"/>
                <a:gd name="connsiteY5" fmla="*/ 45246 h 229533"/>
                <a:gd name="connsiteX6" fmla="*/ 30062 w 153019"/>
                <a:gd name="connsiteY6" fmla="*/ 113560 h 229533"/>
                <a:gd name="connsiteX7" fmla="*/ 41597 w 153019"/>
                <a:gd name="connsiteY7" fmla="*/ 181874 h 229533"/>
                <a:gd name="connsiteX8" fmla="*/ 76514 w 153019"/>
                <a:gd name="connsiteY8" fmla="*/ 204646 h 229533"/>
                <a:gd name="connsiteX9" fmla="*/ 76514 w 153019"/>
                <a:gd name="connsiteY9" fmla="*/ 228327 h 229533"/>
                <a:gd name="connsiteX10" fmla="*/ 19736 w 153019"/>
                <a:gd name="connsiteY10" fmla="*/ 198875 h 229533"/>
                <a:gd name="connsiteX11" fmla="*/ 0 w 153019"/>
                <a:gd name="connsiteY11" fmla="*/ 113560 h 229533"/>
                <a:gd name="connsiteX12" fmla="*/ 19736 w 153019"/>
                <a:gd name="connsiteY12" fmla="*/ 28244 h 229533"/>
                <a:gd name="connsiteX13" fmla="*/ 76514 w 153019"/>
                <a:gd name="connsiteY13" fmla="*/ -1207 h 229533"/>
                <a:gd name="connsiteX14" fmla="*/ 133283 w 153019"/>
                <a:gd name="connsiteY14" fmla="*/ 28244 h 229533"/>
                <a:gd name="connsiteX15" fmla="*/ 153020 w 153019"/>
                <a:gd name="connsiteY15" fmla="*/ 113560 h 229533"/>
                <a:gd name="connsiteX16" fmla="*/ 133283 w 153019"/>
                <a:gd name="connsiteY16" fmla="*/ 198875 h 229533"/>
                <a:gd name="connsiteX17" fmla="*/ 76514 w 153019"/>
                <a:gd name="connsiteY17" fmla="*/ 228327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646"/>
                  </a:moveTo>
                  <a:cubicBezTo>
                    <a:pt x="91995" y="204646"/>
                    <a:pt x="103529" y="197056"/>
                    <a:pt x="111426" y="181874"/>
                  </a:cubicBezTo>
                  <a:cubicBezTo>
                    <a:pt x="119016" y="166689"/>
                    <a:pt x="122969" y="143915"/>
                    <a:pt x="122969" y="113560"/>
                  </a:cubicBezTo>
                  <a:cubicBezTo>
                    <a:pt x="122969" y="83193"/>
                    <a:pt x="119016" y="60428"/>
                    <a:pt x="111426" y="45246"/>
                  </a:cubicBezTo>
                  <a:cubicBezTo>
                    <a:pt x="103529" y="30063"/>
                    <a:pt x="91995" y="22471"/>
                    <a:pt x="76514" y="22471"/>
                  </a:cubicBezTo>
                  <a:cubicBezTo>
                    <a:pt x="61028" y="22471"/>
                    <a:pt x="49494" y="30063"/>
                    <a:pt x="41597" y="45246"/>
                  </a:cubicBezTo>
                  <a:cubicBezTo>
                    <a:pt x="34007" y="60428"/>
                    <a:pt x="30062" y="83193"/>
                    <a:pt x="30062" y="113560"/>
                  </a:cubicBezTo>
                  <a:cubicBezTo>
                    <a:pt x="30062" y="143915"/>
                    <a:pt x="34007" y="166689"/>
                    <a:pt x="41597" y="181874"/>
                  </a:cubicBezTo>
                  <a:cubicBezTo>
                    <a:pt x="49494" y="197056"/>
                    <a:pt x="61028" y="204646"/>
                    <a:pt x="76514" y="204646"/>
                  </a:cubicBezTo>
                  <a:close/>
                  <a:moveTo>
                    <a:pt x="76514" y="228327"/>
                  </a:moveTo>
                  <a:cubicBezTo>
                    <a:pt x="51618" y="228327"/>
                    <a:pt x="32788" y="218610"/>
                    <a:pt x="19736" y="198875"/>
                  </a:cubicBezTo>
                  <a:cubicBezTo>
                    <a:pt x="6374" y="179444"/>
                    <a:pt x="0" y="150906"/>
                    <a:pt x="0" y="113560"/>
                  </a:cubicBezTo>
                  <a:cubicBezTo>
                    <a:pt x="0" y="76211"/>
                    <a:pt x="6374" y="47675"/>
                    <a:pt x="19736" y="28244"/>
                  </a:cubicBezTo>
                  <a:cubicBezTo>
                    <a:pt x="32788" y="8507"/>
                    <a:pt x="51618" y="-1207"/>
                    <a:pt x="76514" y="-1207"/>
                  </a:cubicBezTo>
                  <a:cubicBezTo>
                    <a:pt x="101404" y="-1207"/>
                    <a:pt x="120235" y="8507"/>
                    <a:pt x="133283" y="28244"/>
                  </a:cubicBezTo>
                  <a:cubicBezTo>
                    <a:pt x="146344" y="47675"/>
                    <a:pt x="153020" y="76211"/>
                    <a:pt x="153020" y="113560"/>
                  </a:cubicBezTo>
                  <a:cubicBezTo>
                    <a:pt x="153020" y="150906"/>
                    <a:pt x="146344" y="179444"/>
                    <a:pt x="133283" y="198875"/>
                  </a:cubicBezTo>
                  <a:cubicBezTo>
                    <a:pt x="120235" y="218610"/>
                    <a:pt x="101404" y="228327"/>
                    <a:pt x="76514" y="228327"/>
                  </a:cubicBezTo>
                  <a:close/>
                </a:path>
              </a:pathLst>
            </a:custGeom>
            <a:solidFill>
              <a:srgbClr val="FFFFFF"/>
            </a:solidFill>
            <a:ln w="3047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10C53B5-5A5D-1D0F-7D44-DD20D8C0F317}"/>
                </a:ext>
              </a:extLst>
            </p:cNvPr>
            <p:cNvSpPr/>
            <p:nvPr>
              <p:custDataLst>
                <p:tags r:id="rId99"/>
              </p:custDataLst>
            </p:nvPr>
          </p:nvSpPr>
          <p:spPr>
            <a:xfrm flipV="1">
              <a:off x="12044396" y="-15970867"/>
              <a:ext cx="131770" cy="221342"/>
            </a:xfrm>
            <a:custGeom>
              <a:avLst/>
              <a:gdLst>
                <a:gd name="connsiteX0" fmla="*/ 4258 w 131770"/>
                <a:gd name="connsiteY0" fmla="*/ 23997 h 221342"/>
                <a:gd name="connsiteX1" fmla="*/ 4258 w 131770"/>
                <a:gd name="connsiteY1" fmla="*/ -1207 h 221342"/>
                <a:gd name="connsiteX2" fmla="*/ 131771 w 131770"/>
                <a:gd name="connsiteY2" fmla="*/ -1207 h 221342"/>
                <a:gd name="connsiteX3" fmla="*/ 131771 w 131770"/>
                <a:gd name="connsiteY3" fmla="*/ 23997 h 221342"/>
                <a:gd name="connsiteX4" fmla="*/ 82887 w 131770"/>
                <a:gd name="connsiteY4" fmla="*/ 23997 h 221342"/>
                <a:gd name="connsiteX5" fmla="*/ 82887 w 131770"/>
                <a:gd name="connsiteY5" fmla="*/ 220135 h 221342"/>
                <a:gd name="connsiteX6" fmla="*/ 52837 w 131770"/>
                <a:gd name="connsiteY6" fmla="*/ 220135 h 221342"/>
                <a:gd name="connsiteX7" fmla="*/ 0 w 131770"/>
                <a:gd name="connsiteY7" fmla="*/ 209505 h 221342"/>
                <a:gd name="connsiteX8" fmla="*/ 0 w 131770"/>
                <a:gd name="connsiteY8" fmla="*/ 182179 h 221342"/>
                <a:gd name="connsiteX9" fmla="*/ 53142 w 131770"/>
                <a:gd name="connsiteY9" fmla="*/ 192809 h 221342"/>
                <a:gd name="connsiteX10" fmla="*/ 53142 w 131770"/>
                <a:gd name="connsiteY10" fmla="*/ 23997 h 221342"/>
                <a:gd name="connsiteX11" fmla="*/ 4258 w 131770"/>
                <a:gd name="connsiteY11" fmla="*/ 23997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70" h="221342">
                  <a:moveTo>
                    <a:pt x="4258" y="23997"/>
                  </a:moveTo>
                  <a:lnTo>
                    <a:pt x="4258" y="-1207"/>
                  </a:lnTo>
                  <a:lnTo>
                    <a:pt x="131771" y="-1207"/>
                  </a:lnTo>
                  <a:lnTo>
                    <a:pt x="131771" y="23997"/>
                  </a:lnTo>
                  <a:lnTo>
                    <a:pt x="82887" y="23997"/>
                  </a:lnTo>
                  <a:lnTo>
                    <a:pt x="82887" y="220135"/>
                  </a:lnTo>
                  <a:lnTo>
                    <a:pt x="52837" y="220135"/>
                  </a:lnTo>
                  <a:lnTo>
                    <a:pt x="0" y="209505"/>
                  </a:lnTo>
                  <a:lnTo>
                    <a:pt x="0" y="182179"/>
                  </a:lnTo>
                  <a:lnTo>
                    <a:pt x="53142" y="192809"/>
                  </a:lnTo>
                  <a:lnTo>
                    <a:pt x="53142" y="23997"/>
                  </a:lnTo>
                  <a:lnTo>
                    <a:pt x="4258" y="23997"/>
                  </a:lnTo>
                  <a:close/>
                </a:path>
              </a:pathLst>
            </a:custGeom>
            <a:solidFill>
              <a:srgbClr val="FFFFFF"/>
            </a:solidFill>
            <a:ln w="3047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34E41D0-8F85-8269-FAA9-928E6D209764}"/>
                </a:ext>
              </a:extLst>
            </p:cNvPr>
            <p:cNvSpPr/>
            <p:nvPr>
              <p:custDataLst>
                <p:tags r:id="rId100"/>
              </p:custDataLst>
            </p:nvPr>
          </p:nvSpPr>
          <p:spPr>
            <a:xfrm flipV="1">
              <a:off x="12535413" y="-15974811"/>
              <a:ext cx="153018" cy="229533"/>
            </a:xfrm>
            <a:custGeom>
              <a:avLst/>
              <a:gdLst>
                <a:gd name="connsiteX0" fmla="*/ 76513 w 153018"/>
                <a:gd name="connsiteY0" fmla="*/ 204646 h 229533"/>
                <a:gd name="connsiteX1" fmla="*/ 111423 w 153018"/>
                <a:gd name="connsiteY1" fmla="*/ 181874 h 229533"/>
                <a:gd name="connsiteX2" fmla="*/ 122968 w 153018"/>
                <a:gd name="connsiteY2" fmla="*/ 113560 h 229533"/>
                <a:gd name="connsiteX3" fmla="*/ 111423 w 153018"/>
                <a:gd name="connsiteY3" fmla="*/ 45246 h 229533"/>
                <a:gd name="connsiteX4" fmla="*/ 76513 w 153018"/>
                <a:gd name="connsiteY4" fmla="*/ 22471 h 229533"/>
                <a:gd name="connsiteX5" fmla="*/ 41596 w 153018"/>
                <a:gd name="connsiteY5" fmla="*/ 45246 h 229533"/>
                <a:gd name="connsiteX6" fmla="*/ 30060 w 153018"/>
                <a:gd name="connsiteY6" fmla="*/ 113560 h 229533"/>
                <a:gd name="connsiteX7" fmla="*/ 41596 w 153018"/>
                <a:gd name="connsiteY7" fmla="*/ 181874 h 229533"/>
                <a:gd name="connsiteX8" fmla="*/ 76513 w 153018"/>
                <a:gd name="connsiteY8" fmla="*/ 204646 h 229533"/>
                <a:gd name="connsiteX9" fmla="*/ 76513 w 153018"/>
                <a:gd name="connsiteY9" fmla="*/ 228327 h 229533"/>
                <a:gd name="connsiteX10" fmla="*/ 19736 w 153018"/>
                <a:gd name="connsiteY10" fmla="*/ 198875 h 229533"/>
                <a:gd name="connsiteX11" fmla="*/ 0 w 153018"/>
                <a:gd name="connsiteY11" fmla="*/ 113560 h 229533"/>
                <a:gd name="connsiteX12" fmla="*/ 19736 w 153018"/>
                <a:gd name="connsiteY12" fmla="*/ 28244 h 229533"/>
                <a:gd name="connsiteX13" fmla="*/ 76513 w 153018"/>
                <a:gd name="connsiteY13" fmla="*/ -1207 h 229533"/>
                <a:gd name="connsiteX14" fmla="*/ 133283 w 153018"/>
                <a:gd name="connsiteY14" fmla="*/ 28244 h 229533"/>
                <a:gd name="connsiteX15" fmla="*/ 153019 w 153018"/>
                <a:gd name="connsiteY15" fmla="*/ 113560 h 229533"/>
                <a:gd name="connsiteX16" fmla="*/ 133283 w 153018"/>
                <a:gd name="connsiteY16" fmla="*/ 198875 h 229533"/>
                <a:gd name="connsiteX17" fmla="*/ 76513 w 153018"/>
                <a:gd name="connsiteY17" fmla="*/ 228327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46"/>
                  </a:moveTo>
                  <a:cubicBezTo>
                    <a:pt x="91992" y="204646"/>
                    <a:pt x="103529" y="197056"/>
                    <a:pt x="111423" y="181874"/>
                  </a:cubicBezTo>
                  <a:cubicBezTo>
                    <a:pt x="119015" y="166689"/>
                    <a:pt x="122968" y="143915"/>
                    <a:pt x="122968" y="113560"/>
                  </a:cubicBezTo>
                  <a:cubicBezTo>
                    <a:pt x="122968" y="83193"/>
                    <a:pt x="119015" y="60428"/>
                    <a:pt x="111423" y="45246"/>
                  </a:cubicBezTo>
                  <a:cubicBezTo>
                    <a:pt x="103529" y="30063"/>
                    <a:pt x="91992" y="22471"/>
                    <a:pt x="76513" y="22471"/>
                  </a:cubicBezTo>
                  <a:cubicBezTo>
                    <a:pt x="61027" y="22471"/>
                    <a:pt x="49490" y="30063"/>
                    <a:pt x="41596" y="45246"/>
                  </a:cubicBezTo>
                  <a:cubicBezTo>
                    <a:pt x="34004" y="60428"/>
                    <a:pt x="30060" y="83193"/>
                    <a:pt x="30060" y="113560"/>
                  </a:cubicBezTo>
                  <a:cubicBezTo>
                    <a:pt x="30060" y="143915"/>
                    <a:pt x="34004" y="166689"/>
                    <a:pt x="41596" y="181874"/>
                  </a:cubicBezTo>
                  <a:cubicBezTo>
                    <a:pt x="49490" y="197056"/>
                    <a:pt x="61027" y="204646"/>
                    <a:pt x="76513" y="204646"/>
                  </a:cubicBezTo>
                  <a:close/>
                  <a:moveTo>
                    <a:pt x="76513" y="228327"/>
                  </a:moveTo>
                  <a:cubicBezTo>
                    <a:pt x="51615" y="228327"/>
                    <a:pt x="32784" y="218610"/>
                    <a:pt x="19736" y="198875"/>
                  </a:cubicBezTo>
                  <a:cubicBezTo>
                    <a:pt x="6374" y="179444"/>
                    <a:pt x="0" y="150906"/>
                    <a:pt x="0" y="113560"/>
                  </a:cubicBezTo>
                  <a:cubicBezTo>
                    <a:pt x="0" y="76211"/>
                    <a:pt x="6374" y="47675"/>
                    <a:pt x="19736" y="28244"/>
                  </a:cubicBezTo>
                  <a:cubicBezTo>
                    <a:pt x="32784" y="8507"/>
                    <a:pt x="51615" y="-1207"/>
                    <a:pt x="76513" y="-1207"/>
                  </a:cubicBezTo>
                  <a:cubicBezTo>
                    <a:pt x="101404" y="-1207"/>
                    <a:pt x="120235" y="8507"/>
                    <a:pt x="133283" y="28244"/>
                  </a:cubicBezTo>
                  <a:cubicBezTo>
                    <a:pt x="146341" y="47675"/>
                    <a:pt x="153019" y="76211"/>
                    <a:pt x="153019" y="113560"/>
                  </a:cubicBezTo>
                  <a:cubicBezTo>
                    <a:pt x="153019" y="150906"/>
                    <a:pt x="146341" y="179444"/>
                    <a:pt x="133283" y="198875"/>
                  </a:cubicBezTo>
                  <a:cubicBezTo>
                    <a:pt x="120235" y="218610"/>
                    <a:pt x="101404" y="228327"/>
                    <a:pt x="76513" y="228327"/>
                  </a:cubicBezTo>
                  <a:close/>
                </a:path>
              </a:pathLst>
            </a:custGeom>
            <a:solidFill>
              <a:srgbClr val="FFFFFF"/>
            </a:solidFill>
            <a:ln w="3047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4187DBD-C564-8BD2-63F1-B4EC6FC4522D}"/>
                </a:ext>
              </a:extLst>
            </p:cNvPr>
            <p:cNvSpPr/>
            <p:nvPr>
              <p:custDataLst>
                <p:tags r:id="rId101"/>
              </p:custDataLst>
            </p:nvPr>
          </p:nvSpPr>
          <p:spPr>
            <a:xfrm flipV="1">
              <a:off x="13039784" y="-15974811"/>
              <a:ext cx="153006" cy="229533"/>
            </a:xfrm>
            <a:custGeom>
              <a:avLst/>
              <a:gdLst>
                <a:gd name="connsiteX0" fmla="*/ 76501 w 153006"/>
                <a:gd name="connsiteY0" fmla="*/ 204646 h 229533"/>
                <a:gd name="connsiteX1" fmla="*/ 111431 w 153006"/>
                <a:gd name="connsiteY1" fmla="*/ 181874 h 229533"/>
                <a:gd name="connsiteX2" fmla="*/ 122983 w 153006"/>
                <a:gd name="connsiteY2" fmla="*/ 113560 h 229533"/>
                <a:gd name="connsiteX3" fmla="*/ 111431 w 153006"/>
                <a:gd name="connsiteY3" fmla="*/ 45246 h 229533"/>
                <a:gd name="connsiteX4" fmla="*/ 76501 w 153006"/>
                <a:gd name="connsiteY4" fmla="*/ 22471 h 229533"/>
                <a:gd name="connsiteX5" fmla="*/ 41602 w 153006"/>
                <a:gd name="connsiteY5" fmla="*/ 45246 h 229533"/>
                <a:gd name="connsiteX6" fmla="*/ 30050 w 153006"/>
                <a:gd name="connsiteY6" fmla="*/ 113560 h 229533"/>
                <a:gd name="connsiteX7" fmla="*/ 41602 w 153006"/>
                <a:gd name="connsiteY7" fmla="*/ 181874 h 229533"/>
                <a:gd name="connsiteX8" fmla="*/ 76501 w 153006"/>
                <a:gd name="connsiteY8" fmla="*/ 204646 h 229533"/>
                <a:gd name="connsiteX9" fmla="*/ 76501 w 153006"/>
                <a:gd name="connsiteY9" fmla="*/ 228327 h 229533"/>
                <a:gd name="connsiteX10" fmla="*/ 19748 w 153006"/>
                <a:gd name="connsiteY10" fmla="*/ 198875 h 229533"/>
                <a:gd name="connsiteX11" fmla="*/ 0 w 153006"/>
                <a:gd name="connsiteY11" fmla="*/ 113560 h 229533"/>
                <a:gd name="connsiteX12" fmla="*/ 19748 w 153006"/>
                <a:gd name="connsiteY12" fmla="*/ 28244 h 229533"/>
                <a:gd name="connsiteX13" fmla="*/ 76501 w 153006"/>
                <a:gd name="connsiteY13" fmla="*/ -1207 h 229533"/>
                <a:gd name="connsiteX14" fmla="*/ 133286 w 153006"/>
                <a:gd name="connsiteY14" fmla="*/ 28244 h 229533"/>
                <a:gd name="connsiteX15" fmla="*/ 153006 w 153006"/>
                <a:gd name="connsiteY15" fmla="*/ 113560 h 229533"/>
                <a:gd name="connsiteX16" fmla="*/ 133286 w 153006"/>
                <a:gd name="connsiteY16" fmla="*/ 198875 h 229533"/>
                <a:gd name="connsiteX17" fmla="*/ 76501 w 153006"/>
                <a:gd name="connsiteY17" fmla="*/ 228327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6" h="229533">
                  <a:moveTo>
                    <a:pt x="76501" y="204646"/>
                  </a:moveTo>
                  <a:cubicBezTo>
                    <a:pt x="91985" y="204646"/>
                    <a:pt x="103537" y="197056"/>
                    <a:pt x="111431" y="181874"/>
                  </a:cubicBezTo>
                  <a:cubicBezTo>
                    <a:pt x="119021" y="166689"/>
                    <a:pt x="122983" y="143915"/>
                    <a:pt x="122983" y="113560"/>
                  </a:cubicBezTo>
                  <a:cubicBezTo>
                    <a:pt x="122983" y="83193"/>
                    <a:pt x="119021" y="60428"/>
                    <a:pt x="111431" y="45246"/>
                  </a:cubicBezTo>
                  <a:cubicBezTo>
                    <a:pt x="103537" y="30063"/>
                    <a:pt x="91985" y="22471"/>
                    <a:pt x="76501" y="22471"/>
                  </a:cubicBezTo>
                  <a:cubicBezTo>
                    <a:pt x="61018" y="22471"/>
                    <a:pt x="49497" y="30063"/>
                    <a:pt x="41602" y="45246"/>
                  </a:cubicBezTo>
                  <a:cubicBezTo>
                    <a:pt x="34012" y="60428"/>
                    <a:pt x="30050" y="83193"/>
                    <a:pt x="30050" y="113560"/>
                  </a:cubicBezTo>
                  <a:cubicBezTo>
                    <a:pt x="30050" y="143915"/>
                    <a:pt x="34012" y="166689"/>
                    <a:pt x="41602" y="181874"/>
                  </a:cubicBezTo>
                  <a:cubicBezTo>
                    <a:pt x="49497" y="197056"/>
                    <a:pt x="61018" y="204646"/>
                    <a:pt x="76501" y="204646"/>
                  </a:cubicBezTo>
                  <a:close/>
                  <a:moveTo>
                    <a:pt x="76501" y="228327"/>
                  </a:moveTo>
                  <a:cubicBezTo>
                    <a:pt x="51629" y="228327"/>
                    <a:pt x="32793" y="218610"/>
                    <a:pt x="19748" y="198875"/>
                  </a:cubicBezTo>
                  <a:cubicBezTo>
                    <a:pt x="6367" y="179444"/>
                    <a:pt x="0" y="150906"/>
                    <a:pt x="0" y="113560"/>
                  </a:cubicBezTo>
                  <a:cubicBezTo>
                    <a:pt x="0" y="76211"/>
                    <a:pt x="6367" y="47675"/>
                    <a:pt x="19748" y="28244"/>
                  </a:cubicBezTo>
                  <a:cubicBezTo>
                    <a:pt x="32793" y="8507"/>
                    <a:pt x="51629" y="-1207"/>
                    <a:pt x="76501" y="-1207"/>
                  </a:cubicBezTo>
                  <a:cubicBezTo>
                    <a:pt x="101404" y="-1207"/>
                    <a:pt x="120240" y="8507"/>
                    <a:pt x="133286" y="28244"/>
                  </a:cubicBezTo>
                  <a:cubicBezTo>
                    <a:pt x="146332" y="47675"/>
                    <a:pt x="153006" y="76211"/>
                    <a:pt x="153006" y="113560"/>
                  </a:cubicBezTo>
                  <a:cubicBezTo>
                    <a:pt x="153006" y="150906"/>
                    <a:pt x="146332" y="179444"/>
                    <a:pt x="133286" y="198875"/>
                  </a:cubicBezTo>
                  <a:cubicBezTo>
                    <a:pt x="120240" y="218610"/>
                    <a:pt x="101404" y="228327"/>
                    <a:pt x="76501" y="228327"/>
                  </a:cubicBezTo>
                  <a:close/>
                </a:path>
              </a:pathLst>
            </a:custGeom>
            <a:solidFill>
              <a:srgbClr val="FFFFFF"/>
            </a:solidFill>
            <a:ln w="3047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BA855C3-8127-5377-E5AB-F19A390002C0}"/>
                </a:ext>
              </a:extLst>
            </p:cNvPr>
            <p:cNvSpPr/>
            <p:nvPr>
              <p:custDataLst>
                <p:tags r:id="rId102"/>
              </p:custDataLst>
            </p:nvPr>
          </p:nvSpPr>
          <p:spPr>
            <a:xfrm flipV="1">
              <a:off x="13544164" y="-15974811"/>
              <a:ext cx="153010" cy="229533"/>
            </a:xfrm>
            <a:custGeom>
              <a:avLst/>
              <a:gdLst>
                <a:gd name="connsiteX0" fmla="*/ 76505 w 153010"/>
                <a:gd name="connsiteY0" fmla="*/ 204646 h 229533"/>
                <a:gd name="connsiteX1" fmla="*/ 111404 w 153010"/>
                <a:gd name="connsiteY1" fmla="*/ 181874 h 229533"/>
                <a:gd name="connsiteX2" fmla="*/ 122956 w 153010"/>
                <a:gd name="connsiteY2" fmla="*/ 113560 h 229533"/>
                <a:gd name="connsiteX3" fmla="*/ 111404 w 153010"/>
                <a:gd name="connsiteY3" fmla="*/ 45246 h 229533"/>
                <a:gd name="connsiteX4" fmla="*/ 76505 w 153010"/>
                <a:gd name="connsiteY4" fmla="*/ 22471 h 229533"/>
                <a:gd name="connsiteX5" fmla="*/ 41575 w 153010"/>
                <a:gd name="connsiteY5" fmla="*/ 45246 h 229533"/>
                <a:gd name="connsiteX6" fmla="*/ 30054 w 153010"/>
                <a:gd name="connsiteY6" fmla="*/ 113560 h 229533"/>
                <a:gd name="connsiteX7" fmla="*/ 41575 w 153010"/>
                <a:gd name="connsiteY7" fmla="*/ 181874 h 229533"/>
                <a:gd name="connsiteX8" fmla="*/ 76505 w 153010"/>
                <a:gd name="connsiteY8" fmla="*/ 204646 h 229533"/>
                <a:gd name="connsiteX9" fmla="*/ 76505 w 153010"/>
                <a:gd name="connsiteY9" fmla="*/ 228327 h 229533"/>
                <a:gd name="connsiteX10" fmla="*/ 19721 w 153010"/>
                <a:gd name="connsiteY10" fmla="*/ 198875 h 229533"/>
                <a:gd name="connsiteX11" fmla="*/ 0 w 153010"/>
                <a:gd name="connsiteY11" fmla="*/ 113560 h 229533"/>
                <a:gd name="connsiteX12" fmla="*/ 19721 w 153010"/>
                <a:gd name="connsiteY12" fmla="*/ 28244 h 229533"/>
                <a:gd name="connsiteX13" fmla="*/ 76505 w 153010"/>
                <a:gd name="connsiteY13" fmla="*/ -1207 h 229533"/>
                <a:gd name="connsiteX14" fmla="*/ 133290 w 153010"/>
                <a:gd name="connsiteY14" fmla="*/ 28244 h 229533"/>
                <a:gd name="connsiteX15" fmla="*/ 153010 w 153010"/>
                <a:gd name="connsiteY15" fmla="*/ 113560 h 229533"/>
                <a:gd name="connsiteX16" fmla="*/ 133290 w 153010"/>
                <a:gd name="connsiteY16" fmla="*/ 198875 h 229533"/>
                <a:gd name="connsiteX17" fmla="*/ 76505 w 153010"/>
                <a:gd name="connsiteY17" fmla="*/ 228327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0" h="229533">
                  <a:moveTo>
                    <a:pt x="76505" y="204646"/>
                  </a:moveTo>
                  <a:cubicBezTo>
                    <a:pt x="91989" y="204646"/>
                    <a:pt x="103510" y="197056"/>
                    <a:pt x="111404" y="181874"/>
                  </a:cubicBezTo>
                  <a:cubicBezTo>
                    <a:pt x="118995" y="166689"/>
                    <a:pt x="122956" y="143915"/>
                    <a:pt x="122956" y="113560"/>
                  </a:cubicBezTo>
                  <a:cubicBezTo>
                    <a:pt x="122956" y="83193"/>
                    <a:pt x="118995" y="60428"/>
                    <a:pt x="111404" y="45246"/>
                  </a:cubicBezTo>
                  <a:cubicBezTo>
                    <a:pt x="103510" y="30063"/>
                    <a:pt x="91989" y="22471"/>
                    <a:pt x="76505" y="22471"/>
                  </a:cubicBezTo>
                  <a:cubicBezTo>
                    <a:pt x="61021" y="22471"/>
                    <a:pt x="49470" y="30063"/>
                    <a:pt x="41575" y="45246"/>
                  </a:cubicBezTo>
                  <a:cubicBezTo>
                    <a:pt x="33986" y="60428"/>
                    <a:pt x="30054" y="83193"/>
                    <a:pt x="30054" y="113560"/>
                  </a:cubicBezTo>
                  <a:cubicBezTo>
                    <a:pt x="30054" y="143915"/>
                    <a:pt x="33986" y="166689"/>
                    <a:pt x="41575" y="181874"/>
                  </a:cubicBezTo>
                  <a:cubicBezTo>
                    <a:pt x="49470" y="197056"/>
                    <a:pt x="61021" y="204646"/>
                    <a:pt x="76505" y="204646"/>
                  </a:cubicBezTo>
                  <a:close/>
                  <a:moveTo>
                    <a:pt x="76505" y="228327"/>
                  </a:moveTo>
                  <a:cubicBezTo>
                    <a:pt x="51602" y="228327"/>
                    <a:pt x="32766" y="218610"/>
                    <a:pt x="19721" y="198875"/>
                  </a:cubicBezTo>
                  <a:cubicBezTo>
                    <a:pt x="6371" y="179444"/>
                    <a:pt x="0" y="150906"/>
                    <a:pt x="0" y="113560"/>
                  </a:cubicBezTo>
                  <a:cubicBezTo>
                    <a:pt x="0" y="76211"/>
                    <a:pt x="6371" y="47675"/>
                    <a:pt x="19721" y="28244"/>
                  </a:cubicBezTo>
                  <a:cubicBezTo>
                    <a:pt x="32766" y="8507"/>
                    <a:pt x="51602" y="-1207"/>
                    <a:pt x="76505" y="-1207"/>
                  </a:cubicBezTo>
                  <a:cubicBezTo>
                    <a:pt x="101407" y="-1207"/>
                    <a:pt x="120213" y="8507"/>
                    <a:pt x="133290" y="28244"/>
                  </a:cubicBezTo>
                  <a:cubicBezTo>
                    <a:pt x="146334" y="47675"/>
                    <a:pt x="153010" y="76211"/>
                    <a:pt x="153010" y="113560"/>
                  </a:cubicBezTo>
                  <a:cubicBezTo>
                    <a:pt x="153010" y="150906"/>
                    <a:pt x="146334" y="179444"/>
                    <a:pt x="133290" y="198875"/>
                  </a:cubicBezTo>
                  <a:cubicBezTo>
                    <a:pt x="120213" y="218610"/>
                    <a:pt x="101407" y="228327"/>
                    <a:pt x="76505" y="228327"/>
                  </a:cubicBezTo>
                  <a:close/>
                </a:path>
              </a:pathLst>
            </a:custGeom>
            <a:solidFill>
              <a:srgbClr val="FFFFFF"/>
            </a:solidFill>
            <a:ln w="3047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2D7E3D7-2C83-57E1-6B10-27439E3C7976}"/>
                </a:ext>
              </a:extLst>
            </p:cNvPr>
            <p:cNvSpPr/>
            <p:nvPr>
              <p:custDataLst>
                <p:tags r:id="rId103"/>
              </p:custDataLst>
            </p:nvPr>
          </p:nvSpPr>
          <p:spPr>
            <a:xfrm flipV="1">
              <a:off x="10013560" y="-15610420"/>
              <a:ext cx="153019" cy="229532"/>
            </a:xfrm>
            <a:custGeom>
              <a:avLst/>
              <a:gdLst>
                <a:gd name="connsiteX0" fmla="*/ 76514 w 153019"/>
                <a:gd name="connsiteY0" fmla="*/ 204670 h 229532"/>
                <a:gd name="connsiteX1" fmla="*/ 111423 w 153019"/>
                <a:gd name="connsiteY1" fmla="*/ 181896 h 229532"/>
                <a:gd name="connsiteX2" fmla="*/ 122968 w 153019"/>
                <a:gd name="connsiteY2" fmla="*/ 113584 h 229532"/>
                <a:gd name="connsiteX3" fmla="*/ 111423 w 153019"/>
                <a:gd name="connsiteY3" fmla="*/ 45270 h 229532"/>
                <a:gd name="connsiteX4" fmla="*/ 76514 w 153019"/>
                <a:gd name="connsiteY4" fmla="*/ 22495 h 229532"/>
                <a:gd name="connsiteX5" fmla="*/ 41596 w 153019"/>
                <a:gd name="connsiteY5" fmla="*/ 45270 h 229532"/>
                <a:gd name="connsiteX6" fmla="*/ 30060 w 153019"/>
                <a:gd name="connsiteY6" fmla="*/ 113584 h 229532"/>
                <a:gd name="connsiteX7" fmla="*/ 41596 w 153019"/>
                <a:gd name="connsiteY7" fmla="*/ 181896 h 229532"/>
                <a:gd name="connsiteX8" fmla="*/ 76514 w 153019"/>
                <a:gd name="connsiteY8" fmla="*/ 204670 h 229532"/>
                <a:gd name="connsiteX9" fmla="*/ 76514 w 153019"/>
                <a:gd name="connsiteY9" fmla="*/ 228349 h 229532"/>
                <a:gd name="connsiteX10" fmla="*/ 19736 w 153019"/>
                <a:gd name="connsiteY10" fmla="*/ 198897 h 229532"/>
                <a:gd name="connsiteX11" fmla="*/ 0 w 153019"/>
                <a:gd name="connsiteY11" fmla="*/ 113584 h 229532"/>
                <a:gd name="connsiteX12" fmla="*/ 19736 w 153019"/>
                <a:gd name="connsiteY12" fmla="*/ 28268 h 229532"/>
                <a:gd name="connsiteX13" fmla="*/ 76514 w 153019"/>
                <a:gd name="connsiteY13" fmla="*/ -1183 h 229532"/>
                <a:gd name="connsiteX14" fmla="*/ 133283 w 153019"/>
                <a:gd name="connsiteY14" fmla="*/ 28268 h 229532"/>
                <a:gd name="connsiteX15" fmla="*/ 153019 w 153019"/>
                <a:gd name="connsiteY15" fmla="*/ 113584 h 229532"/>
                <a:gd name="connsiteX16" fmla="*/ 133283 w 153019"/>
                <a:gd name="connsiteY16" fmla="*/ 198897 h 229532"/>
                <a:gd name="connsiteX17" fmla="*/ 76514 w 153019"/>
                <a:gd name="connsiteY17" fmla="*/ 228349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670"/>
                  </a:moveTo>
                  <a:cubicBezTo>
                    <a:pt x="91993" y="204670"/>
                    <a:pt x="103527" y="197078"/>
                    <a:pt x="111423" y="181896"/>
                  </a:cubicBezTo>
                  <a:cubicBezTo>
                    <a:pt x="119015" y="166713"/>
                    <a:pt x="122968" y="143939"/>
                    <a:pt x="122968" y="113584"/>
                  </a:cubicBezTo>
                  <a:cubicBezTo>
                    <a:pt x="122968" y="83217"/>
                    <a:pt x="119015" y="60452"/>
                    <a:pt x="111423" y="45270"/>
                  </a:cubicBezTo>
                  <a:cubicBezTo>
                    <a:pt x="103527" y="30087"/>
                    <a:pt x="91993" y="22495"/>
                    <a:pt x="76514" y="22495"/>
                  </a:cubicBezTo>
                  <a:cubicBezTo>
                    <a:pt x="61027" y="22495"/>
                    <a:pt x="49492" y="30087"/>
                    <a:pt x="41596" y="45270"/>
                  </a:cubicBezTo>
                  <a:cubicBezTo>
                    <a:pt x="34004" y="60452"/>
                    <a:pt x="30060" y="83217"/>
                    <a:pt x="30060" y="113584"/>
                  </a:cubicBezTo>
                  <a:cubicBezTo>
                    <a:pt x="30060" y="143939"/>
                    <a:pt x="34004" y="166713"/>
                    <a:pt x="41596" y="181896"/>
                  </a:cubicBezTo>
                  <a:cubicBezTo>
                    <a:pt x="49492" y="197078"/>
                    <a:pt x="61027" y="204670"/>
                    <a:pt x="76514" y="204670"/>
                  </a:cubicBezTo>
                  <a:close/>
                  <a:moveTo>
                    <a:pt x="76514" y="228349"/>
                  </a:moveTo>
                  <a:cubicBezTo>
                    <a:pt x="51616" y="228349"/>
                    <a:pt x="32785" y="218634"/>
                    <a:pt x="19736" y="198897"/>
                  </a:cubicBezTo>
                  <a:cubicBezTo>
                    <a:pt x="6372" y="179468"/>
                    <a:pt x="0" y="150930"/>
                    <a:pt x="0" y="113584"/>
                  </a:cubicBezTo>
                  <a:cubicBezTo>
                    <a:pt x="0" y="76235"/>
                    <a:pt x="6372" y="47697"/>
                    <a:pt x="19736" y="28268"/>
                  </a:cubicBezTo>
                  <a:cubicBezTo>
                    <a:pt x="32785" y="8531"/>
                    <a:pt x="51616" y="-1183"/>
                    <a:pt x="76514" y="-1183"/>
                  </a:cubicBezTo>
                  <a:cubicBezTo>
                    <a:pt x="101403" y="-1183"/>
                    <a:pt x="120234" y="8531"/>
                    <a:pt x="133283" y="28268"/>
                  </a:cubicBezTo>
                  <a:cubicBezTo>
                    <a:pt x="146342" y="47697"/>
                    <a:pt x="153019" y="76235"/>
                    <a:pt x="153019" y="113584"/>
                  </a:cubicBezTo>
                  <a:cubicBezTo>
                    <a:pt x="153019" y="150930"/>
                    <a:pt x="146342" y="179468"/>
                    <a:pt x="133283" y="198897"/>
                  </a:cubicBezTo>
                  <a:cubicBezTo>
                    <a:pt x="120234" y="218634"/>
                    <a:pt x="101403" y="228349"/>
                    <a:pt x="76514" y="228349"/>
                  </a:cubicBezTo>
                  <a:close/>
                </a:path>
              </a:pathLst>
            </a:custGeom>
            <a:solidFill>
              <a:srgbClr val="FFFFFF"/>
            </a:solidFill>
            <a:ln w="3047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1AD9876-4FDA-602D-F1B5-A3D44C3F51A1}"/>
                </a:ext>
              </a:extLst>
            </p:cNvPr>
            <p:cNvSpPr/>
            <p:nvPr>
              <p:custDataLst>
                <p:tags r:id="rId104"/>
              </p:custDataLst>
            </p:nvPr>
          </p:nvSpPr>
          <p:spPr>
            <a:xfrm flipV="1">
              <a:off x="10517930" y="-15610420"/>
              <a:ext cx="153018" cy="229532"/>
            </a:xfrm>
            <a:custGeom>
              <a:avLst/>
              <a:gdLst>
                <a:gd name="connsiteX0" fmla="*/ 76513 w 153018"/>
                <a:gd name="connsiteY0" fmla="*/ 204670 h 229532"/>
                <a:gd name="connsiteX1" fmla="*/ 111423 w 153018"/>
                <a:gd name="connsiteY1" fmla="*/ 181896 h 229532"/>
                <a:gd name="connsiteX2" fmla="*/ 122968 w 153018"/>
                <a:gd name="connsiteY2" fmla="*/ 113584 h 229532"/>
                <a:gd name="connsiteX3" fmla="*/ 111423 w 153018"/>
                <a:gd name="connsiteY3" fmla="*/ 45270 h 229532"/>
                <a:gd name="connsiteX4" fmla="*/ 76513 w 153018"/>
                <a:gd name="connsiteY4" fmla="*/ 22495 h 229532"/>
                <a:gd name="connsiteX5" fmla="*/ 41596 w 153018"/>
                <a:gd name="connsiteY5" fmla="*/ 45270 h 229532"/>
                <a:gd name="connsiteX6" fmla="*/ 30060 w 153018"/>
                <a:gd name="connsiteY6" fmla="*/ 113584 h 229532"/>
                <a:gd name="connsiteX7" fmla="*/ 41596 w 153018"/>
                <a:gd name="connsiteY7" fmla="*/ 181896 h 229532"/>
                <a:gd name="connsiteX8" fmla="*/ 76513 w 153018"/>
                <a:gd name="connsiteY8" fmla="*/ 204670 h 229532"/>
                <a:gd name="connsiteX9" fmla="*/ 76513 w 153018"/>
                <a:gd name="connsiteY9" fmla="*/ 228349 h 229532"/>
                <a:gd name="connsiteX10" fmla="*/ 19736 w 153018"/>
                <a:gd name="connsiteY10" fmla="*/ 198897 h 229532"/>
                <a:gd name="connsiteX11" fmla="*/ 0 w 153018"/>
                <a:gd name="connsiteY11" fmla="*/ 113584 h 229532"/>
                <a:gd name="connsiteX12" fmla="*/ 19736 w 153018"/>
                <a:gd name="connsiteY12" fmla="*/ 28268 h 229532"/>
                <a:gd name="connsiteX13" fmla="*/ 76513 w 153018"/>
                <a:gd name="connsiteY13" fmla="*/ -1183 h 229532"/>
                <a:gd name="connsiteX14" fmla="*/ 133283 w 153018"/>
                <a:gd name="connsiteY14" fmla="*/ 28268 h 229532"/>
                <a:gd name="connsiteX15" fmla="*/ 153019 w 153018"/>
                <a:gd name="connsiteY15" fmla="*/ 113584 h 229532"/>
                <a:gd name="connsiteX16" fmla="*/ 133283 w 153018"/>
                <a:gd name="connsiteY16" fmla="*/ 198897 h 229532"/>
                <a:gd name="connsiteX17" fmla="*/ 76513 w 153018"/>
                <a:gd name="connsiteY17" fmla="*/ 228349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3" y="204670"/>
                  </a:moveTo>
                  <a:cubicBezTo>
                    <a:pt x="91992" y="204670"/>
                    <a:pt x="103529" y="197078"/>
                    <a:pt x="111423" y="181896"/>
                  </a:cubicBezTo>
                  <a:cubicBezTo>
                    <a:pt x="119015" y="166713"/>
                    <a:pt x="122968" y="143939"/>
                    <a:pt x="122968" y="113584"/>
                  </a:cubicBezTo>
                  <a:cubicBezTo>
                    <a:pt x="122968" y="83217"/>
                    <a:pt x="119015" y="60452"/>
                    <a:pt x="111423" y="45270"/>
                  </a:cubicBezTo>
                  <a:cubicBezTo>
                    <a:pt x="103529" y="30087"/>
                    <a:pt x="91992" y="22495"/>
                    <a:pt x="76513" y="22495"/>
                  </a:cubicBezTo>
                  <a:cubicBezTo>
                    <a:pt x="61027" y="22495"/>
                    <a:pt x="49490" y="30087"/>
                    <a:pt x="41596" y="45270"/>
                  </a:cubicBezTo>
                  <a:cubicBezTo>
                    <a:pt x="34004" y="60452"/>
                    <a:pt x="30060" y="83217"/>
                    <a:pt x="30060" y="113584"/>
                  </a:cubicBezTo>
                  <a:cubicBezTo>
                    <a:pt x="30060" y="143939"/>
                    <a:pt x="34004" y="166713"/>
                    <a:pt x="41596" y="181896"/>
                  </a:cubicBezTo>
                  <a:cubicBezTo>
                    <a:pt x="49490" y="197078"/>
                    <a:pt x="61027" y="204670"/>
                    <a:pt x="76513" y="204670"/>
                  </a:cubicBezTo>
                  <a:close/>
                  <a:moveTo>
                    <a:pt x="76513" y="228349"/>
                  </a:moveTo>
                  <a:cubicBezTo>
                    <a:pt x="51615" y="228349"/>
                    <a:pt x="32784" y="218634"/>
                    <a:pt x="19736" y="198897"/>
                  </a:cubicBezTo>
                  <a:cubicBezTo>
                    <a:pt x="6374" y="179468"/>
                    <a:pt x="0" y="150930"/>
                    <a:pt x="0" y="113584"/>
                  </a:cubicBezTo>
                  <a:cubicBezTo>
                    <a:pt x="0" y="76235"/>
                    <a:pt x="6374" y="47697"/>
                    <a:pt x="19736" y="28268"/>
                  </a:cubicBezTo>
                  <a:cubicBezTo>
                    <a:pt x="32784" y="8531"/>
                    <a:pt x="51615" y="-1183"/>
                    <a:pt x="76513" y="-1183"/>
                  </a:cubicBezTo>
                  <a:cubicBezTo>
                    <a:pt x="101404" y="-1183"/>
                    <a:pt x="120235" y="8531"/>
                    <a:pt x="133283" y="28268"/>
                  </a:cubicBezTo>
                  <a:cubicBezTo>
                    <a:pt x="146341" y="47697"/>
                    <a:pt x="153019" y="76235"/>
                    <a:pt x="153019" y="113584"/>
                  </a:cubicBezTo>
                  <a:cubicBezTo>
                    <a:pt x="153019" y="150930"/>
                    <a:pt x="146341" y="179468"/>
                    <a:pt x="133283" y="198897"/>
                  </a:cubicBezTo>
                  <a:cubicBezTo>
                    <a:pt x="120235" y="218634"/>
                    <a:pt x="101404" y="228349"/>
                    <a:pt x="76513" y="228349"/>
                  </a:cubicBezTo>
                  <a:close/>
                </a:path>
              </a:pathLst>
            </a:custGeom>
            <a:solidFill>
              <a:srgbClr val="FFFFFF"/>
            </a:solidFill>
            <a:ln w="3047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0EC53A3-A5E5-885D-EF06-DA6E401AE636}"/>
                </a:ext>
              </a:extLst>
            </p:cNvPr>
            <p:cNvSpPr/>
            <p:nvPr>
              <p:custDataLst>
                <p:tags r:id="rId105"/>
              </p:custDataLst>
            </p:nvPr>
          </p:nvSpPr>
          <p:spPr>
            <a:xfrm flipV="1">
              <a:off x="11022301" y="-15610420"/>
              <a:ext cx="153018" cy="229532"/>
            </a:xfrm>
            <a:custGeom>
              <a:avLst/>
              <a:gdLst>
                <a:gd name="connsiteX0" fmla="*/ 76513 w 153018"/>
                <a:gd name="connsiteY0" fmla="*/ 204670 h 229532"/>
                <a:gd name="connsiteX1" fmla="*/ 111422 w 153018"/>
                <a:gd name="connsiteY1" fmla="*/ 181896 h 229532"/>
                <a:gd name="connsiteX2" fmla="*/ 122968 w 153018"/>
                <a:gd name="connsiteY2" fmla="*/ 113584 h 229532"/>
                <a:gd name="connsiteX3" fmla="*/ 111422 w 153018"/>
                <a:gd name="connsiteY3" fmla="*/ 45270 h 229532"/>
                <a:gd name="connsiteX4" fmla="*/ 76513 w 153018"/>
                <a:gd name="connsiteY4" fmla="*/ 22495 h 229532"/>
                <a:gd name="connsiteX5" fmla="*/ 41596 w 153018"/>
                <a:gd name="connsiteY5" fmla="*/ 45270 h 229532"/>
                <a:gd name="connsiteX6" fmla="*/ 30059 w 153018"/>
                <a:gd name="connsiteY6" fmla="*/ 113584 h 229532"/>
                <a:gd name="connsiteX7" fmla="*/ 41596 w 153018"/>
                <a:gd name="connsiteY7" fmla="*/ 181896 h 229532"/>
                <a:gd name="connsiteX8" fmla="*/ 76513 w 153018"/>
                <a:gd name="connsiteY8" fmla="*/ 204670 h 229532"/>
                <a:gd name="connsiteX9" fmla="*/ 76513 w 153018"/>
                <a:gd name="connsiteY9" fmla="*/ 228349 h 229532"/>
                <a:gd name="connsiteX10" fmla="*/ 19736 w 153018"/>
                <a:gd name="connsiteY10" fmla="*/ 198897 h 229532"/>
                <a:gd name="connsiteX11" fmla="*/ 0 w 153018"/>
                <a:gd name="connsiteY11" fmla="*/ 113584 h 229532"/>
                <a:gd name="connsiteX12" fmla="*/ 19736 w 153018"/>
                <a:gd name="connsiteY12" fmla="*/ 28268 h 229532"/>
                <a:gd name="connsiteX13" fmla="*/ 76513 w 153018"/>
                <a:gd name="connsiteY13" fmla="*/ -1183 h 229532"/>
                <a:gd name="connsiteX14" fmla="*/ 133283 w 153018"/>
                <a:gd name="connsiteY14" fmla="*/ 28268 h 229532"/>
                <a:gd name="connsiteX15" fmla="*/ 153019 w 153018"/>
                <a:gd name="connsiteY15" fmla="*/ 113584 h 229532"/>
                <a:gd name="connsiteX16" fmla="*/ 133283 w 153018"/>
                <a:gd name="connsiteY16" fmla="*/ 198897 h 229532"/>
                <a:gd name="connsiteX17" fmla="*/ 76513 w 153018"/>
                <a:gd name="connsiteY17" fmla="*/ 228349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3" y="204670"/>
                  </a:moveTo>
                  <a:cubicBezTo>
                    <a:pt x="91992" y="204670"/>
                    <a:pt x="103525" y="197078"/>
                    <a:pt x="111422" y="181896"/>
                  </a:cubicBezTo>
                  <a:cubicBezTo>
                    <a:pt x="119015" y="166713"/>
                    <a:pt x="122968" y="143939"/>
                    <a:pt x="122968" y="113584"/>
                  </a:cubicBezTo>
                  <a:cubicBezTo>
                    <a:pt x="122968" y="83217"/>
                    <a:pt x="119015" y="60452"/>
                    <a:pt x="111422" y="45270"/>
                  </a:cubicBezTo>
                  <a:cubicBezTo>
                    <a:pt x="103525" y="30087"/>
                    <a:pt x="91992" y="22495"/>
                    <a:pt x="76513" y="22495"/>
                  </a:cubicBezTo>
                  <a:cubicBezTo>
                    <a:pt x="61027" y="22495"/>
                    <a:pt x="49490" y="30087"/>
                    <a:pt x="41596" y="45270"/>
                  </a:cubicBezTo>
                  <a:cubicBezTo>
                    <a:pt x="34004" y="60452"/>
                    <a:pt x="30059" y="83217"/>
                    <a:pt x="30059" y="113584"/>
                  </a:cubicBezTo>
                  <a:cubicBezTo>
                    <a:pt x="30059" y="143939"/>
                    <a:pt x="34004" y="166713"/>
                    <a:pt x="41596" y="181896"/>
                  </a:cubicBezTo>
                  <a:cubicBezTo>
                    <a:pt x="49490" y="197078"/>
                    <a:pt x="61027" y="204670"/>
                    <a:pt x="76513" y="204670"/>
                  </a:cubicBezTo>
                  <a:close/>
                  <a:moveTo>
                    <a:pt x="76513" y="228349"/>
                  </a:moveTo>
                  <a:cubicBezTo>
                    <a:pt x="51615" y="228349"/>
                    <a:pt x="32784" y="218634"/>
                    <a:pt x="19736" y="198897"/>
                  </a:cubicBezTo>
                  <a:cubicBezTo>
                    <a:pt x="6370" y="179468"/>
                    <a:pt x="0" y="150930"/>
                    <a:pt x="0" y="113584"/>
                  </a:cubicBezTo>
                  <a:cubicBezTo>
                    <a:pt x="0" y="76235"/>
                    <a:pt x="6370" y="47697"/>
                    <a:pt x="19736" y="28268"/>
                  </a:cubicBezTo>
                  <a:cubicBezTo>
                    <a:pt x="32784" y="8531"/>
                    <a:pt x="51615" y="-1183"/>
                    <a:pt x="76513" y="-1183"/>
                  </a:cubicBezTo>
                  <a:cubicBezTo>
                    <a:pt x="101404" y="-1183"/>
                    <a:pt x="120235" y="8531"/>
                    <a:pt x="133283" y="28268"/>
                  </a:cubicBezTo>
                  <a:cubicBezTo>
                    <a:pt x="146340" y="47697"/>
                    <a:pt x="153019" y="76235"/>
                    <a:pt x="153019" y="113584"/>
                  </a:cubicBezTo>
                  <a:cubicBezTo>
                    <a:pt x="153019" y="150930"/>
                    <a:pt x="146340" y="179468"/>
                    <a:pt x="133283" y="198897"/>
                  </a:cubicBezTo>
                  <a:cubicBezTo>
                    <a:pt x="120235" y="218634"/>
                    <a:pt x="101404" y="228349"/>
                    <a:pt x="76513" y="228349"/>
                  </a:cubicBezTo>
                  <a:close/>
                </a:path>
              </a:pathLst>
            </a:custGeom>
            <a:solidFill>
              <a:srgbClr val="FFFFFF"/>
            </a:solidFill>
            <a:ln w="3047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458D9BA-4D2E-3077-EFE3-C45240CF2464}"/>
                </a:ext>
              </a:extLst>
            </p:cNvPr>
            <p:cNvSpPr/>
            <p:nvPr>
              <p:custDataLst>
                <p:tags r:id="rId106"/>
              </p:custDataLst>
            </p:nvPr>
          </p:nvSpPr>
          <p:spPr>
            <a:xfrm flipV="1">
              <a:off x="11526671" y="-15610420"/>
              <a:ext cx="153019" cy="229532"/>
            </a:xfrm>
            <a:custGeom>
              <a:avLst/>
              <a:gdLst>
                <a:gd name="connsiteX0" fmla="*/ 76514 w 153019"/>
                <a:gd name="connsiteY0" fmla="*/ 204670 h 229532"/>
                <a:gd name="connsiteX1" fmla="*/ 111426 w 153019"/>
                <a:gd name="connsiteY1" fmla="*/ 181896 h 229532"/>
                <a:gd name="connsiteX2" fmla="*/ 122969 w 153019"/>
                <a:gd name="connsiteY2" fmla="*/ 113584 h 229532"/>
                <a:gd name="connsiteX3" fmla="*/ 111426 w 153019"/>
                <a:gd name="connsiteY3" fmla="*/ 45270 h 229532"/>
                <a:gd name="connsiteX4" fmla="*/ 76514 w 153019"/>
                <a:gd name="connsiteY4" fmla="*/ 22495 h 229532"/>
                <a:gd name="connsiteX5" fmla="*/ 41597 w 153019"/>
                <a:gd name="connsiteY5" fmla="*/ 45270 h 229532"/>
                <a:gd name="connsiteX6" fmla="*/ 30062 w 153019"/>
                <a:gd name="connsiteY6" fmla="*/ 113584 h 229532"/>
                <a:gd name="connsiteX7" fmla="*/ 41597 w 153019"/>
                <a:gd name="connsiteY7" fmla="*/ 181896 h 229532"/>
                <a:gd name="connsiteX8" fmla="*/ 76514 w 153019"/>
                <a:gd name="connsiteY8" fmla="*/ 204670 h 229532"/>
                <a:gd name="connsiteX9" fmla="*/ 76514 w 153019"/>
                <a:gd name="connsiteY9" fmla="*/ 228349 h 229532"/>
                <a:gd name="connsiteX10" fmla="*/ 19736 w 153019"/>
                <a:gd name="connsiteY10" fmla="*/ 198897 h 229532"/>
                <a:gd name="connsiteX11" fmla="*/ 0 w 153019"/>
                <a:gd name="connsiteY11" fmla="*/ 113584 h 229532"/>
                <a:gd name="connsiteX12" fmla="*/ 19736 w 153019"/>
                <a:gd name="connsiteY12" fmla="*/ 28268 h 229532"/>
                <a:gd name="connsiteX13" fmla="*/ 76514 w 153019"/>
                <a:gd name="connsiteY13" fmla="*/ -1183 h 229532"/>
                <a:gd name="connsiteX14" fmla="*/ 133283 w 153019"/>
                <a:gd name="connsiteY14" fmla="*/ 28268 h 229532"/>
                <a:gd name="connsiteX15" fmla="*/ 153020 w 153019"/>
                <a:gd name="connsiteY15" fmla="*/ 113584 h 229532"/>
                <a:gd name="connsiteX16" fmla="*/ 133283 w 153019"/>
                <a:gd name="connsiteY16" fmla="*/ 198897 h 229532"/>
                <a:gd name="connsiteX17" fmla="*/ 76514 w 153019"/>
                <a:gd name="connsiteY17" fmla="*/ 228349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670"/>
                  </a:moveTo>
                  <a:cubicBezTo>
                    <a:pt x="91995" y="204670"/>
                    <a:pt x="103529" y="197078"/>
                    <a:pt x="111426" y="181896"/>
                  </a:cubicBezTo>
                  <a:cubicBezTo>
                    <a:pt x="119016" y="166713"/>
                    <a:pt x="122969" y="143939"/>
                    <a:pt x="122969" y="113584"/>
                  </a:cubicBezTo>
                  <a:cubicBezTo>
                    <a:pt x="122969" y="83217"/>
                    <a:pt x="119016" y="60452"/>
                    <a:pt x="111426" y="45270"/>
                  </a:cubicBezTo>
                  <a:cubicBezTo>
                    <a:pt x="103529" y="30087"/>
                    <a:pt x="91995" y="22495"/>
                    <a:pt x="76514" y="22495"/>
                  </a:cubicBezTo>
                  <a:cubicBezTo>
                    <a:pt x="61028" y="22495"/>
                    <a:pt x="49494" y="30087"/>
                    <a:pt x="41597" y="45270"/>
                  </a:cubicBezTo>
                  <a:cubicBezTo>
                    <a:pt x="34007" y="60452"/>
                    <a:pt x="30062" y="83217"/>
                    <a:pt x="30062" y="113584"/>
                  </a:cubicBezTo>
                  <a:cubicBezTo>
                    <a:pt x="30062" y="143939"/>
                    <a:pt x="34007" y="166713"/>
                    <a:pt x="41597" y="181896"/>
                  </a:cubicBezTo>
                  <a:cubicBezTo>
                    <a:pt x="49494" y="197078"/>
                    <a:pt x="61028" y="204670"/>
                    <a:pt x="76514" y="204670"/>
                  </a:cubicBezTo>
                  <a:close/>
                  <a:moveTo>
                    <a:pt x="76514" y="228349"/>
                  </a:moveTo>
                  <a:cubicBezTo>
                    <a:pt x="51618" y="228349"/>
                    <a:pt x="32788" y="218634"/>
                    <a:pt x="19736" y="198897"/>
                  </a:cubicBezTo>
                  <a:cubicBezTo>
                    <a:pt x="6374" y="179468"/>
                    <a:pt x="0" y="150930"/>
                    <a:pt x="0" y="113584"/>
                  </a:cubicBezTo>
                  <a:cubicBezTo>
                    <a:pt x="0" y="76235"/>
                    <a:pt x="6374" y="47697"/>
                    <a:pt x="19736" y="28268"/>
                  </a:cubicBezTo>
                  <a:cubicBezTo>
                    <a:pt x="32788" y="8531"/>
                    <a:pt x="51618" y="-1183"/>
                    <a:pt x="76514" y="-1183"/>
                  </a:cubicBezTo>
                  <a:cubicBezTo>
                    <a:pt x="101404" y="-1183"/>
                    <a:pt x="120235" y="8531"/>
                    <a:pt x="133283" y="28268"/>
                  </a:cubicBezTo>
                  <a:cubicBezTo>
                    <a:pt x="146344" y="47697"/>
                    <a:pt x="153020" y="76235"/>
                    <a:pt x="153020" y="113584"/>
                  </a:cubicBezTo>
                  <a:cubicBezTo>
                    <a:pt x="153020" y="150930"/>
                    <a:pt x="146344" y="179468"/>
                    <a:pt x="133283" y="198897"/>
                  </a:cubicBezTo>
                  <a:cubicBezTo>
                    <a:pt x="120235" y="218634"/>
                    <a:pt x="101404" y="228349"/>
                    <a:pt x="76514" y="228349"/>
                  </a:cubicBezTo>
                  <a:close/>
                </a:path>
              </a:pathLst>
            </a:custGeom>
            <a:solidFill>
              <a:srgbClr val="FFFFFF"/>
            </a:solidFill>
            <a:ln w="3047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14B3B71-C586-9041-87EC-5A89FDAD5E0E}"/>
                </a:ext>
              </a:extLst>
            </p:cNvPr>
            <p:cNvSpPr/>
            <p:nvPr>
              <p:custDataLst>
                <p:tags r:id="rId107"/>
              </p:custDataLst>
            </p:nvPr>
          </p:nvSpPr>
          <p:spPr>
            <a:xfrm flipV="1">
              <a:off x="12031042" y="-15610420"/>
              <a:ext cx="153018" cy="229532"/>
            </a:xfrm>
            <a:custGeom>
              <a:avLst/>
              <a:gdLst>
                <a:gd name="connsiteX0" fmla="*/ 76514 w 153018"/>
                <a:gd name="connsiteY0" fmla="*/ 204670 h 229532"/>
                <a:gd name="connsiteX1" fmla="*/ 111423 w 153018"/>
                <a:gd name="connsiteY1" fmla="*/ 181896 h 229532"/>
                <a:gd name="connsiteX2" fmla="*/ 122968 w 153018"/>
                <a:gd name="connsiteY2" fmla="*/ 113584 h 229532"/>
                <a:gd name="connsiteX3" fmla="*/ 111423 w 153018"/>
                <a:gd name="connsiteY3" fmla="*/ 45270 h 229532"/>
                <a:gd name="connsiteX4" fmla="*/ 76514 w 153018"/>
                <a:gd name="connsiteY4" fmla="*/ 22495 h 229532"/>
                <a:gd name="connsiteX5" fmla="*/ 41597 w 153018"/>
                <a:gd name="connsiteY5" fmla="*/ 45270 h 229532"/>
                <a:gd name="connsiteX6" fmla="*/ 30062 w 153018"/>
                <a:gd name="connsiteY6" fmla="*/ 113584 h 229532"/>
                <a:gd name="connsiteX7" fmla="*/ 41597 w 153018"/>
                <a:gd name="connsiteY7" fmla="*/ 181896 h 229532"/>
                <a:gd name="connsiteX8" fmla="*/ 76514 w 153018"/>
                <a:gd name="connsiteY8" fmla="*/ 204670 h 229532"/>
                <a:gd name="connsiteX9" fmla="*/ 76514 w 153018"/>
                <a:gd name="connsiteY9" fmla="*/ 228349 h 229532"/>
                <a:gd name="connsiteX10" fmla="*/ 19736 w 153018"/>
                <a:gd name="connsiteY10" fmla="*/ 198897 h 229532"/>
                <a:gd name="connsiteX11" fmla="*/ 0 w 153018"/>
                <a:gd name="connsiteY11" fmla="*/ 113584 h 229532"/>
                <a:gd name="connsiteX12" fmla="*/ 19736 w 153018"/>
                <a:gd name="connsiteY12" fmla="*/ 28268 h 229532"/>
                <a:gd name="connsiteX13" fmla="*/ 76514 w 153018"/>
                <a:gd name="connsiteY13" fmla="*/ -1183 h 229532"/>
                <a:gd name="connsiteX14" fmla="*/ 133283 w 153018"/>
                <a:gd name="connsiteY14" fmla="*/ 28268 h 229532"/>
                <a:gd name="connsiteX15" fmla="*/ 153019 w 153018"/>
                <a:gd name="connsiteY15" fmla="*/ 113584 h 229532"/>
                <a:gd name="connsiteX16" fmla="*/ 133283 w 153018"/>
                <a:gd name="connsiteY16" fmla="*/ 198897 h 229532"/>
                <a:gd name="connsiteX17" fmla="*/ 76514 w 153018"/>
                <a:gd name="connsiteY17" fmla="*/ 228349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4" y="204670"/>
                  </a:moveTo>
                  <a:cubicBezTo>
                    <a:pt x="91992" y="204670"/>
                    <a:pt x="103529" y="197078"/>
                    <a:pt x="111423" y="181896"/>
                  </a:cubicBezTo>
                  <a:cubicBezTo>
                    <a:pt x="119015" y="166713"/>
                    <a:pt x="122968" y="143939"/>
                    <a:pt x="122968" y="113584"/>
                  </a:cubicBezTo>
                  <a:cubicBezTo>
                    <a:pt x="122968" y="83217"/>
                    <a:pt x="119015" y="60452"/>
                    <a:pt x="111423" y="45270"/>
                  </a:cubicBezTo>
                  <a:cubicBezTo>
                    <a:pt x="103529" y="30087"/>
                    <a:pt x="91992" y="22495"/>
                    <a:pt x="76514" y="22495"/>
                  </a:cubicBezTo>
                  <a:cubicBezTo>
                    <a:pt x="61027" y="22495"/>
                    <a:pt x="49494" y="30087"/>
                    <a:pt x="41597" y="45270"/>
                  </a:cubicBezTo>
                  <a:cubicBezTo>
                    <a:pt x="34004" y="60452"/>
                    <a:pt x="30062" y="83217"/>
                    <a:pt x="30062" y="113584"/>
                  </a:cubicBezTo>
                  <a:cubicBezTo>
                    <a:pt x="30062" y="143939"/>
                    <a:pt x="34004" y="166713"/>
                    <a:pt x="41597" y="181896"/>
                  </a:cubicBezTo>
                  <a:cubicBezTo>
                    <a:pt x="49494" y="197078"/>
                    <a:pt x="61027" y="204670"/>
                    <a:pt x="76514" y="204670"/>
                  </a:cubicBezTo>
                  <a:close/>
                  <a:moveTo>
                    <a:pt x="76514" y="228349"/>
                  </a:moveTo>
                  <a:cubicBezTo>
                    <a:pt x="51618" y="228349"/>
                    <a:pt x="32784" y="218634"/>
                    <a:pt x="19736" y="198897"/>
                  </a:cubicBezTo>
                  <a:cubicBezTo>
                    <a:pt x="6374" y="179468"/>
                    <a:pt x="0" y="150930"/>
                    <a:pt x="0" y="113584"/>
                  </a:cubicBezTo>
                  <a:cubicBezTo>
                    <a:pt x="0" y="76235"/>
                    <a:pt x="6374" y="47697"/>
                    <a:pt x="19736" y="28268"/>
                  </a:cubicBezTo>
                  <a:cubicBezTo>
                    <a:pt x="32784" y="8531"/>
                    <a:pt x="51618" y="-1183"/>
                    <a:pt x="76514" y="-1183"/>
                  </a:cubicBezTo>
                  <a:cubicBezTo>
                    <a:pt x="101404" y="-1183"/>
                    <a:pt x="120235" y="8531"/>
                    <a:pt x="133283" y="28268"/>
                  </a:cubicBezTo>
                  <a:cubicBezTo>
                    <a:pt x="146344" y="47697"/>
                    <a:pt x="153019" y="76235"/>
                    <a:pt x="153019" y="113584"/>
                  </a:cubicBezTo>
                  <a:cubicBezTo>
                    <a:pt x="153019" y="150930"/>
                    <a:pt x="146344" y="179468"/>
                    <a:pt x="133283" y="198897"/>
                  </a:cubicBezTo>
                  <a:cubicBezTo>
                    <a:pt x="120235" y="218634"/>
                    <a:pt x="101404" y="228349"/>
                    <a:pt x="76514" y="228349"/>
                  </a:cubicBezTo>
                  <a:close/>
                </a:path>
              </a:pathLst>
            </a:custGeom>
            <a:solidFill>
              <a:srgbClr val="FFFFFF"/>
            </a:solidFill>
            <a:ln w="3047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76C73A5-B69B-5996-166D-F91D525FD2BA}"/>
                </a:ext>
              </a:extLst>
            </p:cNvPr>
            <p:cNvSpPr/>
            <p:nvPr>
              <p:custDataLst>
                <p:tags r:id="rId108"/>
              </p:custDataLst>
            </p:nvPr>
          </p:nvSpPr>
          <p:spPr>
            <a:xfrm flipV="1">
              <a:off x="12548767" y="-15606478"/>
              <a:ext cx="131767" cy="221342"/>
            </a:xfrm>
            <a:custGeom>
              <a:avLst/>
              <a:gdLst>
                <a:gd name="connsiteX0" fmla="*/ 4257 w 131767"/>
                <a:gd name="connsiteY0" fmla="*/ 24021 h 221342"/>
                <a:gd name="connsiteX1" fmla="*/ 4257 w 131767"/>
                <a:gd name="connsiteY1" fmla="*/ -1183 h 221342"/>
                <a:gd name="connsiteX2" fmla="*/ 131768 w 131767"/>
                <a:gd name="connsiteY2" fmla="*/ -1183 h 221342"/>
                <a:gd name="connsiteX3" fmla="*/ 131768 w 131767"/>
                <a:gd name="connsiteY3" fmla="*/ 24021 h 221342"/>
                <a:gd name="connsiteX4" fmla="*/ 82887 w 131767"/>
                <a:gd name="connsiteY4" fmla="*/ 24021 h 221342"/>
                <a:gd name="connsiteX5" fmla="*/ 82887 w 131767"/>
                <a:gd name="connsiteY5" fmla="*/ 220159 h 221342"/>
                <a:gd name="connsiteX6" fmla="*/ 52837 w 131767"/>
                <a:gd name="connsiteY6" fmla="*/ 220159 h 221342"/>
                <a:gd name="connsiteX7" fmla="*/ 0 w 131767"/>
                <a:gd name="connsiteY7" fmla="*/ 209529 h 221342"/>
                <a:gd name="connsiteX8" fmla="*/ 0 w 131767"/>
                <a:gd name="connsiteY8" fmla="*/ 182201 h 221342"/>
                <a:gd name="connsiteX9" fmla="*/ 53138 w 131767"/>
                <a:gd name="connsiteY9" fmla="*/ 192831 h 221342"/>
                <a:gd name="connsiteX10" fmla="*/ 53138 w 131767"/>
                <a:gd name="connsiteY10" fmla="*/ 24021 h 221342"/>
                <a:gd name="connsiteX11" fmla="*/ 4257 w 131767"/>
                <a:gd name="connsiteY11" fmla="*/ 2402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7" h="221342">
                  <a:moveTo>
                    <a:pt x="4257" y="24021"/>
                  </a:moveTo>
                  <a:lnTo>
                    <a:pt x="4257" y="-1183"/>
                  </a:lnTo>
                  <a:lnTo>
                    <a:pt x="131768" y="-1183"/>
                  </a:lnTo>
                  <a:lnTo>
                    <a:pt x="131768" y="24021"/>
                  </a:lnTo>
                  <a:lnTo>
                    <a:pt x="82887" y="24021"/>
                  </a:lnTo>
                  <a:lnTo>
                    <a:pt x="82887" y="220159"/>
                  </a:lnTo>
                  <a:lnTo>
                    <a:pt x="52837" y="220159"/>
                  </a:lnTo>
                  <a:lnTo>
                    <a:pt x="0" y="209529"/>
                  </a:lnTo>
                  <a:lnTo>
                    <a:pt x="0" y="182201"/>
                  </a:lnTo>
                  <a:lnTo>
                    <a:pt x="53138" y="192831"/>
                  </a:lnTo>
                  <a:lnTo>
                    <a:pt x="53138" y="24021"/>
                  </a:lnTo>
                  <a:lnTo>
                    <a:pt x="4257" y="24021"/>
                  </a:lnTo>
                  <a:close/>
                </a:path>
              </a:pathLst>
            </a:custGeom>
            <a:solidFill>
              <a:srgbClr val="FFFFFF"/>
            </a:solidFill>
            <a:ln w="3047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A8CEECB-1681-D0B1-3103-4082A1FC0AD7}"/>
                </a:ext>
              </a:extLst>
            </p:cNvPr>
            <p:cNvSpPr/>
            <p:nvPr>
              <p:custDataLst>
                <p:tags r:id="rId109"/>
              </p:custDataLst>
            </p:nvPr>
          </p:nvSpPr>
          <p:spPr>
            <a:xfrm flipV="1">
              <a:off x="13039784" y="-15610420"/>
              <a:ext cx="153006" cy="229532"/>
            </a:xfrm>
            <a:custGeom>
              <a:avLst/>
              <a:gdLst>
                <a:gd name="connsiteX0" fmla="*/ 76501 w 153006"/>
                <a:gd name="connsiteY0" fmla="*/ 204670 h 229532"/>
                <a:gd name="connsiteX1" fmla="*/ 111431 w 153006"/>
                <a:gd name="connsiteY1" fmla="*/ 181896 h 229532"/>
                <a:gd name="connsiteX2" fmla="*/ 122983 w 153006"/>
                <a:gd name="connsiteY2" fmla="*/ 113584 h 229532"/>
                <a:gd name="connsiteX3" fmla="*/ 111431 w 153006"/>
                <a:gd name="connsiteY3" fmla="*/ 45270 h 229532"/>
                <a:gd name="connsiteX4" fmla="*/ 76501 w 153006"/>
                <a:gd name="connsiteY4" fmla="*/ 22495 h 229532"/>
                <a:gd name="connsiteX5" fmla="*/ 41602 w 153006"/>
                <a:gd name="connsiteY5" fmla="*/ 45270 h 229532"/>
                <a:gd name="connsiteX6" fmla="*/ 30050 w 153006"/>
                <a:gd name="connsiteY6" fmla="*/ 113584 h 229532"/>
                <a:gd name="connsiteX7" fmla="*/ 41602 w 153006"/>
                <a:gd name="connsiteY7" fmla="*/ 181896 h 229532"/>
                <a:gd name="connsiteX8" fmla="*/ 76501 w 153006"/>
                <a:gd name="connsiteY8" fmla="*/ 204670 h 229532"/>
                <a:gd name="connsiteX9" fmla="*/ 76501 w 153006"/>
                <a:gd name="connsiteY9" fmla="*/ 228349 h 229532"/>
                <a:gd name="connsiteX10" fmla="*/ 19748 w 153006"/>
                <a:gd name="connsiteY10" fmla="*/ 198897 h 229532"/>
                <a:gd name="connsiteX11" fmla="*/ 0 w 153006"/>
                <a:gd name="connsiteY11" fmla="*/ 113584 h 229532"/>
                <a:gd name="connsiteX12" fmla="*/ 19748 w 153006"/>
                <a:gd name="connsiteY12" fmla="*/ 28268 h 229532"/>
                <a:gd name="connsiteX13" fmla="*/ 76501 w 153006"/>
                <a:gd name="connsiteY13" fmla="*/ -1183 h 229532"/>
                <a:gd name="connsiteX14" fmla="*/ 133286 w 153006"/>
                <a:gd name="connsiteY14" fmla="*/ 28268 h 229532"/>
                <a:gd name="connsiteX15" fmla="*/ 153006 w 153006"/>
                <a:gd name="connsiteY15" fmla="*/ 113584 h 229532"/>
                <a:gd name="connsiteX16" fmla="*/ 133286 w 153006"/>
                <a:gd name="connsiteY16" fmla="*/ 198897 h 229532"/>
                <a:gd name="connsiteX17" fmla="*/ 76501 w 153006"/>
                <a:gd name="connsiteY17" fmla="*/ 228349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6" h="229532">
                  <a:moveTo>
                    <a:pt x="76501" y="204670"/>
                  </a:moveTo>
                  <a:cubicBezTo>
                    <a:pt x="91985" y="204670"/>
                    <a:pt x="103537" y="197078"/>
                    <a:pt x="111431" y="181896"/>
                  </a:cubicBezTo>
                  <a:cubicBezTo>
                    <a:pt x="119021" y="166713"/>
                    <a:pt x="122983" y="143939"/>
                    <a:pt x="122983" y="113584"/>
                  </a:cubicBezTo>
                  <a:cubicBezTo>
                    <a:pt x="122983" y="83217"/>
                    <a:pt x="119021" y="60452"/>
                    <a:pt x="111431" y="45270"/>
                  </a:cubicBezTo>
                  <a:cubicBezTo>
                    <a:pt x="103537" y="30087"/>
                    <a:pt x="91985" y="22495"/>
                    <a:pt x="76501" y="22495"/>
                  </a:cubicBezTo>
                  <a:cubicBezTo>
                    <a:pt x="61018" y="22495"/>
                    <a:pt x="49497" y="30087"/>
                    <a:pt x="41602" y="45270"/>
                  </a:cubicBezTo>
                  <a:cubicBezTo>
                    <a:pt x="34012" y="60452"/>
                    <a:pt x="30050" y="83217"/>
                    <a:pt x="30050" y="113584"/>
                  </a:cubicBezTo>
                  <a:cubicBezTo>
                    <a:pt x="30050" y="143939"/>
                    <a:pt x="34012" y="166713"/>
                    <a:pt x="41602" y="181896"/>
                  </a:cubicBezTo>
                  <a:cubicBezTo>
                    <a:pt x="49497" y="197078"/>
                    <a:pt x="61018" y="204670"/>
                    <a:pt x="76501" y="204670"/>
                  </a:cubicBezTo>
                  <a:close/>
                  <a:moveTo>
                    <a:pt x="76501" y="228349"/>
                  </a:moveTo>
                  <a:cubicBezTo>
                    <a:pt x="51629" y="228349"/>
                    <a:pt x="32793" y="218634"/>
                    <a:pt x="19748" y="198897"/>
                  </a:cubicBezTo>
                  <a:cubicBezTo>
                    <a:pt x="6367" y="179468"/>
                    <a:pt x="0" y="150930"/>
                    <a:pt x="0" y="113584"/>
                  </a:cubicBezTo>
                  <a:cubicBezTo>
                    <a:pt x="0" y="76235"/>
                    <a:pt x="6367" y="47697"/>
                    <a:pt x="19748" y="28268"/>
                  </a:cubicBezTo>
                  <a:cubicBezTo>
                    <a:pt x="32793" y="8531"/>
                    <a:pt x="51629" y="-1183"/>
                    <a:pt x="76501" y="-1183"/>
                  </a:cubicBezTo>
                  <a:cubicBezTo>
                    <a:pt x="101404" y="-1183"/>
                    <a:pt x="120240" y="8531"/>
                    <a:pt x="133286" y="28268"/>
                  </a:cubicBezTo>
                  <a:cubicBezTo>
                    <a:pt x="146332" y="47697"/>
                    <a:pt x="153006" y="76235"/>
                    <a:pt x="153006" y="113584"/>
                  </a:cubicBezTo>
                  <a:cubicBezTo>
                    <a:pt x="153006" y="150930"/>
                    <a:pt x="146332" y="179468"/>
                    <a:pt x="133286" y="198897"/>
                  </a:cubicBezTo>
                  <a:cubicBezTo>
                    <a:pt x="120240" y="218634"/>
                    <a:pt x="101404" y="228349"/>
                    <a:pt x="76501" y="228349"/>
                  </a:cubicBezTo>
                  <a:close/>
                </a:path>
              </a:pathLst>
            </a:custGeom>
            <a:solidFill>
              <a:srgbClr val="FFFFFF"/>
            </a:solidFill>
            <a:ln w="3047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DE21A09-FFBB-1EDD-8FFB-6DF38343C27F}"/>
                </a:ext>
              </a:extLst>
            </p:cNvPr>
            <p:cNvSpPr/>
            <p:nvPr>
              <p:custDataLst>
                <p:tags r:id="rId110"/>
              </p:custDataLst>
            </p:nvPr>
          </p:nvSpPr>
          <p:spPr>
            <a:xfrm flipV="1">
              <a:off x="13544164" y="-15610420"/>
              <a:ext cx="153010" cy="229532"/>
            </a:xfrm>
            <a:custGeom>
              <a:avLst/>
              <a:gdLst>
                <a:gd name="connsiteX0" fmla="*/ 76505 w 153010"/>
                <a:gd name="connsiteY0" fmla="*/ 204670 h 229532"/>
                <a:gd name="connsiteX1" fmla="*/ 111404 w 153010"/>
                <a:gd name="connsiteY1" fmla="*/ 181896 h 229532"/>
                <a:gd name="connsiteX2" fmla="*/ 122956 w 153010"/>
                <a:gd name="connsiteY2" fmla="*/ 113584 h 229532"/>
                <a:gd name="connsiteX3" fmla="*/ 111404 w 153010"/>
                <a:gd name="connsiteY3" fmla="*/ 45270 h 229532"/>
                <a:gd name="connsiteX4" fmla="*/ 76505 w 153010"/>
                <a:gd name="connsiteY4" fmla="*/ 22495 h 229532"/>
                <a:gd name="connsiteX5" fmla="*/ 41575 w 153010"/>
                <a:gd name="connsiteY5" fmla="*/ 45270 h 229532"/>
                <a:gd name="connsiteX6" fmla="*/ 30054 w 153010"/>
                <a:gd name="connsiteY6" fmla="*/ 113584 h 229532"/>
                <a:gd name="connsiteX7" fmla="*/ 41575 w 153010"/>
                <a:gd name="connsiteY7" fmla="*/ 181896 h 229532"/>
                <a:gd name="connsiteX8" fmla="*/ 76505 w 153010"/>
                <a:gd name="connsiteY8" fmla="*/ 204670 h 229532"/>
                <a:gd name="connsiteX9" fmla="*/ 76505 w 153010"/>
                <a:gd name="connsiteY9" fmla="*/ 228349 h 229532"/>
                <a:gd name="connsiteX10" fmla="*/ 19721 w 153010"/>
                <a:gd name="connsiteY10" fmla="*/ 198897 h 229532"/>
                <a:gd name="connsiteX11" fmla="*/ 0 w 153010"/>
                <a:gd name="connsiteY11" fmla="*/ 113584 h 229532"/>
                <a:gd name="connsiteX12" fmla="*/ 19721 w 153010"/>
                <a:gd name="connsiteY12" fmla="*/ 28268 h 229532"/>
                <a:gd name="connsiteX13" fmla="*/ 76505 w 153010"/>
                <a:gd name="connsiteY13" fmla="*/ -1183 h 229532"/>
                <a:gd name="connsiteX14" fmla="*/ 133290 w 153010"/>
                <a:gd name="connsiteY14" fmla="*/ 28268 h 229532"/>
                <a:gd name="connsiteX15" fmla="*/ 153010 w 153010"/>
                <a:gd name="connsiteY15" fmla="*/ 113584 h 229532"/>
                <a:gd name="connsiteX16" fmla="*/ 133290 w 153010"/>
                <a:gd name="connsiteY16" fmla="*/ 198897 h 229532"/>
                <a:gd name="connsiteX17" fmla="*/ 76505 w 153010"/>
                <a:gd name="connsiteY17" fmla="*/ 228349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0" h="229532">
                  <a:moveTo>
                    <a:pt x="76505" y="204670"/>
                  </a:moveTo>
                  <a:cubicBezTo>
                    <a:pt x="91989" y="204670"/>
                    <a:pt x="103510" y="197078"/>
                    <a:pt x="111404" y="181896"/>
                  </a:cubicBezTo>
                  <a:cubicBezTo>
                    <a:pt x="118995" y="166713"/>
                    <a:pt x="122956" y="143939"/>
                    <a:pt x="122956" y="113584"/>
                  </a:cubicBezTo>
                  <a:cubicBezTo>
                    <a:pt x="122956" y="83217"/>
                    <a:pt x="118995" y="60452"/>
                    <a:pt x="111404" y="45270"/>
                  </a:cubicBezTo>
                  <a:cubicBezTo>
                    <a:pt x="103510" y="30087"/>
                    <a:pt x="91989" y="22495"/>
                    <a:pt x="76505" y="22495"/>
                  </a:cubicBezTo>
                  <a:cubicBezTo>
                    <a:pt x="61021" y="22495"/>
                    <a:pt x="49470" y="30087"/>
                    <a:pt x="41575" y="45270"/>
                  </a:cubicBezTo>
                  <a:cubicBezTo>
                    <a:pt x="33986" y="60452"/>
                    <a:pt x="30054" y="83217"/>
                    <a:pt x="30054" y="113584"/>
                  </a:cubicBezTo>
                  <a:cubicBezTo>
                    <a:pt x="30054" y="143939"/>
                    <a:pt x="33986" y="166713"/>
                    <a:pt x="41575" y="181896"/>
                  </a:cubicBezTo>
                  <a:cubicBezTo>
                    <a:pt x="49470" y="197078"/>
                    <a:pt x="61021" y="204670"/>
                    <a:pt x="76505" y="204670"/>
                  </a:cubicBezTo>
                  <a:close/>
                  <a:moveTo>
                    <a:pt x="76505" y="228349"/>
                  </a:moveTo>
                  <a:cubicBezTo>
                    <a:pt x="51602" y="228349"/>
                    <a:pt x="32766" y="218634"/>
                    <a:pt x="19721" y="198897"/>
                  </a:cubicBezTo>
                  <a:cubicBezTo>
                    <a:pt x="6371" y="179468"/>
                    <a:pt x="0" y="150930"/>
                    <a:pt x="0" y="113584"/>
                  </a:cubicBezTo>
                  <a:cubicBezTo>
                    <a:pt x="0" y="76235"/>
                    <a:pt x="6371" y="47697"/>
                    <a:pt x="19721" y="28268"/>
                  </a:cubicBezTo>
                  <a:cubicBezTo>
                    <a:pt x="32766" y="8531"/>
                    <a:pt x="51602" y="-1183"/>
                    <a:pt x="76505" y="-1183"/>
                  </a:cubicBezTo>
                  <a:cubicBezTo>
                    <a:pt x="101407" y="-1183"/>
                    <a:pt x="120213" y="8531"/>
                    <a:pt x="133290" y="28268"/>
                  </a:cubicBezTo>
                  <a:cubicBezTo>
                    <a:pt x="146334" y="47697"/>
                    <a:pt x="153010" y="76235"/>
                    <a:pt x="153010" y="113584"/>
                  </a:cubicBezTo>
                  <a:cubicBezTo>
                    <a:pt x="153010" y="150930"/>
                    <a:pt x="146334" y="179468"/>
                    <a:pt x="133290" y="198897"/>
                  </a:cubicBezTo>
                  <a:cubicBezTo>
                    <a:pt x="120213" y="218634"/>
                    <a:pt x="101407" y="228349"/>
                    <a:pt x="76505" y="228349"/>
                  </a:cubicBezTo>
                  <a:close/>
                </a:path>
              </a:pathLst>
            </a:custGeom>
            <a:solidFill>
              <a:srgbClr val="FFFFFF"/>
            </a:solidFill>
            <a:ln w="3047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8CE3513-294E-21C2-F1A4-23606C9D12FF}"/>
                </a:ext>
              </a:extLst>
            </p:cNvPr>
            <p:cNvSpPr/>
            <p:nvPr>
              <p:custDataLst>
                <p:tags r:id="rId111"/>
              </p:custDataLst>
            </p:nvPr>
          </p:nvSpPr>
          <p:spPr>
            <a:xfrm flipV="1">
              <a:off x="10013560" y="-15246033"/>
              <a:ext cx="153019" cy="229532"/>
            </a:xfrm>
            <a:custGeom>
              <a:avLst/>
              <a:gdLst>
                <a:gd name="connsiteX0" fmla="*/ 76514 w 153019"/>
                <a:gd name="connsiteY0" fmla="*/ 204694 h 229532"/>
                <a:gd name="connsiteX1" fmla="*/ 111423 w 153019"/>
                <a:gd name="connsiteY1" fmla="*/ 181920 h 229532"/>
                <a:gd name="connsiteX2" fmla="*/ 122968 w 153019"/>
                <a:gd name="connsiteY2" fmla="*/ 113606 h 229532"/>
                <a:gd name="connsiteX3" fmla="*/ 111423 w 153019"/>
                <a:gd name="connsiteY3" fmla="*/ 45293 h 229532"/>
                <a:gd name="connsiteX4" fmla="*/ 76514 w 153019"/>
                <a:gd name="connsiteY4" fmla="*/ 22519 h 229532"/>
                <a:gd name="connsiteX5" fmla="*/ 41596 w 153019"/>
                <a:gd name="connsiteY5" fmla="*/ 45293 h 229532"/>
                <a:gd name="connsiteX6" fmla="*/ 30060 w 153019"/>
                <a:gd name="connsiteY6" fmla="*/ 113606 h 229532"/>
                <a:gd name="connsiteX7" fmla="*/ 41596 w 153019"/>
                <a:gd name="connsiteY7" fmla="*/ 181920 h 229532"/>
                <a:gd name="connsiteX8" fmla="*/ 76514 w 153019"/>
                <a:gd name="connsiteY8" fmla="*/ 204694 h 229532"/>
                <a:gd name="connsiteX9" fmla="*/ 76514 w 153019"/>
                <a:gd name="connsiteY9" fmla="*/ 228373 h 229532"/>
                <a:gd name="connsiteX10" fmla="*/ 19736 w 153019"/>
                <a:gd name="connsiteY10" fmla="*/ 198921 h 229532"/>
                <a:gd name="connsiteX11" fmla="*/ 0 w 153019"/>
                <a:gd name="connsiteY11" fmla="*/ 113606 h 229532"/>
                <a:gd name="connsiteX12" fmla="*/ 19736 w 153019"/>
                <a:gd name="connsiteY12" fmla="*/ 28292 h 229532"/>
                <a:gd name="connsiteX13" fmla="*/ 76514 w 153019"/>
                <a:gd name="connsiteY13" fmla="*/ -1160 h 229532"/>
                <a:gd name="connsiteX14" fmla="*/ 133283 w 153019"/>
                <a:gd name="connsiteY14" fmla="*/ 28292 h 229532"/>
                <a:gd name="connsiteX15" fmla="*/ 153019 w 153019"/>
                <a:gd name="connsiteY15" fmla="*/ 113606 h 229532"/>
                <a:gd name="connsiteX16" fmla="*/ 133283 w 153019"/>
                <a:gd name="connsiteY16" fmla="*/ 198921 h 229532"/>
                <a:gd name="connsiteX17" fmla="*/ 76514 w 153019"/>
                <a:gd name="connsiteY17" fmla="*/ 22837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694"/>
                  </a:moveTo>
                  <a:cubicBezTo>
                    <a:pt x="91993" y="204694"/>
                    <a:pt x="103527" y="197102"/>
                    <a:pt x="111423" y="181920"/>
                  </a:cubicBezTo>
                  <a:cubicBezTo>
                    <a:pt x="119015" y="166737"/>
                    <a:pt x="122968" y="143963"/>
                    <a:pt x="122968" y="113606"/>
                  </a:cubicBezTo>
                  <a:cubicBezTo>
                    <a:pt x="122968" y="83241"/>
                    <a:pt x="119015" y="60476"/>
                    <a:pt x="111423" y="45293"/>
                  </a:cubicBezTo>
                  <a:cubicBezTo>
                    <a:pt x="103527" y="30109"/>
                    <a:pt x="91993" y="22519"/>
                    <a:pt x="76514" y="22519"/>
                  </a:cubicBezTo>
                  <a:cubicBezTo>
                    <a:pt x="61027" y="22519"/>
                    <a:pt x="49492" y="30109"/>
                    <a:pt x="41596" y="45293"/>
                  </a:cubicBezTo>
                  <a:cubicBezTo>
                    <a:pt x="34004" y="60476"/>
                    <a:pt x="30060" y="83241"/>
                    <a:pt x="30060" y="113606"/>
                  </a:cubicBezTo>
                  <a:cubicBezTo>
                    <a:pt x="30060" y="143963"/>
                    <a:pt x="34004" y="166737"/>
                    <a:pt x="41596" y="181920"/>
                  </a:cubicBezTo>
                  <a:cubicBezTo>
                    <a:pt x="49492" y="197102"/>
                    <a:pt x="61027" y="204694"/>
                    <a:pt x="76514" y="204694"/>
                  </a:cubicBezTo>
                  <a:close/>
                  <a:moveTo>
                    <a:pt x="76514" y="228373"/>
                  </a:moveTo>
                  <a:cubicBezTo>
                    <a:pt x="51616" y="228373"/>
                    <a:pt x="32785" y="218658"/>
                    <a:pt x="19736" y="198921"/>
                  </a:cubicBezTo>
                  <a:cubicBezTo>
                    <a:pt x="6372" y="179490"/>
                    <a:pt x="0" y="150954"/>
                    <a:pt x="0" y="113606"/>
                  </a:cubicBezTo>
                  <a:cubicBezTo>
                    <a:pt x="0" y="76259"/>
                    <a:pt x="6372" y="47721"/>
                    <a:pt x="19736" y="28292"/>
                  </a:cubicBezTo>
                  <a:cubicBezTo>
                    <a:pt x="32785" y="8555"/>
                    <a:pt x="51616" y="-1160"/>
                    <a:pt x="76514" y="-1160"/>
                  </a:cubicBezTo>
                  <a:cubicBezTo>
                    <a:pt x="101403" y="-1160"/>
                    <a:pt x="120234" y="8555"/>
                    <a:pt x="133283" y="28292"/>
                  </a:cubicBezTo>
                  <a:cubicBezTo>
                    <a:pt x="146342" y="47721"/>
                    <a:pt x="153019" y="76259"/>
                    <a:pt x="153019" y="113606"/>
                  </a:cubicBezTo>
                  <a:cubicBezTo>
                    <a:pt x="153019" y="150954"/>
                    <a:pt x="146342" y="179490"/>
                    <a:pt x="133283" y="198921"/>
                  </a:cubicBezTo>
                  <a:cubicBezTo>
                    <a:pt x="120234" y="218658"/>
                    <a:pt x="101403" y="228373"/>
                    <a:pt x="76514" y="228373"/>
                  </a:cubicBezTo>
                  <a:close/>
                </a:path>
              </a:pathLst>
            </a:custGeom>
            <a:solidFill>
              <a:srgbClr val="FFFFFF"/>
            </a:solidFill>
            <a:ln w="3047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EC4E156-CCD4-9DA3-3C96-C08851AF42E0}"/>
                </a:ext>
              </a:extLst>
            </p:cNvPr>
            <p:cNvSpPr/>
            <p:nvPr>
              <p:custDataLst>
                <p:tags r:id="rId112"/>
              </p:custDataLst>
            </p:nvPr>
          </p:nvSpPr>
          <p:spPr>
            <a:xfrm flipV="1">
              <a:off x="10517930" y="-15246033"/>
              <a:ext cx="153018" cy="229532"/>
            </a:xfrm>
            <a:custGeom>
              <a:avLst/>
              <a:gdLst>
                <a:gd name="connsiteX0" fmla="*/ 76513 w 153018"/>
                <a:gd name="connsiteY0" fmla="*/ 204694 h 229532"/>
                <a:gd name="connsiteX1" fmla="*/ 111423 w 153018"/>
                <a:gd name="connsiteY1" fmla="*/ 181920 h 229532"/>
                <a:gd name="connsiteX2" fmla="*/ 122968 w 153018"/>
                <a:gd name="connsiteY2" fmla="*/ 113606 h 229532"/>
                <a:gd name="connsiteX3" fmla="*/ 111423 w 153018"/>
                <a:gd name="connsiteY3" fmla="*/ 45293 h 229532"/>
                <a:gd name="connsiteX4" fmla="*/ 76513 w 153018"/>
                <a:gd name="connsiteY4" fmla="*/ 22519 h 229532"/>
                <a:gd name="connsiteX5" fmla="*/ 41596 w 153018"/>
                <a:gd name="connsiteY5" fmla="*/ 45293 h 229532"/>
                <a:gd name="connsiteX6" fmla="*/ 30060 w 153018"/>
                <a:gd name="connsiteY6" fmla="*/ 113606 h 229532"/>
                <a:gd name="connsiteX7" fmla="*/ 41596 w 153018"/>
                <a:gd name="connsiteY7" fmla="*/ 181920 h 229532"/>
                <a:gd name="connsiteX8" fmla="*/ 76513 w 153018"/>
                <a:gd name="connsiteY8" fmla="*/ 204694 h 229532"/>
                <a:gd name="connsiteX9" fmla="*/ 76513 w 153018"/>
                <a:gd name="connsiteY9" fmla="*/ 228373 h 229532"/>
                <a:gd name="connsiteX10" fmla="*/ 19736 w 153018"/>
                <a:gd name="connsiteY10" fmla="*/ 198921 h 229532"/>
                <a:gd name="connsiteX11" fmla="*/ 0 w 153018"/>
                <a:gd name="connsiteY11" fmla="*/ 113606 h 229532"/>
                <a:gd name="connsiteX12" fmla="*/ 19736 w 153018"/>
                <a:gd name="connsiteY12" fmla="*/ 28292 h 229532"/>
                <a:gd name="connsiteX13" fmla="*/ 76513 w 153018"/>
                <a:gd name="connsiteY13" fmla="*/ -1160 h 229532"/>
                <a:gd name="connsiteX14" fmla="*/ 133283 w 153018"/>
                <a:gd name="connsiteY14" fmla="*/ 28292 h 229532"/>
                <a:gd name="connsiteX15" fmla="*/ 153019 w 153018"/>
                <a:gd name="connsiteY15" fmla="*/ 113606 h 229532"/>
                <a:gd name="connsiteX16" fmla="*/ 133283 w 153018"/>
                <a:gd name="connsiteY16" fmla="*/ 198921 h 229532"/>
                <a:gd name="connsiteX17" fmla="*/ 76513 w 153018"/>
                <a:gd name="connsiteY17" fmla="*/ 22837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3" y="204694"/>
                  </a:moveTo>
                  <a:cubicBezTo>
                    <a:pt x="91992" y="204694"/>
                    <a:pt x="103529" y="197102"/>
                    <a:pt x="111423" y="181920"/>
                  </a:cubicBezTo>
                  <a:cubicBezTo>
                    <a:pt x="119015" y="166737"/>
                    <a:pt x="122968" y="143963"/>
                    <a:pt x="122968" y="113606"/>
                  </a:cubicBezTo>
                  <a:cubicBezTo>
                    <a:pt x="122968" y="83241"/>
                    <a:pt x="119015" y="60476"/>
                    <a:pt x="111423" y="45293"/>
                  </a:cubicBezTo>
                  <a:cubicBezTo>
                    <a:pt x="103529" y="30109"/>
                    <a:pt x="91992" y="22519"/>
                    <a:pt x="76513" y="22519"/>
                  </a:cubicBezTo>
                  <a:cubicBezTo>
                    <a:pt x="61027" y="22519"/>
                    <a:pt x="49490" y="30109"/>
                    <a:pt x="41596" y="45293"/>
                  </a:cubicBezTo>
                  <a:cubicBezTo>
                    <a:pt x="34004" y="60476"/>
                    <a:pt x="30060" y="83241"/>
                    <a:pt x="30060" y="113606"/>
                  </a:cubicBezTo>
                  <a:cubicBezTo>
                    <a:pt x="30060" y="143963"/>
                    <a:pt x="34004" y="166737"/>
                    <a:pt x="41596" y="181920"/>
                  </a:cubicBezTo>
                  <a:cubicBezTo>
                    <a:pt x="49490" y="197102"/>
                    <a:pt x="61027" y="204694"/>
                    <a:pt x="76513" y="204694"/>
                  </a:cubicBezTo>
                  <a:close/>
                  <a:moveTo>
                    <a:pt x="76513" y="228373"/>
                  </a:moveTo>
                  <a:cubicBezTo>
                    <a:pt x="51615" y="228373"/>
                    <a:pt x="32784" y="218658"/>
                    <a:pt x="19736" y="198921"/>
                  </a:cubicBezTo>
                  <a:cubicBezTo>
                    <a:pt x="6374" y="179490"/>
                    <a:pt x="0" y="150954"/>
                    <a:pt x="0" y="113606"/>
                  </a:cubicBezTo>
                  <a:cubicBezTo>
                    <a:pt x="0" y="76259"/>
                    <a:pt x="6374" y="47721"/>
                    <a:pt x="19736" y="28292"/>
                  </a:cubicBezTo>
                  <a:cubicBezTo>
                    <a:pt x="32784" y="8555"/>
                    <a:pt x="51615" y="-1160"/>
                    <a:pt x="76513" y="-1160"/>
                  </a:cubicBezTo>
                  <a:cubicBezTo>
                    <a:pt x="101404" y="-1160"/>
                    <a:pt x="120235" y="8555"/>
                    <a:pt x="133283" y="28292"/>
                  </a:cubicBezTo>
                  <a:cubicBezTo>
                    <a:pt x="146341" y="47721"/>
                    <a:pt x="153019" y="76259"/>
                    <a:pt x="153019" y="113606"/>
                  </a:cubicBezTo>
                  <a:cubicBezTo>
                    <a:pt x="153019" y="150954"/>
                    <a:pt x="146341" y="179490"/>
                    <a:pt x="133283" y="198921"/>
                  </a:cubicBezTo>
                  <a:cubicBezTo>
                    <a:pt x="120235" y="218658"/>
                    <a:pt x="101404" y="228373"/>
                    <a:pt x="76513" y="228373"/>
                  </a:cubicBezTo>
                  <a:close/>
                </a:path>
              </a:pathLst>
            </a:custGeom>
            <a:solidFill>
              <a:srgbClr val="FFFFFF"/>
            </a:solidFill>
            <a:ln w="3047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A0883E4-97F0-6F80-FE42-8FBE56E7E5D1}"/>
                </a:ext>
              </a:extLst>
            </p:cNvPr>
            <p:cNvSpPr/>
            <p:nvPr>
              <p:custDataLst>
                <p:tags r:id="rId113"/>
              </p:custDataLst>
            </p:nvPr>
          </p:nvSpPr>
          <p:spPr>
            <a:xfrm flipV="1">
              <a:off x="11022301" y="-15246033"/>
              <a:ext cx="153018" cy="229532"/>
            </a:xfrm>
            <a:custGeom>
              <a:avLst/>
              <a:gdLst>
                <a:gd name="connsiteX0" fmla="*/ 76513 w 153018"/>
                <a:gd name="connsiteY0" fmla="*/ 204694 h 229532"/>
                <a:gd name="connsiteX1" fmla="*/ 111422 w 153018"/>
                <a:gd name="connsiteY1" fmla="*/ 181920 h 229532"/>
                <a:gd name="connsiteX2" fmla="*/ 122968 w 153018"/>
                <a:gd name="connsiteY2" fmla="*/ 113606 h 229532"/>
                <a:gd name="connsiteX3" fmla="*/ 111422 w 153018"/>
                <a:gd name="connsiteY3" fmla="*/ 45293 h 229532"/>
                <a:gd name="connsiteX4" fmla="*/ 76513 w 153018"/>
                <a:gd name="connsiteY4" fmla="*/ 22519 h 229532"/>
                <a:gd name="connsiteX5" fmla="*/ 41596 w 153018"/>
                <a:gd name="connsiteY5" fmla="*/ 45293 h 229532"/>
                <a:gd name="connsiteX6" fmla="*/ 30059 w 153018"/>
                <a:gd name="connsiteY6" fmla="*/ 113606 h 229532"/>
                <a:gd name="connsiteX7" fmla="*/ 41596 w 153018"/>
                <a:gd name="connsiteY7" fmla="*/ 181920 h 229532"/>
                <a:gd name="connsiteX8" fmla="*/ 76513 w 153018"/>
                <a:gd name="connsiteY8" fmla="*/ 204694 h 229532"/>
                <a:gd name="connsiteX9" fmla="*/ 76513 w 153018"/>
                <a:gd name="connsiteY9" fmla="*/ 228373 h 229532"/>
                <a:gd name="connsiteX10" fmla="*/ 19736 w 153018"/>
                <a:gd name="connsiteY10" fmla="*/ 198921 h 229532"/>
                <a:gd name="connsiteX11" fmla="*/ 0 w 153018"/>
                <a:gd name="connsiteY11" fmla="*/ 113606 h 229532"/>
                <a:gd name="connsiteX12" fmla="*/ 19736 w 153018"/>
                <a:gd name="connsiteY12" fmla="*/ 28292 h 229532"/>
                <a:gd name="connsiteX13" fmla="*/ 76513 w 153018"/>
                <a:gd name="connsiteY13" fmla="*/ -1160 h 229532"/>
                <a:gd name="connsiteX14" fmla="*/ 133283 w 153018"/>
                <a:gd name="connsiteY14" fmla="*/ 28292 h 229532"/>
                <a:gd name="connsiteX15" fmla="*/ 153019 w 153018"/>
                <a:gd name="connsiteY15" fmla="*/ 113606 h 229532"/>
                <a:gd name="connsiteX16" fmla="*/ 133283 w 153018"/>
                <a:gd name="connsiteY16" fmla="*/ 198921 h 229532"/>
                <a:gd name="connsiteX17" fmla="*/ 76513 w 153018"/>
                <a:gd name="connsiteY17" fmla="*/ 22837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3" y="204694"/>
                  </a:moveTo>
                  <a:cubicBezTo>
                    <a:pt x="91992" y="204694"/>
                    <a:pt x="103525" y="197102"/>
                    <a:pt x="111422" y="181920"/>
                  </a:cubicBezTo>
                  <a:cubicBezTo>
                    <a:pt x="119015" y="166737"/>
                    <a:pt x="122968" y="143963"/>
                    <a:pt x="122968" y="113606"/>
                  </a:cubicBezTo>
                  <a:cubicBezTo>
                    <a:pt x="122968" y="83241"/>
                    <a:pt x="119015" y="60476"/>
                    <a:pt x="111422" y="45293"/>
                  </a:cubicBezTo>
                  <a:cubicBezTo>
                    <a:pt x="103525" y="30109"/>
                    <a:pt x="91992" y="22519"/>
                    <a:pt x="76513" y="22519"/>
                  </a:cubicBezTo>
                  <a:cubicBezTo>
                    <a:pt x="61027" y="22519"/>
                    <a:pt x="49490" y="30109"/>
                    <a:pt x="41596" y="45293"/>
                  </a:cubicBezTo>
                  <a:cubicBezTo>
                    <a:pt x="34004" y="60476"/>
                    <a:pt x="30059" y="83241"/>
                    <a:pt x="30059" y="113606"/>
                  </a:cubicBezTo>
                  <a:cubicBezTo>
                    <a:pt x="30059" y="143963"/>
                    <a:pt x="34004" y="166737"/>
                    <a:pt x="41596" y="181920"/>
                  </a:cubicBezTo>
                  <a:cubicBezTo>
                    <a:pt x="49490" y="197102"/>
                    <a:pt x="61027" y="204694"/>
                    <a:pt x="76513" y="204694"/>
                  </a:cubicBezTo>
                  <a:close/>
                  <a:moveTo>
                    <a:pt x="76513" y="228373"/>
                  </a:moveTo>
                  <a:cubicBezTo>
                    <a:pt x="51615" y="228373"/>
                    <a:pt x="32784" y="218658"/>
                    <a:pt x="19736" y="198921"/>
                  </a:cubicBezTo>
                  <a:cubicBezTo>
                    <a:pt x="6370" y="179490"/>
                    <a:pt x="0" y="150954"/>
                    <a:pt x="0" y="113606"/>
                  </a:cubicBezTo>
                  <a:cubicBezTo>
                    <a:pt x="0" y="76259"/>
                    <a:pt x="6370" y="47721"/>
                    <a:pt x="19736" y="28292"/>
                  </a:cubicBezTo>
                  <a:cubicBezTo>
                    <a:pt x="32784" y="8555"/>
                    <a:pt x="51615" y="-1160"/>
                    <a:pt x="76513" y="-1160"/>
                  </a:cubicBezTo>
                  <a:cubicBezTo>
                    <a:pt x="101404" y="-1160"/>
                    <a:pt x="120235" y="8555"/>
                    <a:pt x="133283" y="28292"/>
                  </a:cubicBezTo>
                  <a:cubicBezTo>
                    <a:pt x="146340" y="47721"/>
                    <a:pt x="153019" y="76259"/>
                    <a:pt x="153019" y="113606"/>
                  </a:cubicBezTo>
                  <a:cubicBezTo>
                    <a:pt x="153019" y="150954"/>
                    <a:pt x="146340" y="179490"/>
                    <a:pt x="133283" y="198921"/>
                  </a:cubicBezTo>
                  <a:cubicBezTo>
                    <a:pt x="120235" y="218658"/>
                    <a:pt x="101404" y="228373"/>
                    <a:pt x="76513" y="228373"/>
                  </a:cubicBezTo>
                  <a:close/>
                </a:path>
              </a:pathLst>
            </a:custGeom>
            <a:solidFill>
              <a:srgbClr val="FFFFFF"/>
            </a:solidFill>
            <a:ln w="3047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29D9858-E32F-5F95-EDA8-53140180D995}"/>
                </a:ext>
              </a:extLst>
            </p:cNvPr>
            <p:cNvSpPr/>
            <p:nvPr>
              <p:custDataLst>
                <p:tags r:id="rId114"/>
              </p:custDataLst>
            </p:nvPr>
          </p:nvSpPr>
          <p:spPr>
            <a:xfrm flipV="1">
              <a:off x="11526671" y="-15246033"/>
              <a:ext cx="153019" cy="229532"/>
            </a:xfrm>
            <a:custGeom>
              <a:avLst/>
              <a:gdLst>
                <a:gd name="connsiteX0" fmla="*/ 76514 w 153019"/>
                <a:gd name="connsiteY0" fmla="*/ 204694 h 229532"/>
                <a:gd name="connsiteX1" fmla="*/ 111426 w 153019"/>
                <a:gd name="connsiteY1" fmla="*/ 181920 h 229532"/>
                <a:gd name="connsiteX2" fmla="*/ 122969 w 153019"/>
                <a:gd name="connsiteY2" fmla="*/ 113606 h 229532"/>
                <a:gd name="connsiteX3" fmla="*/ 111426 w 153019"/>
                <a:gd name="connsiteY3" fmla="*/ 45293 h 229532"/>
                <a:gd name="connsiteX4" fmla="*/ 76514 w 153019"/>
                <a:gd name="connsiteY4" fmla="*/ 22519 h 229532"/>
                <a:gd name="connsiteX5" fmla="*/ 41597 w 153019"/>
                <a:gd name="connsiteY5" fmla="*/ 45293 h 229532"/>
                <a:gd name="connsiteX6" fmla="*/ 30062 w 153019"/>
                <a:gd name="connsiteY6" fmla="*/ 113606 h 229532"/>
                <a:gd name="connsiteX7" fmla="*/ 41597 w 153019"/>
                <a:gd name="connsiteY7" fmla="*/ 181920 h 229532"/>
                <a:gd name="connsiteX8" fmla="*/ 76514 w 153019"/>
                <a:gd name="connsiteY8" fmla="*/ 204694 h 229532"/>
                <a:gd name="connsiteX9" fmla="*/ 76514 w 153019"/>
                <a:gd name="connsiteY9" fmla="*/ 228373 h 229532"/>
                <a:gd name="connsiteX10" fmla="*/ 19736 w 153019"/>
                <a:gd name="connsiteY10" fmla="*/ 198921 h 229532"/>
                <a:gd name="connsiteX11" fmla="*/ 0 w 153019"/>
                <a:gd name="connsiteY11" fmla="*/ 113606 h 229532"/>
                <a:gd name="connsiteX12" fmla="*/ 19736 w 153019"/>
                <a:gd name="connsiteY12" fmla="*/ 28292 h 229532"/>
                <a:gd name="connsiteX13" fmla="*/ 76514 w 153019"/>
                <a:gd name="connsiteY13" fmla="*/ -1160 h 229532"/>
                <a:gd name="connsiteX14" fmla="*/ 133283 w 153019"/>
                <a:gd name="connsiteY14" fmla="*/ 28292 h 229532"/>
                <a:gd name="connsiteX15" fmla="*/ 153020 w 153019"/>
                <a:gd name="connsiteY15" fmla="*/ 113606 h 229532"/>
                <a:gd name="connsiteX16" fmla="*/ 133283 w 153019"/>
                <a:gd name="connsiteY16" fmla="*/ 198921 h 229532"/>
                <a:gd name="connsiteX17" fmla="*/ 76514 w 153019"/>
                <a:gd name="connsiteY17" fmla="*/ 22837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694"/>
                  </a:moveTo>
                  <a:cubicBezTo>
                    <a:pt x="91995" y="204694"/>
                    <a:pt x="103529" y="197102"/>
                    <a:pt x="111426" y="181920"/>
                  </a:cubicBezTo>
                  <a:cubicBezTo>
                    <a:pt x="119016" y="166737"/>
                    <a:pt x="122969" y="143963"/>
                    <a:pt x="122969" y="113606"/>
                  </a:cubicBezTo>
                  <a:cubicBezTo>
                    <a:pt x="122969" y="83241"/>
                    <a:pt x="119016" y="60476"/>
                    <a:pt x="111426" y="45293"/>
                  </a:cubicBezTo>
                  <a:cubicBezTo>
                    <a:pt x="103529" y="30109"/>
                    <a:pt x="91995" y="22519"/>
                    <a:pt x="76514" y="22519"/>
                  </a:cubicBezTo>
                  <a:cubicBezTo>
                    <a:pt x="61028" y="22519"/>
                    <a:pt x="49494" y="30109"/>
                    <a:pt x="41597" y="45293"/>
                  </a:cubicBezTo>
                  <a:cubicBezTo>
                    <a:pt x="34007" y="60476"/>
                    <a:pt x="30062" y="83241"/>
                    <a:pt x="30062" y="113606"/>
                  </a:cubicBezTo>
                  <a:cubicBezTo>
                    <a:pt x="30062" y="143963"/>
                    <a:pt x="34007" y="166737"/>
                    <a:pt x="41597" y="181920"/>
                  </a:cubicBezTo>
                  <a:cubicBezTo>
                    <a:pt x="49494" y="197102"/>
                    <a:pt x="61028" y="204694"/>
                    <a:pt x="76514" y="204694"/>
                  </a:cubicBezTo>
                  <a:close/>
                  <a:moveTo>
                    <a:pt x="76514" y="228373"/>
                  </a:moveTo>
                  <a:cubicBezTo>
                    <a:pt x="51618" y="228373"/>
                    <a:pt x="32788" y="218658"/>
                    <a:pt x="19736" y="198921"/>
                  </a:cubicBezTo>
                  <a:cubicBezTo>
                    <a:pt x="6374" y="179490"/>
                    <a:pt x="0" y="150954"/>
                    <a:pt x="0" y="113606"/>
                  </a:cubicBezTo>
                  <a:cubicBezTo>
                    <a:pt x="0" y="76259"/>
                    <a:pt x="6374" y="47721"/>
                    <a:pt x="19736" y="28292"/>
                  </a:cubicBezTo>
                  <a:cubicBezTo>
                    <a:pt x="32788" y="8555"/>
                    <a:pt x="51618" y="-1160"/>
                    <a:pt x="76514" y="-1160"/>
                  </a:cubicBezTo>
                  <a:cubicBezTo>
                    <a:pt x="101404" y="-1160"/>
                    <a:pt x="120235" y="8555"/>
                    <a:pt x="133283" y="28292"/>
                  </a:cubicBezTo>
                  <a:cubicBezTo>
                    <a:pt x="146344" y="47721"/>
                    <a:pt x="153020" y="76259"/>
                    <a:pt x="153020" y="113606"/>
                  </a:cubicBezTo>
                  <a:cubicBezTo>
                    <a:pt x="153020" y="150954"/>
                    <a:pt x="146344" y="179490"/>
                    <a:pt x="133283" y="198921"/>
                  </a:cubicBezTo>
                  <a:cubicBezTo>
                    <a:pt x="120235" y="218658"/>
                    <a:pt x="101404" y="228373"/>
                    <a:pt x="76514" y="228373"/>
                  </a:cubicBezTo>
                  <a:close/>
                </a:path>
              </a:pathLst>
            </a:custGeom>
            <a:solidFill>
              <a:srgbClr val="FFFFFF"/>
            </a:solidFill>
            <a:ln w="3047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089EA98-2AA2-64EF-C8B2-BC58AC4E8B04}"/>
                </a:ext>
              </a:extLst>
            </p:cNvPr>
            <p:cNvSpPr/>
            <p:nvPr>
              <p:custDataLst>
                <p:tags r:id="rId115"/>
              </p:custDataLst>
            </p:nvPr>
          </p:nvSpPr>
          <p:spPr>
            <a:xfrm flipV="1">
              <a:off x="12031042" y="-15246033"/>
              <a:ext cx="153018" cy="229532"/>
            </a:xfrm>
            <a:custGeom>
              <a:avLst/>
              <a:gdLst>
                <a:gd name="connsiteX0" fmla="*/ 76514 w 153018"/>
                <a:gd name="connsiteY0" fmla="*/ 204694 h 229532"/>
                <a:gd name="connsiteX1" fmla="*/ 111423 w 153018"/>
                <a:gd name="connsiteY1" fmla="*/ 181920 h 229532"/>
                <a:gd name="connsiteX2" fmla="*/ 122968 w 153018"/>
                <a:gd name="connsiteY2" fmla="*/ 113606 h 229532"/>
                <a:gd name="connsiteX3" fmla="*/ 111423 w 153018"/>
                <a:gd name="connsiteY3" fmla="*/ 45293 h 229532"/>
                <a:gd name="connsiteX4" fmla="*/ 76514 w 153018"/>
                <a:gd name="connsiteY4" fmla="*/ 22519 h 229532"/>
                <a:gd name="connsiteX5" fmla="*/ 41597 w 153018"/>
                <a:gd name="connsiteY5" fmla="*/ 45293 h 229532"/>
                <a:gd name="connsiteX6" fmla="*/ 30062 w 153018"/>
                <a:gd name="connsiteY6" fmla="*/ 113606 h 229532"/>
                <a:gd name="connsiteX7" fmla="*/ 41597 w 153018"/>
                <a:gd name="connsiteY7" fmla="*/ 181920 h 229532"/>
                <a:gd name="connsiteX8" fmla="*/ 76514 w 153018"/>
                <a:gd name="connsiteY8" fmla="*/ 204694 h 229532"/>
                <a:gd name="connsiteX9" fmla="*/ 76514 w 153018"/>
                <a:gd name="connsiteY9" fmla="*/ 228373 h 229532"/>
                <a:gd name="connsiteX10" fmla="*/ 19736 w 153018"/>
                <a:gd name="connsiteY10" fmla="*/ 198921 h 229532"/>
                <a:gd name="connsiteX11" fmla="*/ 0 w 153018"/>
                <a:gd name="connsiteY11" fmla="*/ 113606 h 229532"/>
                <a:gd name="connsiteX12" fmla="*/ 19736 w 153018"/>
                <a:gd name="connsiteY12" fmla="*/ 28292 h 229532"/>
                <a:gd name="connsiteX13" fmla="*/ 76514 w 153018"/>
                <a:gd name="connsiteY13" fmla="*/ -1160 h 229532"/>
                <a:gd name="connsiteX14" fmla="*/ 133283 w 153018"/>
                <a:gd name="connsiteY14" fmla="*/ 28292 h 229532"/>
                <a:gd name="connsiteX15" fmla="*/ 153019 w 153018"/>
                <a:gd name="connsiteY15" fmla="*/ 113606 h 229532"/>
                <a:gd name="connsiteX16" fmla="*/ 133283 w 153018"/>
                <a:gd name="connsiteY16" fmla="*/ 198921 h 229532"/>
                <a:gd name="connsiteX17" fmla="*/ 76514 w 153018"/>
                <a:gd name="connsiteY17" fmla="*/ 22837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4" y="204694"/>
                  </a:moveTo>
                  <a:cubicBezTo>
                    <a:pt x="91992" y="204694"/>
                    <a:pt x="103529" y="197102"/>
                    <a:pt x="111423" y="181920"/>
                  </a:cubicBezTo>
                  <a:cubicBezTo>
                    <a:pt x="119015" y="166737"/>
                    <a:pt x="122968" y="143963"/>
                    <a:pt x="122968" y="113606"/>
                  </a:cubicBezTo>
                  <a:cubicBezTo>
                    <a:pt x="122968" y="83241"/>
                    <a:pt x="119015" y="60476"/>
                    <a:pt x="111423" y="45293"/>
                  </a:cubicBezTo>
                  <a:cubicBezTo>
                    <a:pt x="103529" y="30109"/>
                    <a:pt x="91992" y="22519"/>
                    <a:pt x="76514" y="22519"/>
                  </a:cubicBezTo>
                  <a:cubicBezTo>
                    <a:pt x="61027" y="22519"/>
                    <a:pt x="49494" y="30109"/>
                    <a:pt x="41597" y="45293"/>
                  </a:cubicBezTo>
                  <a:cubicBezTo>
                    <a:pt x="34004" y="60476"/>
                    <a:pt x="30062" y="83241"/>
                    <a:pt x="30062" y="113606"/>
                  </a:cubicBezTo>
                  <a:cubicBezTo>
                    <a:pt x="30062" y="143963"/>
                    <a:pt x="34004" y="166737"/>
                    <a:pt x="41597" y="181920"/>
                  </a:cubicBezTo>
                  <a:cubicBezTo>
                    <a:pt x="49494" y="197102"/>
                    <a:pt x="61027" y="204694"/>
                    <a:pt x="76514" y="204694"/>
                  </a:cubicBezTo>
                  <a:close/>
                  <a:moveTo>
                    <a:pt x="76514" y="228373"/>
                  </a:moveTo>
                  <a:cubicBezTo>
                    <a:pt x="51618" y="228373"/>
                    <a:pt x="32784" y="218658"/>
                    <a:pt x="19736" y="198921"/>
                  </a:cubicBezTo>
                  <a:cubicBezTo>
                    <a:pt x="6374" y="179490"/>
                    <a:pt x="0" y="150954"/>
                    <a:pt x="0" y="113606"/>
                  </a:cubicBezTo>
                  <a:cubicBezTo>
                    <a:pt x="0" y="76259"/>
                    <a:pt x="6374" y="47721"/>
                    <a:pt x="19736" y="28292"/>
                  </a:cubicBezTo>
                  <a:cubicBezTo>
                    <a:pt x="32784" y="8555"/>
                    <a:pt x="51618" y="-1160"/>
                    <a:pt x="76514" y="-1160"/>
                  </a:cubicBezTo>
                  <a:cubicBezTo>
                    <a:pt x="101404" y="-1160"/>
                    <a:pt x="120235" y="8555"/>
                    <a:pt x="133283" y="28292"/>
                  </a:cubicBezTo>
                  <a:cubicBezTo>
                    <a:pt x="146344" y="47721"/>
                    <a:pt x="153019" y="76259"/>
                    <a:pt x="153019" y="113606"/>
                  </a:cubicBezTo>
                  <a:cubicBezTo>
                    <a:pt x="153019" y="150954"/>
                    <a:pt x="146344" y="179490"/>
                    <a:pt x="133283" y="198921"/>
                  </a:cubicBezTo>
                  <a:cubicBezTo>
                    <a:pt x="120235" y="218658"/>
                    <a:pt x="101404" y="228373"/>
                    <a:pt x="76514" y="228373"/>
                  </a:cubicBezTo>
                  <a:close/>
                </a:path>
              </a:pathLst>
            </a:custGeom>
            <a:solidFill>
              <a:srgbClr val="FFFFFF"/>
            </a:solidFill>
            <a:ln w="3047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35ACE9C-DA2D-40D5-5BEA-E938802E236C}"/>
                </a:ext>
              </a:extLst>
            </p:cNvPr>
            <p:cNvSpPr/>
            <p:nvPr>
              <p:custDataLst>
                <p:tags r:id="rId116"/>
              </p:custDataLst>
            </p:nvPr>
          </p:nvSpPr>
          <p:spPr>
            <a:xfrm flipV="1">
              <a:off x="12535413" y="-15246033"/>
              <a:ext cx="153018" cy="229532"/>
            </a:xfrm>
            <a:custGeom>
              <a:avLst/>
              <a:gdLst>
                <a:gd name="connsiteX0" fmla="*/ 76513 w 153018"/>
                <a:gd name="connsiteY0" fmla="*/ 204694 h 229532"/>
                <a:gd name="connsiteX1" fmla="*/ 111423 w 153018"/>
                <a:gd name="connsiteY1" fmla="*/ 181920 h 229532"/>
                <a:gd name="connsiteX2" fmla="*/ 122968 w 153018"/>
                <a:gd name="connsiteY2" fmla="*/ 113606 h 229532"/>
                <a:gd name="connsiteX3" fmla="*/ 111423 w 153018"/>
                <a:gd name="connsiteY3" fmla="*/ 45293 h 229532"/>
                <a:gd name="connsiteX4" fmla="*/ 76513 w 153018"/>
                <a:gd name="connsiteY4" fmla="*/ 22519 h 229532"/>
                <a:gd name="connsiteX5" fmla="*/ 41596 w 153018"/>
                <a:gd name="connsiteY5" fmla="*/ 45293 h 229532"/>
                <a:gd name="connsiteX6" fmla="*/ 30060 w 153018"/>
                <a:gd name="connsiteY6" fmla="*/ 113606 h 229532"/>
                <a:gd name="connsiteX7" fmla="*/ 41596 w 153018"/>
                <a:gd name="connsiteY7" fmla="*/ 181920 h 229532"/>
                <a:gd name="connsiteX8" fmla="*/ 76513 w 153018"/>
                <a:gd name="connsiteY8" fmla="*/ 204694 h 229532"/>
                <a:gd name="connsiteX9" fmla="*/ 76513 w 153018"/>
                <a:gd name="connsiteY9" fmla="*/ 228373 h 229532"/>
                <a:gd name="connsiteX10" fmla="*/ 19736 w 153018"/>
                <a:gd name="connsiteY10" fmla="*/ 198921 h 229532"/>
                <a:gd name="connsiteX11" fmla="*/ 0 w 153018"/>
                <a:gd name="connsiteY11" fmla="*/ 113606 h 229532"/>
                <a:gd name="connsiteX12" fmla="*/ 19736 w 153018"/>
                <a:gd name="connsiteY12" fmla="*/ 28292 h 229532"/>
                <a:gd name="connsiteX13" fmla="*/ 76513 w 153018"/>
                <a:gd name="connsiteY13" fmla="*/ -1160 h 229532"/>
                <a:gd name="connsiteX14" fmla="*/ 133283 w 153018"/>
                <a:gd name="connsiteY14" fmla="*/ 28292 h 229532"/>
                <a:gd name="connsiteX15" fmla="*/ 153019 w 153018"/>
                <a:gd name="connsiteY15" fmla="*/ 113606 h 229532"/>
                <a:gd name="connsiteX16" fmla="*/ 133283 w 153018"/>
                <a:gd name="connsiteY16" fmla="*/ 198921 h 229532"/>
                <a:gd name="connsiteX17" fmla="*/ 76513 w 153018"/>
                <a:gd name="connsiteY17" fmla="*/ 22837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3" y="204694"/>
                  </a:moveTo>
                  <a:cubicBezTo>
                    <a:pt x="91992" y="204694"/>
                    <a:pt x="103529" y="197102"/>
                    <a:pt x="111423" y="181920"/>
                  </a:cubicBezTo>
                  <a:cubicBezTo>
                    <a:pt x="119015" y="166737"/>
                    <a:pt x="122968" y="143963"/>
                    <a:pt x="122968" y="113606"/>
                  </a:cubicBezTo>
                  <a:cubicBezTo>
                    <a:pt x="122968" y="83241"/>
                    <a:pt x="119015" y="60476"/>
                    <a:pt x="111423" y="45293"/>
                  </a:cubicBezTo>
                  <a:cubicBezTo>
                    <a:pt x="103529" y="30109"/>
                    <a:pt x="91992" y="22519"/>
                    <a:pt x="76513" y="22519"/>
                  </a:cubicBezTo>
                  <a:cubicBezTo>
                    <a:pt x="61027" y="22519"/>
                    <a:pt x="49490" y="30109"/>
                    <a:pt x="41596" y="45293"/>
                  </a:cubicBezTo>
                  <a:cubicBezTo>
                    <a:pt x="34004" y="60476"/>
                    <a:pt x="30060" y="83241"/>
                    <a:pt x="30060" y="113606"/>
                  </a:cubicBezTo>
                  <a:cubicBezTo>
                    <a:pt x="30060" y="143963"/>
                    <a:pt x="34004" y="166737"/>
                    <a:pt x="41596" y="181920"/>
                  </a:cubicBezTo>
                  <a:cubicBezTo>
                    <a:pt x="49490" y="197102"/>
                    <a:pt x="61027" y="204694"/>
                    <a:pt x="76513" y="204694"/>
                  </a:cubicBezTo>
                  <a:close/>
                  <a:moveTo>
                    <a:pt x="76513" y="228373"/>
                  </a:moveTo>
                  <a:cubicBezTo>
                    <a:pt x="51615" y="228373"/>
                    <a:pt x="32784" y="218658"/>
                    <a:pt x="19736" y="198921"/>
                  </a:cubicBezTo>
                  <a:cubicBezTo>
                    <a:pt x="6374" y="179490"/>
                    <a:pt x="0" y="150954"/>
                    <a:pt x="0" y="113606"/>
                  </a:cubicBezTo>
                  <a:cubicBezTo>
                    <a:pt x="0" y="76259"/>
                    <a:pt x="6374" y="47721"/>
                    <a:pt x="19736" y="28292"/>
                  </a:cubicBezTo>
                  <a:cubicBezTo>
                    <a:pt x="32784" y="8555"/>
                    <a:pt x="51615" y="-1160"/>
                    <a:pt x="76513" y="-1160"/>
                  </a:cubicBezTo>
                  <a:cubicBezTo>
                    <a:pt x="101404" y="-1160"/>
                    <a:pt x="120235" y="8555"/>
                    <a:pt x="133283" y="28292"/>
                  </a:cubicBezTo>
                  <a:cubicBezTo>
                    <a:pt x="146341" y="47721"/>
                    <a:pt x="153019" y="76259"/>
                    <a:pt x="153019" y="113606"/>
                  </a:cubicBezTo>
                  <a:cubicBezTo>
                    <a:pt x="153019" y="150954"/>
                    <a:pt x="146341" y="179490"/>
                    <a:pt x="133283" y="198921"/>
                  </a:cubicBezTo>
                  <a:cubicBezTo>
                    <a:pt x="120235" y="218658"/>
                    <a:pt x="101404" y="228373"/>
                    <a:pt x="76513" y="228373"/>
                  </a:cubicBezTo>
                  <a:close/>
                </a:path>
              </a:pathLst>
            </a:custGeom>
            <a:solidFill>
              <a:srgbClr val="FFFFFF"/>
            </a:solidFill>
            <a:ln w="3047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D86AB24-055E-BC6D-5C23-3DB879D63C69}"/>
                </a:ext>
              </a:extLst>
            </p:cNvPr>
            <p:cNvSpPr/>
            <p:nvPr>
              <p:custDataLst>
                <p:tags r:id="rId117"/>
              </p:custDataLst>
            </p:nvPr>
          </p:nvSpPr>
          <p:spPr>
            <a:xfrm flipV="1">
              <a:off x="13039784" y="-15246033"/>
              <a:ext cx="153006" cy="229532"/>
            </a:xfrm>
            <a:custGeom>
              <a:avLst/>
              <a:gdLst>
                <a:gd name="connsiteX0" fmla="*/ 76501 w 153006"/>
                <a:gd name="connsiteY0" fmla="*/ 204694 h 229532"/>
                <a:gd name="connsiteX1" fmla="*/ 111431 w 153006"/>
                <a:gd name="connsiteY1" fmla="*/ 181920 h 229532"/>
                <a:gd name="connsiteX2" fmla="*/ 122983 w 153006"/>
                <a:gd name="connsiteY2" fmla="*/ 113606 h 229532"/>
                <a:gd name="connsiteX3" fmla="*/ 111431 w 153006"/>
                <a:gd name="connsiteY3" fmla="*/ 45293 h 229532"/>
                <a:gd name="connsiteX4" fmla="*/ 76501 w 153006"/>
                <a:gd name="connsiteY4" fmla="*/ 22519 h 229532"/>
                <a:gd name="connsiteX5" fmla="*/ 41602 w 153006"/>
                <a:gd name="connsiteY5" fmla="*/ 45293 h 229532"/>
                <a:gd name="connsiteX6" fmla="*/ 30050 w 153006"/>
                <a:gd name="connsiteY6" fmla="*/ 113606 h 229532"/>
                <a:gd name="connsiteX7" fmla="*/ 41602 w 153006"/>
                <a:gd name="connsiteY7" fmla="*/ 181920 h 229532"/>
                <a:gd name="connsiteX8" fmla="*/ 76501 w 153006"/>
                <a:gd name="connsiteY8" fmla="*/ 204694 h 229532"/>
                <a:gd name="connsiteX9" fmla="*/ 76501 w 153006"/>
                <a:gd name="connsiteY9" fmla="*/ 228373 h 229532"/>
                <a:gd name="connsiteX10" fmla="*/ 19748 w 153006"/>
                <a:gd name="connsiteY10" fmla="*/ 198921 h 229532"/>
                <a:gd name="connsiteX11" fmla="*/ 0 w 153006"/>
                <a:gd name="connsiteY11" fmla="*/ 113606 h 229532"/>
                <a:gd name="connsiteX12" fmla="*/ 19748 w 153006"/>
                <a:gd name="connsiteY12" fmla="*/ 28292 h 229532"/>
                <a:gd name="connsiteX13" fmla="*/ 76501 w 153006"/>
                <a:gd name="connsiteY13" fmla="*/ -1160 h 229532"/>
                <a:gd name="connsiteX14" fmla="*/ 133286 w 153006"/>
                <a:gd name="connsiteY14" fmla="*/ 28292 h 229532"/>
                <a:gd name="connsiteX15" fmla="*/ 153006 w 153006"/>
                <a:gd name="connsiteY15" fmla="*/ 113606 h 229532"/>
                <a:gd name="connsiteX16" fmla="*/ 133286 w 153006"/>
                <a:gd name="connsiteY16" fmla="*/ 198921 h 229532"/>
                <a:gd name="connsiteX17" fmla="*/ 76501 w 153006"/>
                <a:gd name="connsiteY17" fmla="*/ 22837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6" h="229532">
                  <a:moveTo>
                    <a:pt x="76501" y="204694"/>
                  </a:moveTo>
                  <a:cubicBezTo>
                    <a:pt x="91985" y="204694"/>
                    <a:pt x="103537" y="197102"/>
                    <a:pt x="111431" y="181920"/>
                  </a:cubicBezTo>
                  <a:cubicBezTo>
                    <a:pt x="119021" y="166737"/>
                    <a:pt x="122983" y="143963"/>
                    <a:pt x="122983" y="113606"/>
                  </a:cubicBezTo>
                  <a:cubicBezTo>
                    <a:pt x="122983" y="83241"/>
                    <a:pt x="119021" y="60476"/>
                    <a:pt x="111431" y="45293"/>
                  </a:cubicBezTo>
                  <a:cubicBezTo>
                    <a:pt x="103537" y="30109"/>
                    <a:pt x="91985" y="22519"/>
                    <a:pt x="76501" y="22519"/>
                  </a:cubicBezTo>
                  <a:cubicBezTo>
                    <a:pt x="61018" y="22519"/>
                    <a:pt x="49497" y="30109"/>
                    <a:pt x="41602" y="45293"/>
                  </a:cubicBezTo>
                  <a:cubicBezTo>
                    <a:pt x="34012" y="60476"/>
                    <a:pt x="30050" y="83241"/>
                    <a:pt x="30050" y="113606"/>
                  </a:cubicBezTo>
                  <a:cubicBezTo>
                    <a:pt x="30050" y="143963"/>
                    <a:pt x="34012" y="166737"/>
                    <a:pt x="41602" y="181920"/>
                  </a:cubicBezTo>
                  <a:cubicBezTo>
                    <a:pt x="49497" y="197102"/>
                    <a:pt x="61018" y="204694"/>
                    <a:pt x="76501" y="204694"/>
                  </a:cubicBezTo>
                  <a:close/>
                  <a:moveTo>
                    <a:pt x="76501" y="228373"/>
                  </a:moveTo>
                  <a:cubicBezTo>
                    <a:pt x="51629" y="228373"/>
                    <a:pt x="32793" y="218658"/>
                    <a:pt x="19748" y="198921"/>
                  </a:cubicBezTo>
                  <a:cubicBezTo>
                    <a:pt x="6367" y="179490"/>
                    <a:pt x="0" y="150954"/>
                    <a:pt x="0" y="113606"/>
                  </a:cubicBezTo>
                  <a:cubicBezTo>
                    <a:pt x="0" y="76259"/>
                    <a:pt x="6367" y="47721"/>
                    <a:pt x="19748" y="28292"/>
                  </a:cubicBezTo>
                  <a:cubicBezTo>
                    <a:pt x="32793" y="8555"/>
                    <a:pt x="51629" y="-1160"/>
                    <a:pt x="76501" y="-1160"/>
                  </a:cubicBezTo>
                  <a:cubicBezTo>
                    <a:pt x="101404" y="-1160"/>
                    <a:pt x="120240" y="8555"/>
                    <a:pt x="133286" y="28292"/>
                  </a:cubicBezTo>
                  <a:cubicBezTo>
                    <a:pt x="146332" y="47721"/>
                    <a:pt x="153006" y="76259"/>
                    <a:pt x="153006" y="113606"/>
                  </a:cubicBezTo>
                  <a:cubicBezTo>
                    <a:pt x="153006" y="150954"/>
                    <a:pt x="146332" y="179490"/>
                    <a:pt x="133286" y="198921"/>
                  </a:cubicBezTo>
                  <a:cubicBezTo>
                    <a:pt x="120240" y="218658"/>
                    <a:pt x="101404" y="228373"/>
                    <a:pt x="76501" y="228373"/>
                  </a:cubicBezTo>
                  <a:close/>
                </a:path>
              </a:pathLst>
            </a:custGeom>
            <a:solidFill>
              <a:srgbClr val="FFFFFF"/>
            </a:solidFill>
            <a:ln w="3047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87C93B25-9F18-F54E-CCCB-0B52ACC194BF}"/>
                </a:ext>
              </a:extLst>
            </p:cNvPr>
            <p:cNvSpPr/>
            <p:nvPr>
              <p:custDataLst>
                <p:tags r:id="rId118"/>
              </p:custDataLst>
            </p:nvPr>
          </p:nvSpPr>
          <p:spPr>
            <a:xfrm flipV="1">
              <a:off x="13557515" y="-15242091"/>
              <a:ext cx="131764" cy="221342"/>
            </a:xfrm>
            <a:custGeom>
              <a:avLst/>
              <a:gdLst>
                <a:gd name="connsiteX0" fmla="*/ 4267 w 131764"/>
                <a:gd name="connsiteY0" fmla="*/ 24045 h 221342"/>
                <a:gd name="connsiteX1" fmla="*/ 4267 w 131764"/>
                <a:gd name="connsiteY1" fmla="*/ -1160 h 221342"/>
                <a:gd name="connsiteX2" fmla="*/ 131765 w 131764"/>
                <a:gd name="connsiteY2" fmla="*/ -1160 h 221342"/>
                <a:gd name="connsiteX3" fmla="*/ 131765 w 131764"/>
                <a:gd name="connsiteY3" fmla="*/ 24045 h 221342"/>
                <a:gd name="connsiteX4" fmla="*/ 82875 w 131764"/>
                <a:gd name="connsiteY4" fmla="*/ 24045 h 221342"/>
                <a:gd name="connsiteX5" fmla="*/ 82875 w 131764"/>
                <a:gd name="connsiteY5" fmla="*/ 220183 h 221342"/>
                <a:gd name="connsiteX6" fmla="*/ 52822 w 131764"/>
                <a:gd name="connsiteY6" fmla="*/ 220183 h 221342"/>
                <a:gd name="connsiteX7" fmla="*/ 0 w 131764"/>
                <a:gd name="connsiteY7" fmla="*/ 209553 h 221342"/>
                <a:gd name="connsiteX8" fmla="*/ 0 w 131764"/>
                <a:gd name="connsiteY8" fmla="*/ 182225 h 221342"/>
                <a:gd name="connsiteX9" fmla="*/ 53126 w 131764"/>
                <a:gd name="connsiteY9" fmla="*/ 192855 h 221342"/>
                <a:gd name="connsiteX10" fmla="*/ 53126 w 131764"/>
                <a:gd name="connsiteY10" fmla="*/ 24045 h 221342"/>
                <a:gd name="connsiteX11" fmla="*/ 4267 w 131764"/>
                <a:gd name="connsiteY11" fmla="*/ 24045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4" h="221342">
                  <a:moveTo>
                    <a:pt x="4267" y="24045"/>
                  </a:moveTo>
                  <a:lnTo>
                    <a:pt x="4267" y="-1160"/>
                  </a:lnTo>
                  <a:lnTo>
                    <a:pt x="131765" y="-1160"/>
                  </a:lnTo>
                  <a:lnTo>
                    <a:pt x="131765" y="24045"/>
                  </a:lnTo>
                  <a:lnTo>
                    <a:pt x="82875" y="24045"/>
                  </a:lnTo>
                  <a:lnTo>
                    <a:pt x="82875" y="220183"/>
                  </a:lnTo>
                  <a:lnTo>
                    <a:pt x="52822" y="220183"/>
                  </a:lnTo>
                  <a:lnTo>
                    <a:pt x="0" y="209553"/>
                  </a:lnTo>
                  <a:lnTo>
                    <a:pt x="0" y="182225"/>
                  </a:lnTo>
                  <a:lnTo>
                    <a:pt x="53126" y="192855"/>
                  </a:lnTo>
                  <a:lnTo>
                    <a:pt x="53126" y="24045"/>
                  </a:lnTo>
                  <a:lnTo>
                    <a:pt x="4267" y="24045"/>
                  </a:lnTo>
                  <a:close/>
                </a:path>
              </a:pathLst>
            </a:custGeom>
            <a:solidFill>
              <a:srgbClr val="FFFFFF"/>
            </a:solidFill>
            <a:ln w="3047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E69FECE-7B86-DE71-A2DB-F7DEBBE7F3CF}"/>
                </a:ext>
              </a:extLst>
            </p:cNvPr>
            <p:cNvSpPr/>
            <p:nvPr>
              <p:custDataLst>
                <p:tags r:id="rId119"/>
              </p:custDataLst>
            </p:nvPr>
          </p:nvSpPr>
          <p:spPr>
            <a:xfrm flipV="1">
              <a:off x="10013560" y="-14881614"/>
              <a:ext cx="153019" cy="229533"/>
            </a:xfrm>
            <a:custGeom>
              <a:avLst/>
              <a:gdLst>
                <a:gd name="connsiteX0" fmla="*/ 76514 w 153019"/>
                <a:gd name="connsiteY0" fmla="*/ 204718 h 229533"/>
                <a:gd name="connsiteX1" fmla="*/ 111423 w 153019"/>
                <a:gd name="connsiteY1" fmla="*/ 181945 h 229533"/>
                <a:gd name="connsiteX2" fmla="*/ 122968 w 153019"/>
                <a:gd name="connsiteY2" fmla="*/ 113631 h 229533"/>
                <a:gd name="connsiteX3" fmla="*/ 111423 w 153019"/>
                <a:gd name="connsiteY3" fmla="*/ 45317 h 229533"/>
                <a:gd name="connsiteX4" fmla="*/ 76514 w 153019"/>
                <a:gd name="connsiteY4" fmla="*/ 22543 h 229533"/>
                <a:gd name="connsiteX5" fmla="*/ 41596 w 153019"/>
                <a:gd name="connsiteY5" fmla="*/ 45317 h 229533"/>
                <a:gd name="connsiteX6" fmla="*/ 30060 w 153019"/>
                <a:gd name="connsiteY6" fmla="*/ 113631 h 229533"/>
                <a:gd name="connsiteX7" fmla="*/ 41596 w 153019"/>
                <a:gd name="connsiteY7" fmla="*/ 181945 h 229533"/>
                <a:gd name="connsiteX8" fmla="*/ 76514 w 153019"/>
                <a:gd name="connsiteY8" fmla="*/ 204718 h 229533"/>
                <a:gd name="connsiteX9" fmla="*/ 76514 w 153019"/>
                <a:gd name="connsiteY9" fmla="*/ 228398 h 229533"/>
                <a:gd name="connsiteX10" fmla="*/ 19736 w 153019"/>
                <a:gd name="connsiteY10" fmla="*/ 198947 h 229533"/>
                <a:gd name="connsiteX11" fmla="*/ 0 w 153019"/>
                <a:gd name="connsiteY11" fmla="*/ 113631 h 229533"/>
                <a:gd name="connsiteX12" fmla="*/ 19736 w 153019"/>
                <a:gd name="connsiteY12" fmla="*/ 28316 h 229533"/>
                <a:gd name="connsiteX13" fmla="*/ 76514 w 153019"/>
                <a:gd name="connsiteY13" fmla="*/ -1136 h 229533"/>
                <a:gd name="connsiteX14" fmla="*/ 133283 w 153019"/>
                <a:gd name="connsiteY14" fmla="*/ 28316 h 229533"/>
                <a:gd name="connsiteX15" fmla="*/ 153019 w 153019"/>
                <a:gd name="connsiteY15" fmla="*/ 113631 h 229533"/>
                <a:gd name="connsiteX16" fmla="*/ 133283 w 153019"/>
                <a:gd name="connsiteY16" fmla="*/ 198947 h 229533"/>
                <a:gd name="connsiteX17" fmla="*/ 76514 w 153019"/>
                <a:gd name="connsiteY17" fmla="*/ 228398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718"/>
                  </a:moveTo>
                  <a:cubicBezTo>
                    <a:pt x="91993" y="204718"/>
                    <a:pt x="103527" y="197128"/>
                    <a:pt x="111423" y="181945"/>
                  </a:cubicBezTo>
                  <a:cubicBezTo>
                    <a:pt x="119015" y="166761"/>
                    <a:pt x="122968" y="143987"/>
                    <a:pt x="122968" y="113631"/>
                  </a:cubicBezTo>
                  <a:cubicBezTo>
                    <a:pt x="122968" y="83265"/>
                    <a:pt x="119015" y="60502"/>
                    <a:pt x="111423" y="45317"/>
                  </a:cubicBezTo>
                  <a:cubicBezTo>
                    <a:pt x="103527" y="30135"/>
                    <a:pt x="91993" y="22543"/>
                    <a:pt x="76514" y="22543"/>
                  </a:cubicBezTo>
                  <a:cubicBezTo>
                    <a:pt x="61027" y="22543"/>
                    <a:pt x="49492" y="30135"/>
                    <a:pt x="41596" y="45317"/>
                  </a:cubicBezTo>
                  <a:cubicBezTo>
                    <a:pt x="34004" y="60502"/>
                    <a:pt x="30060" y="83265"/>
                    <a:pt x="30060" y="113631"/>
                  </a:cubicBezTo>
                  <a:cubicBezTo>
                    <a:pt x="30060" y="143987"/>
                    <a:pt x="34004" y="166761"/>
                    <a:pt x="41596" y="181945"/>
                  </a:cubicBezTo>
                  <a:cubicBezTo>
                    <a:pt x="49492" y="197128"/>
                    <a:pt x="61027" y="204718"/>
                    <a:pt x="76514" y="204718"/>
                  </a:cubicBezTo>
                  <a:close/>
                  <a:moveTo>
                    <a:pt x="76514" y="228398"/>
                  </a:moveTo>
                  <a:cubicBezTo>
                    <a:pt x="51616" y="228398"/>
                    <a:pt x="32785" y="218682"/>
                    <a:pt x="19736" y="198947"/>
                  </a:cubicBezTo>
                  <a:cubicBezTo>
                    <a:pt x="6372" y="179516"/>
                    <a:pt x="0" y="150978"/>
                    <a:pt x="0" y="113631"/>
                  </a:cubicBezTo>
                  <a:cubicBezTo>
                    <a:pt x="0" y="76283"/>
                    <a:pt x="6372" y="47747"/>
                    <a:pt x="19736" y="28316"/>
                  </a:cubicBezTo>
                  <a:cubicBezTo>
                    <a:pt x="32785" y="8579"/>
                    <a:pt x="51616" y="-1136"/>
                    <a:pt x="76514" y="-1136"/>
                  </a:cubicBezTo>
                  <a:cubicBezTo>
                    <a:pt x="101403" y="-1136"/>
                    <a:pt x="120234" y="8579"/>
                    <a:pt x="133283" y="28316"/>
                  </a:cubicBezTo>
                  <a:cubicBezTo>
                    <a:pt x="146342" y="47747"/>
                    <a:pt x="153019" y="76283"/>
                    <a:pt x="153019" y="113631"/>
                  </a:cubicBezTo>
                  <a:cubicBezTo>
                    <a:pt x="153019" y="150978"/>
                    <a:pt x="146342" y="179516"/>
                    <a:pt x="133283" y="198947"/>
                  </a:cubicBezTo>
                  <a:cubicBezTo>
                    <a:pt x="120234" y="218682"/>
                    <a:pt x="101403" y="228398"/>
                    <a:pt x="76514" y="228398"/>
                  </a:cubicBezTo>
                  <a:close/>
                </a:path>
              </a:pathLst>
            </a:custGeom>
            <a:solidFill>
              <a:srgbClr val="FFFFFF"/>
            </a:solidFill>
            <a:ln w="3047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198EBCA9-3F14-0783-DE8B-0A632FFDF7CE}"/>
                </a:ext>
              </a:extLst>
            </p:cNvPr>
            <p:cNvSpPr/>
            <p:nvPr>
              <p:custDataLst>
                <p:tags r:id="rId120"/>
              </p:custDataLst>
            </p:nvPr>
          </p:nvSpPr>
          <p:spPr>
            <a:xfrm flipV="1">
              <a:off x="10517930" y="-14881614"/>
              <a:ext cx="153018" cy="229533"/>
            </a:xfrm>
            <a:custGeom>
              <a:avLst/>
              <a:gdLst>
                <a:gd name="connsiteX0" fmla="*/ 76513 w 153018"/>
                <a:gd name="connsiteY0" fmla="*/ 204718 h 229533"/>
                <a:gd name="connsiteX1" fmla="*/ 111423 w 153018"/>
                <a:gd name="connsiteY1" fmla="*/ 181945 h 229533"/>
                <a:gd name="connsiteX2" fmla="*/ 122968 w 153018"/>
                <a:gd name="connsiteY2" fmla="*/ 113631 h 229533"/>
                <a:gd name="connsiteX3" fmla="*/ 111423 w 153018"/>
                <a:gd name="connsiteY3" fmla="*/ 45317 h 229533"/>
                <a:gd name="connsiteX4" fmla="*/ 76513 w 153018"/>
                <a:gd name="connsiteY4" fmla="*/ 22543 h 229533"/>
                <a:gd name="connsiteX5" fmla="*/ 41596 w 153018"/>
                <a:gd name="connsiteY5" fmla="*/ 45317 h 229533"/>
                <a:gd name="connsiteX6" fmla="*/ 30060 w 153018"/>
                <a:gd name="connsiteY6" fmla="*/ 113631 h 229533"/>
                <a:gd name="connsiteX7" fmla="*/ 41596 w 153018"/>
                <a:gd name="connsiteY7" fmla="*/ 181945 h 229533"/>
                <a:gd name="connsiteX8" fmla="*/ 76513 w 153018"/>
                <a:gd name="connsiteY8" fmla="*/ 204718 h 229533"/>
                <a:gd name="connsiteX9" fmla="*/ 76513 w 153018"/>
                <a:gd name="connsiteY9" fmla="*/ 228398 h 229533"/>
                <a:gd name="connsiteX10" fmla="*/ 19736 w 153018"/>
                <a:gd name="connsiteY10" fmla="*/ 198947 h 229533"/>
                <a:gd name="connsiteX11" fmla="*/ 0 w 153018"/>
                <a:gd name="connsiteY11" fmla="*/ 113631 h 229533"/>
                <a:gd name="connsiteX12" fmla="*/ 19736 w 153018"/>
                <a:gd name="connsiteY12" fmla="*/ 28316 h 229533"/>
                <a:gd name="connsiteX13" fmla="*/ 76513 w 153018"/>
                <a:gd name="connsiteY13" fmla="*/ -1136 h 229533"/>
                <a:gd name="connsiteX14" fmla="*/ 133283 w 153018"/>
                <a:gd name="connsiteY14" fmla="*/ 28316 h 229533"/>
                <a:gd name="connsiteX15" fmla="*/ 153019 w 153018"/>
                <a:gd name="connsiteY15" fmla="*/ 113631 h 229533"/>
                <a:gd name="connsiteX16" fmla="*/ 133283 w 153018"/>
                <a:gd name="connsiteY16" fmla="*/ 198947 h 229533"/>
                <a:gd name="connsiteX17" fmla="*/ 76513 w 153018"/>
                <a:gd name="connsiteY17" fmla="*/ 228398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718"/>
                  </a:moveTo>
                  <a:cubicBezTo>
                    <a:pt x="91992" y="204718"/>
                    <a:pt x="103529" y="197128"/>
                    <a:pt x="111423" y="181945"/>
                  </a:cubicBezTo>
                  <a:cubicBezTo>
                    <a:pt x="119015" y="166761"/>
                    <a:pt x="122968" y="143987"/>
                    <a:pt x="122968" y="113631"/>
                  </a:cubicBezTo>
                  <a:cubicBezTo>
                    <a:pt x="122968" y="83265"/>
                    <a:pt x="119015" y="60502"/>
                    <a:pt x="111423" y="45317"/>
                  </a:cubicBezTo>
                  <a:cubicBezTo>
                    <a:pt x="103529" y="30135"/>
                    <a:pt x="91992" y="22543"/>
                    <a:pt x="76513" y="22543"/>
                  </a:cubicBezTo>
                  <a:cubicBezTo>
                    <a:pt x="61027" y="22543"/>
                    <a:pt x="49490" y="30135"/>
                    <a:pt x="41596" y="45317"/>
                  </a:cubicBezTo>
                  <a:cubicBezTo>
                    <a:pt x="34004" y="60502"/>
                    <a:pt x="30060" y="83265"/>
                    <a:pt x="30060" y="113631"/>
                  </a:cubicBezTo>
                  <a:cubicBezTo>
                    <a:pt x="30060" y="143987"/>
                    <a:pt x="34004" y="166761"/>
                    <a:pt x="41596" y="181945"/>
                  </a:cubicBezTo>
                  <a:cubicBezTo>
                    <a:pt x="49490" y="197128"/>
                    <a:pt x="61027" y="204718"/>
                    <a:pt x="76513" y="204718"/>
                  </a:cubicBezTo>
                  <a:close/>
                  <a:moveTo>
                    <a:pt x="76513" y="228398"/>
                  </a:moveTo>
                  <a:cubicBezTo>
                    <a:pt x="51615" y="228398"/>
                    <a:pt x="32784" y="218682"/>
                    <a:pt x="19736" y="198947"/>
                  </a:cubicBezTo>
                  <a:cubicBezTo>
                    <a:pt x="6374" y="179516"/>
                    <a:pt x="0" y="150978"/>
                    <a:pt x="0" y="113631"/>
                  </a:cubicBezTo>
                  <a:cubicBezTo>
                    <a:pt x="0" y="76283"/>
                    <a:pt x="6374" y="47747"/>
                    <a:pt x="19736" y="28316"/>
                  </a:cubicBezTo>
                  <a:cubicBezTo>
                    <a:pt x="32784" y="8579"/>
                    <a:pt x="51615" y="-1136"/>
                    <a:pt x="76513" y="-1136"/>
                  </a:cubicBezTo>
                  <a:cubicBezTo>
                    <a:pt x="101404" y="-1136"/>
                    <a:pt x="120235" y="8579"/>
                    <a:pt x="133283" y="28316"/>
                  </a:cubicBezTo>
                  <a:cubicBezTo>
                    <a:pt x="146341" y="47747"/>
                    <a:pt x="153019" y="76283"/>
                    <a:pt x="153019" y="113631"/>
                  </a:cubicBezTo>
                  <a:cubicBezTo>
                    <a:pt x="153019" y="150978"/>
                    <a:pt x="146341" y="179516"/>
                    <a:pt x="133283" y="198947"/>
                  </a:cubicBezTo>
                  <a:cubicBezTo>
                    <a:pt x="120235" y="218682"/>
                    <a:pt x="101404" y="228398"/>
                    <a:pt x="76513" y="228398"/>
                  </a:cubicBezTo>
                  <a:close/>
                </a:path>
              </a:pathLst>
            </a:custGeom>
            <a:solidFill>
              <a:srgbClr val="FFFFFF"/>
            </a:solidFill>
            <a:ln w="3047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BD8C677-94DD-207A-AE7F-088F15C38747}"/>
                </a:ext>
              </a:extLst>
            </p:cNvPr>
            <p:cNvSpPr/>
            <p:nvPr>
              <p:custDataLst>
                <p:tags r:id="rId121"/>
              </p:custDataLst>
            </p:nvPr>
          </p:nvSpPr>
          <p:spPr>
            <a:xfrm flipV="1">
              <a:off x="11022301" y="-14881614"/>
              <a:ext cx="153018" cy="229533"/>
            </a:xfrm>
            <a:custGeom>
              <a:avLst/>
              <a:gdLst>
                <a:gd name="connsiteX0" fmla="*/ 76513 w 153018"/>
                <a:gd name="connsiteY0" fmla="*/ 204718 h 229533"/>
                <a:gd name="connsiteX1" fmla="*/ 111422 w 153018"/>
                <a:gd name="connsiteY1" fmla="*/ 181945 h 229533"/>
                <a:gd name="connsiteX2" fmla="*/ 122968 w 153018"/>
                <a:gd name="connsiteY2" fmla="*/ 113631 h 229533"/>
                <a:gd name="connsiteX3" fmla="*/ 111422 w 153018"/>
                <a:gd name="connsiteY3" fmla="*/ 45317 h 229533"/>
                <a:gd name="connsiteX4" fmla="*/ 76513 w 153018"/>
                <a:gd name="connsiteY4" fmla="*/ 22543 h 229533"/>
                <a:gd name="connsiteX5" fmla="*/ 41596 w 153018"/>
                <a:gd name="connsiteY5" fmla="*/ 45317 h 229533"/>
                <a:gd name="connsiteX6" fmla="*/ 30059 w 153018"/>
                <a:gd name="connsiteY6" fmla="*/ 113631 h 229533"/>
                <a:gd name="connsiteX7" fmla="*/ 41596 w 153018"/>
                <a:gd name="connsiteY7" fmla="*/ 181945 h 229533"/>
                <a:gd name="connsiteX8" fmla="*/ 76513 w 153018"/>
                <a:gd name="connsiteY8" fmla="*/ 204718 h 229533"/>
                <a:gd name="connsiteX9" fmla="*/ 76513 w 153018"/>
                <a:gd name="connsiteY9" fmla="*/ 228398 h 229533"/>
                <a:gd name="connsiteX10" fmla="*/ 19736 w 153018"/>
                <a:gd name="connsiteY10" fmla="*/ 198947 h 229533"/>
                <a:gd name="connsiteX11" fmla="*/ 0 w 153018"/>
                <a:gd name="connsiteY11" fmla="*/ 113631 h 229533"/>
                <a:gd name="connsiteX12" fmla="*/ 19736 w 153018"/>
                <a:gd name="connsiteY12" fmla="*/ 28316 h 229533"/>
                <a:gd name="connsiteX13" fmla="*/ 76513 w 153018"/>
                <a:gd name="connsiteY13" fmla="*/ -1136 h 229533"/>
                <a:gd name="connsiteX14" fmla="*/ 133283 w 153018"/>
                <a:gd name="connsiteY14" fmla="*/ 28316 h 229533"/>
                <a:gd name="connsiteX15" fmla="*/ 153019 w 153018"/>
                <a:gd name="connsiteY15" fmla="*/ 113631 h 229533"/>
                <a:gd name="connsiteX16" fmla="*/ 133283 w 153018"/>
                <a:gd name="connsiteY16" fmla="*/ 198947 h 229533"/>
                <a:gd name="connsiteX17" fmla="*/ 76513 w 153018"/>
                <a:gd name="connsiteY17" fmla="*/ 228398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718"/>
                  </a:moveTo>
                  <a:cubicBezTo>
                    <a:pt x="91992" y="204718"/>
                    <a:pt x="103525" y="197128"/>
                    <a:pt x="111422" y="181945"/>
                  </a:cubicBezTo>
                  <a:cubicBezTo>
                    <a:pt x="119015" y="166761"/>
                    <a:pt x="122968" y="143987"/>
                    <a:pt x="122968" y="113631"/>
                  </a:cubicBezTo>
                  <a:cubicBezTo>
                    <a:pt x="122968" y="83265"/>
                    <a:pt x="119015" y="60502"/>
                    <a:pt x="111422" y="45317"/>
                  </a:cubicBezTo>
                  <a:cubicBezTo>
                    <a:pt x="103525" y="30135"/>
                    <a:pt x="91992" y="22543"/>
                    <a:pt x="76513" y="22543"/>
                  </a:cubicBezTo>
                  <a:cubicBezTo>
                    <a:pt x="61027" y="22543"/>
                    <a:pt x="49490" y="30135"/>
                    <a:pt x="41596" y="45317"/>
                  </a:cubicBezTo>
                  <a:cubicBezTo>
                    <a:pt x="34004" y="60502"/>
                    <a:pt x="30059" y="83265"/>
                    <a:pt x="30059" y="113631"/>
                  </a:cubicBezTo>
                  <a:cubicBezTo>
                    <a:pt x="30059" y="143987"/>
                    <a:pt x="34004" y="166761"/>
                    <a:pt x="41596" y="181945"/>
                  </a:cubicBezTo>
                  <a:cubicBezTo>
                    <a:pt x="49490" y="197128"/>
                    <a:pt x="61027" y="204718"/>
                    <a:pt x="76513" y="204718"/>
                  </a:cubicBezTo>
                  <a:close/>
                  <a:moveTo>
                    <a:pt x="76513" y="228398"/>
                  </a:moveTo>
                  <a:cubicBezTo>
                    <a:pt x="51615" y="228398"/>
                    <a:pt x="32784" y="218682"/>
                    <a:pt x="19736" y="198947"/>
                  </a:cubicBezTo>
                  <a:cubicBezTo>
                    <a:pt x="6370" y="179516"/>
                    <a:pt x="0" y="150978"/>
                    <a:pt x="0" y="113631"/>
                  </a:cubicBezTo>
                  <a:cubicBezTo>
                    <a:pt x="0" y="76283"/>
                    <a:pt x="6370" y="47747"/>
                    <a:pt x="19736" y="28316"/>
                  </a:cubicBezTo>
                  <a:cubicBezTo>
                    <a:pt x="32784" y="8579"/>
                    <a:pt x="51615" y="-1136"/>
                    <a:pt x="76513" y="-1136"/>
                  </a:cubicBezTo>
                  <a:cubicBezTo>
                    <a:pt x="101404" y="-1136"/>
                    <a:pt x="120235" y="8579"/>
                    <a:pt x="133283" y="28316"/>
                  </a:cubicBezTo>
                  <a:cubicBezTo>
                    <a:pt x="146340" y="47747"/>
                    <a:pt x="153019" y="76283"/>
                    <a:pt x="153019" y="113631"/>
                  </a:cubicBezTo>
                  <a:cubicBezTo>
                    <a:pt x="153019" y="150978"/>
                    <a:pt x="146340" y="179516"/>
                    <a:pt x="133283" y="198947"/>
                  </a:cubicBezTo>
                  <a:cubicBezTo>
                    <a:pt x="120235" y="218682"/>
                    <a:pt x="101404" y="228398"/>
                    <a:pt x="76513" y="228398"/>
                  </a:cubicBezTo>
                  <a:close/>
                </a:path>
              </a:pathLst>
            </a:custGeom>
            <a:solidFill>
              <a:srgbClr val="FFFFFF"/>
            </a:solidFill>
            <a:ln w="3047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62D9CFF-93CF-1BBE-7426-812033E5DECF}"/>
                </a:ext>
              </a:extLst>
            </p:cNvPr>
            <p:cNvSpPr/>
            <p:nvPr>
              <p:custDataLst>
                <p:tags r:id="rId122"/>
              </p:custDataLst>
            </p:nvPr>
          </p:nvSpPr>
          <p:spPr>
            <a:xfrm flipV="1">
              <a:off x="11526671" y="-14881614"/>
              <a:ext cx="153019" cy="229533"/>
            </a:xfrm>
            <a:custGeom>
              <a:avLst/>
              <a:gdLst>
                <a:gd name="connsiteX0" fmla="*/ 76514 w 153019"/>
                <a:gd name="connsiteY0" fmla="*/ 204718 h 229533"/>
                <a:gd name="connsiteX1" fmla="*/ 111426 w 153019"/>
                <a:gd name="connsiteY1" fmla="*/ 181945 h 229533"/>
                <a:gd name="connsiteX2" fmla="*/ 122969 w 153019"/>
                <a:gd name="connsiteY2" fmla="*/ 113631 h 229533"/>
                <a:gd name="connsiteX3" fmla="*/ 111426 w 153019"/>
                <a:gd name="connsiteY3" fmla="*/ 45317 h 229533"/>
                <a:gd name="connsiteX4" fmla="*/ 76514 w 153019"/>
                <a:gd name="connsiteY4" fmla="*/ 22543 h 229533"/>
                <a:gd name="connsiteX5" fmla="*/ 41597 w 153019"/>
                <a:gd name="connsiteY5" fmla="*/ 45317 h 229533"/>
                <a:gd name="connsiteX6" fmla="*/ 30062 w 153019"/>
                <a:gd name="connsiteY6" fmla="*/ 113631 h 229533"/>
                <a:gd name="connsiteX7" fmla="*/ 41597 w 153019"/>
                <a:gd name="connsiteY7" fmla="*/ 181945 h 229533"/>
                <a:gd name="connsiteX8" fmla="*/ 76514 w 153019"/>
                <a:gd name="connsiteY8" fmla="*/ 204718 h 229533"/>
                <a:gd name="connsiteX9" fmla="*/ 76514 w 153019"/>
                <a:gd name="connsiteY9" fmla="*/ 228398 h 229533"/>
                <a:gd name="connsiteX10" fmla="*/ 19736 w 153019"/>
                <a:gd name="connsiteY10" fmla="*/ 198947 h 229533"/>
                <a:gd name="connsiteX11" fmla="*/ 0 w 153019"/>
                <a:gd name="connsiteY11" fmla="*/ 113631 h 229533"/>
                <a:gd name="connsiteX12" fmla="*/ 19736 w 153019"/>
                <a:gd name="connsiteY12" fmla="*/ 28316 h 229533"/>
                <a:gd name="connsiteX13" fmla="*/ 76514 w 153019"/>
                <a:gd name="connsiteY13" fmla="*/ -1136 h 229533"/>
                <a:gd name="connsiteX14" fmla="*/ 133283 w 153019"/>
                <a:gd name="connsiteY14" fmla="*/ 28316 h 229533"/>
                <a:gd name="connsiteX15" fmla="*/ 153020 w 153019"/>
                <a:gd name="connsiteY15" fmla="*/ 113631 h 229533"/>
                <a:gd name="connsiteX16" fmla="*/ 133283 w 153019"/>
                <a:gd name="connsiteY16" fmla="*/ 198947 h 229533"/>
                <a:gd name="connsiteX17" fmla="*/ 76514 w 153019"/>
                <a:gd name="connsiteY17" fmla="*/ 228398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718"/>
                  </a:moveTo>
                  <a:cubicBezTo>
                    <a:pt x="91995" y="204718"/>
                    <a:pt x="103529" y="197128"/>
                    <a:pt x="111426" y="181945"/>
                  </a:cubicBezTo>
                  <a:cubicBezTo>
                    <a:pt x="119016" y="166761"/>
                    <a:pt x="122969" y="143987"/>
                    <a:pt x="122969" y="113631"/>
                  </a:cubicBezTo>
                  <a:cubicBezTo>
                    <a:pt x="122969" y="83265"/>
                    <a:pt x="119016" y="60502"/>
                    <a:pt x="111426" y="45317"/>
                  </a:cubicBezTo>
                  <a:cubicBezTo>
                    <a:pt x="103529" y="30135"/>
                    <a:pt x="91995" y="22543"/>
                    <a:pt x="76514" y="22543"/>
                  </a:cubicBezTo>
                  <a:cubicBezTo>
                    <a:pt x="61028" y="22543"/>
                    <a:pt x="49494" y="30135"/>
                    <a:pt x="41597" y="45317"/>
                  </a:cubicBezTo>
                  <a:cubicBezTo>
                    <a:pt x="34007" y="60502"/>
                    <a:pt x="30062" y="83265"/>
                    <a:pt x="30062" y="113631"/>
                  </a:cubicBezTo>
                  <a:cubicBezTo>
                    <a:pt x="30062" y="143987"/>
                    <a:pt x="34007" y="166761"/>
                    <a:pt x="41597" y="181945"/>
                  </a:cubicBezTo>
                  <a:cubicBezTo>
                    <a:pt x="49494" y="197128"/>
                    <a:pt x="61028" y="204718"/>
                    <a:pt x="76514" y="204718"/>
                  </a:cubicBezTo>
                  <a:close/>
                  <a:moveTo>
                    <a:pt x="76514" y="228398"/>
                  </a:moveTo>
                  <a:cubicBezTo>
                    <a:pt x="51618" y="228398"/>
                    <a:pt x="32788" y="218682"/>
                    <a:pt x="19736" y="198947"/>
                  </a:cubicBezTo>
                  <a:cubicBezTo>
                    <a:pt x="6374" y="179516"/>
                    <a:pt x="0" y="150978"/>
                    <a:pt x="0" y="113631"/>
                  </a:cubicBezTo>
                  <a:cubicBezTo>
                    <a:pt x="0" y="76283"/>
                    <a:pt x="6374" y="47747"/>
                    <a:pt x="19736" y="28316"/>
                  </a:cubicBezTo>
                  <a:cubicBezTo>
                    <a:pt x="32788" y="8579"/>
                    <a:pt x="51618" y="-1136"/>
                    <a:pt x="76514" y="-1136"/>
                  </a:cubicBezTo>
                  <a:cubicBezTo>
                    <a:pt x="101404" y="-1136"/>
                    <a:pt x="120235" y="8579"/>
                    <a:pt x="133283" y="28316"/>
                  </a:cubicBezTo>
                  <a:cubicBezTo>
                    <a:pt x="146344" y="47747"/>
                    <a:pt x="153020" y="76283"/>
                    <a:pt x="153020" y="113631"/>
                  </a:cubicBezTo>
                  <a:cubicBezTo>
                    <a:pt x="153020" y="150978"/>
                    <a:pt x="146344" y="179516"/>
                    <a:pt x="133283" y="198947"/>
                  </a:cubicBezTo>
                  <a:cubicBezTo>
                    <a:pt x="120235" y="218682"/>
                    <a:pt x="101404" y="228398"/>
                    <a:pt x="76514" y="228398"/>
                  </a:cubicBezTo>
                  <a:close/>
                </a:path>
              </a:pathLst>
            </a:custGeom>
            <a:solidFill>
              <a:srgbClr val="FFFFFF"/>
            </a:solidFill>
            <a:ln w="3047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63A424-9919-33A6-30E1-BCF99666B8B2}"/>
                </a:ext>
              </a:extLst>
            </p:cNvPr>
            <p:cNvSpPr/>
            <p:nvPr>
              <p:custDataLst>
                <p:tags r:id="rId123"/>
              </p:custDataLst>
            </p:nvPr>
          </p:nvSpPr>
          <p:spPr>
            <a:xfrm flipV="1">
              <a:off x="12031042" y="-14881614"/>
              <a:ext cx="153018" cy="229533"/>
            </a:xfrm>
            <a:custGeom>
              <a:avLst/>
              <a:gdLst>
                <a:gd name="connsiteX0" fmla="*/ 76514 w 153018"/>
                <a:gd name="connsiteY0" fmla="*/ 204718 h 229533"/>
                <a:gd name="connsiteX1" fmla="*/ 111423 w 153018"/>
                <a:gd name="connsiteY1" fmla="*/ 181945 h 229533"/>
                <a:gd name="connsiteX2" fmla="*/ 122968 w 153018"/>
                <a:gd name="connsiteY2" fmla="*/ 113631 h 229533"/>
                <a:gd name="connsiteX3" fmla="*/ 111423 w 153018"/>
                <a:gd name="connsiteY3" fmla="*/ 45317 h 229533"/>
                <a:gd name="connsiteX4" fmla="*/ 76514 w 153018"/>
                <a:gd name="connsiteY4" fmla="*/ 22543 h 229533"/>
                <a:gd name="connsiteX5" fmla="*/ 41597 w 153018"/>
                <a:gd name="connsiteY5" fmla="*/ 45317 h 229533"/>
                <a:gd name="connsiteX6" fmla="*/ 30062 w 153018"/>
                <a:gd name="connsiteY6" fmla="*/ 113631 h 229533"/>
                <a:gd name="connsiteX7" fmla="*/ 41597 w 153018"/>
                <a:gd name="connsiteY7" fmla="*/ 181945 h 229533"/>
                <a:gd name="connsiteX8" fmla="*/ 76514 w 153018"/>
                <a:gd name="connsiteY8" fmla="*/ 204718 h 229533"/>
                <a:gd name="connsiteX9" fmla="*/ 76514 w 153018"/>
                <a:gd name="connsiteY9" fmla="*/ 228398 h 229533"/>
                <a:gd name="connsiteX10" fmla="*/ 19736 w 153018"/>
                <a:gd name="connsiteY10" fmla="*/ 198947 h 229533"/>
                <a:gd name="connsiteX11" fmla="*/ 0 w 153018"/>
                <a:gd name="connsiteY11" fmla="*/ 113631 h 229533"/>
                <a:gd name="connsiteX12" fmla="*/ 19736 w 153018"/>
                <a:gd name="connsiteY12" fmla="*/ 28316 h 229533"/>
                <a:gd name="connsiteX13" fmla="*/ 76514 w 153018"/>
                <a:gd name="connsiteY13" fmla="*/ -1136 h 229533"/>
                <a:gd name="connsiteX14" fmla="*/ 133283 w 153018"/>
                <a:gd name="connsiteY14" fmla="*/ 28316 h 229533"/>
                <a:gd name="connsiteX15" fmla="*/ 153019 w 153018"/>
                <a:gd name="connsiteY15" fmla="*/ 113631 h 229533"/>
                <a:gd name="connsiteX16" fmla="*/ 133283 w 153018"/>
                <a:gd name="connsiteY16" fmla="*/ 198947 h 229533"/>
                <a:gd name="connsiteX17" fmla="*/ 76514 w 153018"/>
                <a:gd name="connsiteY17" fmla="*/ 228398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4" y="204718"/>
                  </a:moveTo>
                  <a:cubicBezTo>
                    <a:pt x="91992" y="204718"/>
                    <a:pt x="103529" y="197128"/>
                    <a:pt x="111423" y="181945"/>
                  </a:cubicBezTo>
                  <a:cubicBezTo>
                    <a:pt x="119015" y="166761"/>
                    <a:pt x="122968" y="143987"/>
                    <a:pt x="122968" y="113631"/>
                  </a:cubicBezTo>
                  <a:cubicBezTo>
                    <a:pt x="122968" y="83265"/>
                    <a:pt x="119015" y="60502"/>
                    <a:pt x="111423" y="45317"/>
                  </a:cubicBezTo>
                  <a:cubicBezTo>
                    <a:pt x="103529" y="30135"/>
                    <a:pt x="91992" y="22543"/>
                    <a:pt x="76514" y="22543"/>
                  </a:cubicBezTo>
                  <a:cubicBezTo>
                    <a:pt x="61027" y="22543"/>
                    <a:pt x="49494" y="30135"/>
                    <a:pt x="41597" y="45317"/>
                  </a:cubicBezTo>
                  <a:cubicBezTo>
                    <a:pt x="34004" y="60502"/>
                    <a:pt x="30062" y="83265"/>
                    <a:pt x="30062" y="113631"/>
                  </a:cubicBezTo>
                  <a:cubicBezTo>
                    <a:pt x="30062" y="143987"/>
                    <a:pt x="34004" y="166761"/>
                    <a:pt x="41597" y="181945"/>
                  </a:cubicBezTo>
                  <a:cubicBezTo>
                    <a:pt x="49494" y="197128"/>
                    <a:pt x="61027" y="204718"/>
                    <a:pt x="76514" y="204718"/>
                  </a:cubicBezTo>
                  <a:close/>
                  <a:moveTo>
                    <a:pt x="76514" y="228398"/>
                  </a:moveTo>
                  <a:cubicBezTo>
                    <a:pt x="51618" y="228398"/>
                    <a:pt x="32784" y="218682"/>
                    <a:pt x="19736" y="198947"/>
                  </a:cubicBezTo>
                  <a:cubicBezTo>
                    <a:pt x="6374" y="179516"/>
                    <a:pt x="0" y="150978"/>
                    <a:pt x="0" y="113631"/>
                  </a:cubicBezTo>
                  <a:cubicBezTo>
                    <a:pt x="0" y="76283"/>
                    <a:pt x="6374" y="47747"/>
                    <a:pt x="19736" y="28316"/>
                  </a:cubicBezTo>
                  <a:cubicBezTo>
                    <a:pt x="32784" y="8579"/>
                    <a:pt x="51618" y="-1136"/>
                    <a:pt x="76514" y="-1136"/>
                  </a:cubicBezTo>
                  <a:cubicBezTo>
                    <a:pt x="101404" y="-1136"/>
                    <a:pt x="120235" y="8579"/>
                    <a:pt x="133283" y="28316"/>
                  </a:cubicBezTo>
                  <a:cubicBezTo>
                    <a:pt x="146344" y="47747"/>
                    <a:pt x="153019" y="76283"/>
                    <a:pt x="153019" y="113631"/>
                  </a:cubicBezTo>
                  <a:cubicBezTo>
                    <a:pt x="153019" y="150978"/>
                    <a:pt x="146344" y="179516"/>
                    <a:pt x="133283" y="198947"/>
                  </a:cubicBezTo>
                  <a:cubicBezTo>
                    <a:pt x="120235" y="218682"/>
                    <a:pt x="101404" y="228398"/>
                    <a:pt x="76514" y="228398"/>
                  </a:cubicBezTo>
                  <a:close/>
                </a:path>
              </a:pathLst>
            </a:custGeom>
            <a:solidFill>
              <a:srgbClr val="FFFFFF"/>
            </a:solidFill>
            <a:ln w="3047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48C14E6-0C09-2242-6070-671F42C2FBEC}"/>
                </a:ext>
              </a:extLst>
            </p:cNvPr>
            <p:cNvSpPr/>
            <p:nvPr>
              <p:custDataLst>
                <p:tags r:id="rId124"/>
              </p:custDataLst>
            </p:nvPr>
          </p:nvSpPr>
          <p:spPr>
            <a:xfrm flipV="1">
              <a:off x="12535413" y="-14881614"/>
              <a:ext cx="153018" cy="229533"/>
            </a:xfrm>
            <a:custGeom>
              <a:avLst/>
              <a:gdLst>
                <a:gd name="connsiteX0" fmla="*/ 76513 w 153018"/>
                <a:gd name="connsiteY0" fmla="*/ 204718 h 229533"/>
                <a:gd name="connsiteX1" fmla="*/ 111423 w 153018"/>
                <a:gd name="connsiteY1" fmla="*/ 181945 h 229533"/>
                <a:gd name="connsiteX2" fmla="*/ 122968 w 153018"/>
                <a:gd name="connsiteY2" fmla="*/ 113631 h 229533"/>
                <a:gd name="connsiteX3" fmla="*/ 111423 w 153018"/>
                <a:gd name="connsiteY3" fmla="*/ 45317 h 229533"/>
                <a:gd name="connsiteX4" fmla="*/ 76513 w 153018"/>
                <a:gd name="connsiteY4" fmla="*/ 22543 h 229533"/>
                <a:gd name="connsiteX5" fmla="*/ 41596 w 153018"/>
                <a:gd name="connsiteY5" fmla="*/ 45317 h 229533"/>
                <a:gd name="connsiteX6" fmla="*/ 30060 w 153018"/>
                <a:gd name="connsiteY6" fmla="*/ 113631 h 229533"/>
                <a:gd name="connsiteX7" fmla="*/ 41596 w 153018"/>
                <a:gd name="connsiteY7" fmla="*/ 181945 h 229533"/>
                <a:gd name="connsiteX8" fmla="*/ 76513 w 153018"/>
                <a:gd name="connsiteY8" fmla="*/ 204718 h 229533"/>
                <a:gd name="connsiteX9" fmla="*/ 76513 w 153018"/>
                <a:gd name="connsiteY9" fmla="*/ 228398 h 229533"/>
                <a:gd name="connsiteX10" fmla="*/ 19736 w 153018"/>
                <a:gd name="connsiteY10" fmla="*/ 198947 h 229533"/>
                <a:gd name="connsiteX11" fmla="*/ 0 w 153018"/>
                <a:gd name="connsiteY11" fmla="*/ 113631 h 229533"/>
                <a:gd name="connsiteX12" fmla="*/ 19736 w 153018"/>
                <a:gd name="connsiteY12" fmla="*/ 28316 h 229533"/>
                <a:gd name="connsiteX13" fmla="*/ 76513 w 153018"/>
                <a:gd name="connsiteY13" fmla="*/ -1136 h 229533"/>
                <a:gd name="connsiteX14" fmla="*/ 133283 w 153018"/>
                <a:gd name="connsiteY14" fmla="*/ 28316 h 229533"/>
                <a:gd name="connsiteX15" fmla="*/ 153019 w 153018"/>
                <a:gd name="connsiteY15" fmla="*/ 113631 h 229533"/>
                <a:gd name="connsiteX16" fmla="*/ 133283 w 153018"/>
                <a:gd name="connsiteY16" fmla="*/ 198947 h 229533"/>
                <a:gd name="connsiteX17" fmla="*/ 76513 w 153018"/>
                <a:gd name="connsiteY17" fmla="*/ 228398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718"/>
                  </a:moveTo>
                  <a:cubicBezTo>
                    <a:pt x="91992" y="204718"/>
                    <a:pt x="103529" y="197128"/>
                    <a:pt x="111423" y="181945"/>
                  </a:cubicBezTo>
                  <a:cubicBezTo>
                    <a:pt x="119015" y="166761"/>
                    <a:pt x="122968" y="143987"/>
                    <a:pt x="122968" y="113631"/>
                  </a:cubicBezTo>
                  <a:cubicBezTo>
                    <a:pt x="122968" y="83265"/>
                    <a:pt x="119015" y="60502"/>
                    <a:pt x="111423" y="45317"/>
                  </a:cubicBezTo>
                  <a:cubicBezTo>
                    <a:pt x="103529" y="30135"/>
                    <a:pt x="91992" y="22543"/>
                    <a:pt x="76513" y="22543"/>
                  </a:cubicBezTo>
                  <a:cubicBezTo>
                    <a:pt x="61027" y="22543"/>
                    <a:pt x="49490" y="30135"/>
                    <a:pt x="41596" y="45317"/>
                  </a:cubicBezTo>
                  <a:cubicBezTo>
                    <a:pt x="34004" y="60502"/>
                    <a:pt x="30060" y="83265"/>
                    <a:pt x="30060" y="113631"/>
                  </a:cubicBezTo>
                  <a:cubicBezTo>
                    <a:pt x="30060" y="143987"/>
                    <a:pt x="34004" y="166761"/>
                    <a:pt x="41596" y="181945"/>
                  </a:cubicBezTo>
                  <a:cubicBezTo>
                    <a:pt x="49490" y="197128"/>
                    <a:pt x="61027" y="204718"/>
                    <a:pt x="76513" y="204718"/>
                  </a:cubicBezTo>
                  <a:close/>
                  <a:moveTo>
                    <a:pt x="76513" y="228398"/>
                  </a:moveTo>
                  <a:cubicBezTo>
                    <a:pt x="51615" y="228398"/>
                    <a:pt x="32784" y="218682"/>
                    <a:pt x="19736" y="198947"/>
                  </a:cubicBezTo>
                  <a:cubicBezTo>
                    <a:pt x="6374" y="179516"/>
                    <a:pt x="0" y="150978"/>
                    <a:pt x="0" y="113631"/>
                  </a:cubicBezTo>
                  <a:cubicBezTo>
                    <a:pt x="0" y="76283"/>
                    <a:pt x="6374" y="47747"/>
                    <a:pt x="19736" y="28316"/>
                  </a:cubicBezTo>
                  <a:cubicBezTo>
                    <a:pt x="32784" y="8579"/>
                    <a:pt x="51615" y="-1136"/>
                    <a:pt x="76513" y="-1136"/>
                  </a:cubicBezTo>
                  <a:cubicBezTo>
                    <a:pt x="101404" y="-1136"/>
                    <a:pt x="120235" y="8579"/>
                    <a:pt x="133283" y="28316"/>
                  </a:cubicBezTo>
                  <a:cubicBezTo>
                    <a:pt x="146341" y="47747"/>
                    <a:pt x="153019" y="76283"/>
                    <a:pt x="153019" y="113631"/>
                  </a:cubicBezTo>
                  <a:cubicBezTo>
                    <a:pt x="153019" y="150978"/>
                    <a:pt x="146341" y="179516"/>
                    <a:pt x="133283" y="198947"/>
                  </a:cubicBezTo>
                  <a:cubicBezTo>
                    <a:pt x="120235" y="218682"/>
                    <a:pt x="101404" y="228398"/>
                    <a:pt x="76513" y="228398"/>
                  </a:cubicBezTo>
                  <a:close/>
                </a:path>
              </a:pathLst>
            </a:custGeom>
            <a:solidFill>
              <a:srgbClr val="FFFFFF"/>
            </a:solidFill>
            <a:ln w="3047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6AC76D4F-7DC3-B39F-8E5B-F6151AA788F7}"/>
                </a:ext>
              </a:extLst>
            </p:cNvPr>
            <p:cNvSpPr/>
            <p:nvPr>
              <p:custDataLst>
                <p:tags r:id="rId125"/>
              </p:custDataLst>
            </p:nvPr>
          </p:nvSpPr>
          <p:spPr>
            <a:xfrm flipV="1">
              <a:off x="13053131" y="-14877670"/>
              <a:ext cx="131764" cy="221340"/>
            </a:xfrm>
            <a:custGeom>
              <a:avLst/>
              <a:gdLst>
                <a:gd name="connsiteX0" fmla="*/ 4267 w 131764"/>
                <a:gd name="connsiteY0" fmla="*/ 24067 h 221340"/>
                <a:gd name="connsiteX1" fmla="*/ 4267 w 131764"/>
                <a:gd name="connsiteY1" fmla="*/ -1136 h 221340"/>
                <a:gd name="connsiteX2" fmla="*/ 131765 w 131764"/>
                <a:gd name="connsiteY2" fmla="*/ -1136 h 221340"/>
                <a:gd name="connsiteX3" fmla="*/ 131765 w 131764"/>
                <a:gd name="connsiteY3" fmla="*/ 24067 h 221340"/>
                <a:gd name="connsiteX4" fmla="*/ 82906 w 131764"/>
                <a:gd name="connsiteY4" fmla="*/ 24067 h 221340"/>
                <a:gd name="connsiteX5" fmla="*/ 82906 w 131764"/>
                <a:gd name="connsiteY5" fmla="*/ 220205 h 221340"/>
                <a:gd name="connsiteX6" fmla="*/ 52853 w 131764"/>
                <a:gd name="connsiteY6" fmla="*/ 220205 h 221340"/>
                <a:gd name="connsiteX7" fmla="*/ 0 w 131764"/>
                <a:gd name="connsiteY7" fmla="*/ 209575 h 221340"/>
                <a:gd name="connsiteX8" fmla="*/ 0 w 131764"/>
                <a:gd name="connsiteY8" fmla="*/ 182249 h 221340"/>
                <a:gd name="connsiteX9" fmla="*/ 53157 w 131764"/>
                <a:gd name="connsiteY9" fmla="*/ 192879 h 221340"/>
                <a:gd name="connsiteX10" fmla="*/ 53157 w 131764"/>
                <a:gd name="connsiteY10" fmla="*/ 24067 h 221340"/>
                <a:gd name="connsiteX11" fmla="*/ 4267 w 131764"/>
                <a:gd name="connsiteY11" fmla="*/ 24067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4" h="221340">
                  <a:moveTo>
                    <a:pt x="4267" y="24067"/>
                  </a:moveTo>
                  <a:lnTo>
                    <a:pt x="4267" y="-1136"/>
                  </a:lnTo>
                  <a:lnTo>
                    <a:pt x="131765" y="-1136"/>
                  </a:lnTo>
                  <a:lnTo>
                    <a:pt x="131765" y="24067"/>
                  </a:lnTo>
                  <a:lnTo>
                    <a:pt x="82906" y="24067"/>
                  </a:lnTo>
                  <a:lnTo>
                    <a:pt x="82906" y="220205"/>
                  </a:lnTo>
                  <a:lnTo>
                    <a:pt x="52853" y="220205"/>
                  </a:lnTo>
                  <a:lnTo>
                    <a:pt x="0" y="209575"/>
                  </a:lnTo>
                  <a:lnTo>
                    <a:pt x="0" y="182249"/>
                  </a:lnTo>
                  <a:lnTo>
                    <a:pt x="53157" y="192879"/>
                  </a:lnTo>
                  <a:lnTo>
                    <a:pt x="53157" y="24067"/>
                  </a:lnTo>
                  <a:lnTo>
                    <a:pt x="4267" y="24067"/>
                  </a:lnTo>
                  <a:close/>
                </a:path>
              </a:pathLst>
            </a:custGeom>
            <a:solidFill>
              <a:srgbClr val="FFFFFF"/>
            </a:solidFill>
            <a:ln w="3047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74C7530-4175-16A9-DCCB-D263CEC6A13F}"/>
                </a:ext>
              </a:extLst>
            </p:cNvPr>
            <p:cNvSpPr/>
            <p:nvPr>
              <p:custDataLst>
                <p:tags r:id="rId126"/>
              </p:custDataLst>
            </p:nvPr>
          </p:nvSpPr>
          <p:spPr>
            <a:xfrm flipV="1">
              <a:off x="13544164" y="-14881614"/>
              <a:ext cx="153010" cy="229533"/>
            </a:xfrm>
            <a:custGeom>
              <a:avLst/>
              <a:gdLst>
                <a:gd name="connsiteX0" fmla="*/ 76505 w 153010"/>
                <a:gd name="connsiteY0" fmla="*/ 204718 h 229533"/>
                <a:gd name="connsiteX1" fmla="*/ 111404 w 153010"/>
                <a:gd name="connsiteY1" fmla="*/ 181945 h 229533"/>
                <a:gd name="connsiteX2" fmla="*/ 122956 w 153010"/>
                <a:gd name="connsiteY2" fmla="*/ 113631 h 229533"/>
                <a:gd name="connsiteX3" fmla="*/ 111404 w 153010"/>
                <a:gd name="connsiteY3" fmla="*/ 45317 h 229533"/>
                <a:gd name="connsiteX4" fmla="*/ 76505 w 153010"/>
                <a:gd name="connsiteY4" fmla="*/ 22543 h 229533"/>
                <a:gd name="connsiteX5" fmla="*/ 41575 w 153010"/>
                <a:gd name="connsiteY5" fmla="*/ 45317 h 229533"/>
                <a:gd name="connsiteX6" fmla="*/ 30054 w 153010"/>
                <a:gd name="connsiteY6" fmla="*/ 113631 h 229533"/>
                <a:gd name="connsiteX7" fmla="*/ 41575 w 153010"/>
                <a:gd name="connsiteY7" fmla="*/ 181945 h 229533"/>
                <a:gd name="connsiteX8" fmla="*/ 76505 w 153010"/>
                <a:gd name="connsiteY8" fmla="*/ 204718 h 229533"/>
                <a:gd name="connsiteX9" fmla="*/ 76505 w 153010"/>
                <a:gd name="connsiteY9" fmla="*/ 228398 h 229533"/>
                <a:gd name="connsiteX10" fmla="*/ 19721 w 153010"/>
                <a:gd name="connsiteY10" fmla="*/ 198947 h 229533"/>
                <a:gd name="connsiteX11" fmla="*/ 0 w 153010"/>
                <a:gd name="connsiteY11" fmla="*/ 113631 h 229533"/>
                <a:gd name="connsiteX12" fmla="*/ 19721 w 153010"/>
                <a:gd name="connsiteY12" fmla="*/ 28316 h 229533"/>
                <a:gd name="connsiteX13" fmla="*/ 76505 w 153010"/>
                <a:gd name="connsiteY13" fmla="*/ -1136 h 229533"/>
                <a:gd name="connsiteX14" fmla="*/ 133290 w 153010"/>
                <a:gd name="connsiteY14" fmla="*/ 28316 h 229533"/>
                <a:gd name="connsiteX15" fmla="*/ 153010 w 153010"/>
                <a:gd name="connsiteY15" fmla="*/ 113631 h 229533"/>
                <a:gd name="connsiteX16" fmla="*/ 133290 w 153010"/>
                <a:gd name="connsiteY16" fmla="*/ 198947 h 229533"/>
                <a:gd name="connsiteX17" fmla="*/ 76505 w 153010"/>
                <a:gd name="connsiteY17" fmla="*/ 228398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0" h="229533">
                  <a:moveTo>
                    <a:pt x="76505" y="204718"/>
                  </a:moveTo>
                  <a:cubicBezTo>
                    <a:pt x="91989" y="204718"/>
                    <a:pt x="103510" y="197128"/>
                    <a:pt x="111404" y="181945"/>
                  </a:cubicBezTo>
                  <a:cubicBezTo>
                    <a:pt x="118995" y="166761"/>
                    <a:pt x="122956" y="143987"/>
                    <a:pt x="122956" y="113631"/>
                  </a:cubicBezTo>
                  <a:cubicBezTo>
                    <a:pt x="122956" y="83265"/>
                    <a:pt x="118995" y="60502"/>
                    <a:pt x="111404" y="45317"/>
                  </a:cubicBezTo>
                  <a:cubicBezTo>
                    <a:pt x="103510" y="30135"/>
                    <a:pt x="91989" y="22543"/>
                    <a:pt x="76505" y="22543"/>
                  </a:cubicBezTo>
                  <a:cubicBezTo>
                    <a:pt x="61021" y="22543"/>
                    <a:pt x="49470" y="30135"/>
                    <a:pt x="41575" y="45317"/>
                  </a:cubicBezTo>
                  <a:cubicBezTo>
                    <a:pt x="33986" y="60502"/>
                    <a:pt x="30054" y="83265"/>
                    <a:pt x="30054" y="113631"/>
                  </a:cubicBezTo>
                  <a:cubicBezTo>
                    <a:pt x="30054" y="143987"/>
                    <a:pt x="33986" y="166761"/>
                    <a:pt x="41575" y="181945"/>
                  </a:cubicBezTo>
                  <a:cubicBezTo>
                    <a:pt x="49470" y="197128"/>
                    <a:pt x="61021" y="204718"/>
                    <a:pt x="76505" y="204718"/>
                  </a:cubicBezTo>
                  <a:close/>
                  <a:moveTo>
                    <a:pt x="76505" y="228398"/>
                  </a:moveTo>
                  <a:cubicBezTo>
                    <a:pt x="51602" y="228398"/>
                    <a:pt x="32766" y="218682"/>
                    <a:pt x="19721" y="198947"/>
                  </a:cubicBezTo>
                  <a:cubicBezTo>
                    <a:pt x="6371" y="179516"/>
                    <a:pt x="0" y="150978"/>
                    <a:pt x="0" y="113631"/>
                  </a:cubicBezTo>
                  <a:cubicBezTo>
                    <a:pt x="0" y="76283"/>
                    <a:pt x="6371" y="47747"/>
                    <a:pt x="19721" y="28316"/>
                  </a:cubicBezTo>
                  <a:cubicBezTo>
                    <a:pt x="32766" y="8579"/>
                    <a:pt x="51602" y="-1136"/>
                    <a:pt x="76505" y="-1136"/>
                  </a:cubicBezTo>
                  <a:cubicBezTo>
                    <a:pt x="101407" y="-1136"/>
                    <a:pt x="120213" y="8579"/>
                    <a:pt x="133290" y="28316"/>
                  </a:cubicBezTo>
                  <a:cubicBezTo>
                    <a:pt x="146334" y="47747"/>
                    <a:pt x="153010" y="76283"/>
                    <a:pt x="153010" y="113631"/>
                  </a:cubicBezTo>
                  <a:cubicBezTo>
                    <a:pt x="153010" y="150978"/>
                    <a:pt x="146334" y="179516"/>
                    <a:pt x="133290" y="198947"/>
                  </a:cubicBezTo>
                  <a:cubicBezTo>
                    <a:pt x="120213" y="218682"/>
                    <a:pt x="101407" y="228398"/>
                    <a:pt x="76505" y="228398"/>
                  </a:cubicBezTo>
                  <a:close/>
                </a:path>
              </a:pathLst>
            </a:custGeom>
            <a:solidFill>
              <a:srgbClr val="FFFFFF"/>
            </a:solidFill>
            <a:ln w="3047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B0A1419-D935-60BA-DFA2-B269AA909518}"/>
                </a:ext>
              </a:extLst>
            </p:cNvPr>
            <p:cNvSpPr/>
            <p:nvPr>
              <p:custDataLst>
                <p:tags r:id="rId127"/>
              </p:custDataLst>
            </p:nvPr>
          </p:nvSpPr>
          <p:spPr>
            <a:xfrm flipV="1">
              <a:off x="13745591" y="-17458683"/>
              <a:ext cx="111061" cy="594676"/>
            </a:xfrm>
            <a:custGeom>
              <a:avLst/>
              <a:gdLst>
                <a:gd name="connsiteX0" fmla="*/ 111061 w 111061"/>
                <a:gd name="connsiteY0" fmla="*/ 593384 h 594676"/>
                <a:gd name="connsiteX1" fmla="*/ 111061 w 111061"/>
                <a:gd name="connsiteY1" fmla="*/ -1293 h 594676"/>
                <a:gd name="connsiteX2" fmla="*/ 84829 w 111061"/>
                <a:gd name="connsiteY2" fmla="*/ -1293 h 594676"/>
                <a:gd name="connsiteX3" fmla="*/ 84829 w 111061"/>
                <a:gd name="connsiteY3" fmla="*/ 569485 h 594676"/>
                <a:gd name="connsiteX4" fmla="*/ 0 w 111061"/>
                <a:gd name="connsiteY4" fmla="*/ 569485 h 594676"/>
                <a:gd name="connsiteX5" fmla="*/ 0 w 111061"/>
                <a:gd name="connsiteY5" fmla="*/ 593384 h 594676"/>
                <a:gd name="connsiteX6" fmla="*/ 111061 w 111061"/>
                <a:gd name="connsiteY6" fmla="*/ 593384 h 59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594676">
                  <a:moveTo>
                    <a:pt x="111061" y="593384"/>
                  </a:moveTo>
                  <a:lnTo>
                    <a:pt x="111061" y="-1293"/>
                  </a:lnTo>
                  <a:lnTo>
                    <a:pt x="84829" y="-1293"/>
                  </a:lnTo>
                  <a:lnTo>
                    <a:pt x="84829" y="569485"/>
                  </a:lnTo>
                  <a:lnTo>
                    <a:pt x="0" y="569485"/>
                  </a:lnTo>
                  <a:lnTo>
                    <a:pt x="0" y="593384"/>
                  </a:lnTo>
                  <a:lnTo>
                    <a:pt x="111061" y="593384"/>
                  </a:lnTo>
                  <a:close/>
                </a:path>
              </a:pathLst>
            </a:custGeom>
            <a:solidFill>
              <a:srgbClr val="FFFFFF"/>
            </a:solidFill>
            <a:ln w="3047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EEDD24F2-6F71-5FED-DB38-D26CF10F9647}"/>
                </a:ext>
              </a:extLst>
            </p:cNvPr>
            <p:cNvSpPr/>
            <p:nvPr>
              <p:custDataLst>
                <p:tags r:id="rId128"/>
              </p:custDataLst>
            </p:nvPr>
          </p:nvSpPr>
          <p:spPr>
            <a:xfrm flipV="1">
              <a:off x="13831583" y="-16877399"/>
              <a:ext cx="23907" cy="233200"/>
            </a:xfrm>
            <a:custGeom>
              <a:avLst/>
              <a:gdLst>
                <a:gd name="connsiteX0" fmla="*/ 0 w 23907"/>
                <a:gd name="connsiteY0" fmla="*/ 231934 h 233200"/>
                <a:gd name="connsiteX1" fmla="*/ 0 w 23907"/>
                <a:gd name="connsiteY1" fmla="*/ -1266 h 233200"/>
                <a:gd name="connsiteX2" fmla="*/ 23907 w 23907"/>
                <a:gd name="connsiteY2" fmla="*/ -1266 h 233200"/>
                <a:gd name="connsiteX3" fmla="*/ 23907 w 23907"/>
                <a:gd name="connsiteY3" fmla="*/ 231934 h 233200"/>
                <a:gd name="connsiteX4" fmla="*/ 0 w 23907"/>
                <a:gd name="connsiteY4" fmla="*/ 231934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34"/>
                  </a:moveTo>
                  <a:lnTo>
                    <a:pt x="0" y="-1266"/>
                  </a:lnTo>
                  <a:lnTo>
                    <a:pt x="23907" y="-1266"/>
                  </a:lnTo>
                  <a:lnTo>
                    <a:pt x="23907" y="231934"/>
                  </a:lnTo>
                  <a:lnTo>
                    <a:pt x="0" y="231934"/>
                  </a:lnTo>
                  <a:close/>
                </a:path>
              </a:pathLst>
            </a:custGeom>
            <a:solidFill>
              <a:srgbClr val="FFFFFF"/>
            </a:solidFill>
            <a:ln w="3047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386C5B2-580D-0E6E-4290-456148564CDD}"/>
                </a:ext>
              </a:extLst>
            </p:cNvPr>
            <p:cNvSpPr/>
            <p:nvPr>
              <p:custDataLst>
                <p:tags r:id="rId129"/>
              </p:custDataLst>
            </p:nvPr>
          </p:nvSpPr>
          <p:spPr>
            <a:xfrm flipV="1">
              <a:off x="13831583" y="-16687323"/>
              <a:ext cx="23907" cy="233198"/>
            </a:xfrm>
            <a:custGeom>
              <a:avLst/>
              <a:gdLst>
                <a:gd name="connsiteX0" fmla="*/ 0 w 23907"/>
                <a:gd name="connsiteY0" fmla="*/ 231945 h 233198"/>
                <a:gd name="connsiteX1" fmla="*/ 0 w 23907"/>
                <a:gd name="connsiteY1" fmla="*/ -1254 h 233198"/>
                <a:gd name="connsiteX2" fmla="*/ 23907 w 23907"/>
                <a:gd name="connsiteY2" fmla="*/ -1254 h 233198"/>
                <a:gd name="connsiteX3" fmla="*/ 23907 w 23907"/>
                <a:gd name="connsiteY3" fmla="*/ 231945 h 233198"/>
                <a:gd name="connsiteX4" fmla="*/ 0 w 23907"/>
                <a:gd name="connsiteY4" fmla="*/ 231945 h 233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198">
                  <a:moveTo>
                    <a:pt x="0" y="231945"/>
                  </a:moveTo>
                  <a:lnTo>
                    <a:pt x="0" y="-1254"/>
                  </a:lnTo>
                  <a:lnTo>
                    <a:pt x="23907" y="-1254"/>
                  </a:lnTo>
                  <a:lnTo>
                    <a:pt x="23907" y="231945"/>
                  </a:lnTo>
                  <a:lnTo>
                    <a:pt x="0" y="231945"/>
                  </a:lnTo>
                  <a:close/>
                </a:path>
              </a:pathLst>
            </a:custGeom>
            <a:solidFill>
              <a:srgbClr val="FFFFFF"/>
            </a:solidFill>
            <a:ln w="3047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665AB6E-3047-EBA3-F5EB-5BC3A7A36323}"/>
                </a:ext>
              </a:extLst>
            </p:cNvPr>
            <p:cNvSpPr/>
            <p:nvPr>
              <p:custDataLst>
                <p:tags r:id="rId130"/>
              </p:custDataLst>
            </p:nvPr>
          </p:nvSpPr>
          <p:spPr>
            <a:xfrm flipV="1">
              <a:off x="13831583" y="-16497251"/>
              <a:ext cx="23907" cy="233200"/>
            </a:xfrm>
            <a:custGeom>
              <a:avLst/>
              <a:gdLst>
                <a:gd name="connsiteX0" fmla="*/ 0 w 23907"/>
                <a:gd name="connsiteY0" fmla="*/ 231959 h 233200"/>
                <a:gd name="connsiteX1" fmla="*/ 0 w 23907"/>
                <a:gd name="connsiteY1" fmla="*/ -1242 h 233200"/>
                <a:gd name="connsiteX2" fmla="*/ 23907 w 23907"/>
                <a:gd name="connsiteY2" fmla="*/ -1242 h 233200"/>
                <a:gd name="connsiteX3" fmla="*/ 23907 w 23907"/>
                <a:gd name="connsiteY3" fmla="*/ 231959 h 233200"/>
                <a:gd name="connsiteX4" fmla="*/ 0 w 23907"/>
                <a:gd name="connsiteY4" fmla="*/ 231959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59"/>
                  </a:moveTo>
                  <a:lnTo>
                    <a:pt x="0" y="-1242"/>
                  </a:lnTo>
                  <a:lnTo>
                    <a:pt x="23907" y="-1242"/>
                  </a:lnTo>
                  <a:lnTo>
                    <a:pt x="23907" y="231959"/>
                  </a:lnTo>
                  <a:lnTo>
                    <a:pt x="0" y="231959"/>
                  </a:lnTo>
                  <a:close/>
                </a:path>
              </a:pathLst>
            </a:custGeom>
            <a:solidFill>
              <a:srgbClr val="FFFFFF"/>
            </a:solidFill>
            <a:ln w="3047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E801E60-8D1B-2870-D3BF-11095CCADE70}"/>
                </a:ext>
              </a:extLst>
            </p:cNvPr>
            <p:cNvSpPr/>
            <p:nvPr>
              <p:custDataLst>
                <p:tags r:id="rId131"/>
              </p:custDataLst>
            </p:nvPr>
          </p:nvSpPr>
          <p:spPr>
            <a:xfrm flipV="1">
              <a:off x="13831583" y="-16307179"/>
              <a:ext cx="23907" cy="233200"/>
            </a:xfrm>
            <a:custGeom>
              <a:avLst/>
              <a:gdLst>
                <a:gd name="connsiteX0" fmla="*/ 0 w 23907"/>
                <a:gd name="connsiteY0" fmla="*/ 231972 h 233200"/>
                <a:gd name="connsiteX1" fmla="*/ 0 w 23907"/>
                <a:gd name="connsiteY1" fmla="*/ -1229 h 233200"/>
                <a:gd name="connsiteX2" fmla="*/ 23907 w 23907"/>
                <a:gd name="connsiteY2" fmla="*/ -1229 h 233200"/>
                <a:gd name="connsiteX3" fmla="*/ 23907 w 23907"/>
                <a:gd name="connsiteY3" fmla="*/ 231972 h 233200"/>
                <a:gd name="connsiteX4" fmla="*/ 0 w 23907"/>
                <a:gd name="connsiteY4" fmla="*/ 231972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72"/>
                  </a:moveTo>
                  <a:lnTo>
                    <a:pt x="0" y="-1229"/>
                  </a:lnTo>
                  <a:lnTo>
                    <a:pt x="23907" y="-1229"/>
                  </a:lnTo>
                  <a:lnTo>
                    <a:pt x="23907" y="231972"/>
                  </a:lnTo>
                  <a:lnTo>
                    <a:pt x="0" y="231972"/>
                  </a:lnTo>
                  <a:close/>
                </a:path>
              </a:pathLst>
            </a:custGeom>
            <a:solidFill>
              <a:srgbClr val="FFFFFF"/>
            </a:solidFill>
            <a:ln w="3047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32B512B-E32F-8606-55C6-B642F874FB8B}"/>
                </a:ext>
              </a:extLst>
            </p:cNvPr>
            <p:cNvSpPr/>
            <p:nvPr>
              <p:custDataLst>
                <p:tags r:id="rId132"/>
              </p:custDataLst>
            </p:nvPr>
          </p:nvSpPr>
          <p:spPr>
            <a:xfrm flipV="1">
              <a:off x="13831583" y="-16117105"/>
              <a:ext cx="23907" cy="233200"/>
            </a:xfrm>
            <a:custGeom>
              <a:avLst/>
              <a:gdLst>
                <a:gd name="connsiteX0" fmla="*/ 0 w 23907"/>
                <a:gd name="connsiteY0" fmla="*/ 231984 h 233200"/>
                <a:gd name="connsiteX1" fmla="*/ 0 w 23907"/>
                <a:gd name="connsiteY1" fmla="*/ -1217 h 233200"/>
                <a:gd name="connsiteX2" fmla="*/ 23907 w 23907"/>
                <a:gd name="connsiteY2" fmla="*/ -1217 h 233200"/>
                <a:gd name="connsiteX3" fmla="*/ 23907 w 23907"/>
                <a:gd name="connsiteY3" fmla="*/ 231984 h 233200"/>
                <a:gd name="connsiteX4" fmla="*/ 0 w 23907"/>
                <a:gd name="connsiteY4" fmla="*/ 231984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84"/>
                  </a:moveTo>
                  <a:lnTo>
                    <a:pt x="0" y="-1217"/>
                  </a:lnTo>
                  <a:lnTo>
                    <a:pt x="23907" y="-1217"/>
                  </a:lnTo>
                  <a:lnTo>
                    <a:pt x="23907" y="231984"/>
                  </a:lnTo>
                  <a:lnTo>
                    <a:pt x="0" y="231984"/>
                  </a:lnTo>
                  <a:close/>
                </a:path>
              </a:pathLst>
            </a:custGeom>
            <a:solidFill>
              <a:srgbClr val="FFFFFF"/>
            </a:solidFill>
            <a:ln w="3047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BA02B0B-D16F-D4E0-8261-5AA2A77F4798}"/>
                </a:ext>
              </a:extLst>
            </p:cNvPr>
            <p:cNvSpPr/>
            <p:nvPr>
              <p:custDataLst>
                <p:tags r:id="rId133"/>
              </p:custDataLst>
            </p:nvPr>
          </p:nvSpPr>
          <p:spPr>
            <a:xfrm flipV="1">
              <a:off x="13831583" y="-15927063"/>
              <a:ext cx="23907" cy="233200"/>
            </a:xfrm>
            <a:custGeom>
              <a:avLst/>
              <a:gdLst>
                <a:gd name="connsiteX0" fmla="*/ 0 w 23907"/>
                <a:gd name="connsiteY0" fmla="*/ 231997 h 233200"/>
                <a:gd name="connsiteX1" fmla="*/ 0 w 23907"/>
                <a:gd name="connsiteY1" fmla="*/ -1204 h 233200"/>
                <a:gd name="connsiteX2" fmla="*/ 23907 w 23907"/>
                <a:gd name="connsiteY2" fmla="*/ -1204 h 233200"/>
                <a:gd name="connsiteX3" fmla="*/ 23907 w 23907"/>
                <a:gd name="connsiteY3" fmla="*/ 231997 h 233200"/>
                <a:gd name="connsiteX4" fmla="*/ 0 w 23907"/>
                <a:gd name="connsiteY4" fmla="*/ 231997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97"/>
                  </a:moveTo>
                  <a:lnTo>
                    <a:pt x="0" y="-1204"/>
                  </a:lnTo>
                  <a:lnTo>
                    <a:pt x="23907" y="-1204"/>
                  </a:lnTo>
                  <a:lnTo>
                    <a:pt x="23907" y="231997"/>
                  </a:lnTo>
                  <a:lnTo>
                    <a:pt x="0" y="231997"/>
                  </a:lnTo>
                  <a:close/>
                </a:path>
              </a:pathLst>
            </a:custGeom>
            <a:solidFill>
              <a:srgbClr val="FFFFFF"/>
            </a:solidFill>
            <a:ln w="3047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CF693A7-CCC4-42B2-E94E-2760856E9B9C}"/>
                </a:ext>
              </a:extLst>
            </p:cNvPr>
            <p:cNvSpPr/>
            <p:nvPr>
              <p:custDataLst>
                <p:tags r:id="rId134"/>
              </p:custDataLst>
            </p:nvPr>
          </p:nvSpPr>
          <p:spPr>
            <a:xfrm flipV="1">
              <a:off x="13831583" y="-15736991"/>
              <a:ext cx="23907" cy="233200"/>
            </a:xfrm>
            <a:custGeom>
              <a:avLst/>
              <a:gdLst>
                <a:gd name="connsiteX0" fmla="*/ 0 w 23907"/>
                <a:gd name="connsiteY0" fmla="*/ 232009 h 233200"/>
                <a:gd name="connsiteX1" fmla="*/ 0 w 23907"/>
                <a:gd name="connsiteY1" fmla="*/ -1192 h 233200"/>
                <a:gd name="connsiteX2" fmla="*/ 23907 w 23907"/>
                <a:gd name="connsiteY2" fmla="*/ -1192 h 233200"/>
                <a:gd name="connsiteX3" fmla="*/ 23907 w 23907"/>
                <a:gd name="connsiteY3" fmla="*/ 232009 h 233200"/>
                <a:gd name="connsiteX4" fmla="*/ 0 w 23907"/>
                <a:gd name="connsiteY4" fmla="*/ 232009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2009"/>
                  </a:moveTo>
                  <a:lnTo>
                    <a:pt x="0" y="-1192"/>
                  </a:lnTo>
                  <a:lnTo>
                    <a:pt x="23907" y="-1192"/>
                  </a:lnTo>
                  <a:lnTo>
                    <a:pt x="23907" y="232009"/>
                  </a:lnTo>
                  <a:lnTo>
                    <a:pt x="0" y="232009"/>
                  </a:lnTo>
                  <a:close/>
                </a:path>
              </a:pathLst>
            </a:custGeom>
            <a:solidFill>
              <a:srgbClr val="FFFFFF"/>
            </a:solidFill>
            <a:ln w="3047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5FE58B9-1D1D-5EF0-0465-D3BD280F9580}"/>
                </a:ext>
              </a:extLst>
            </p:cNvPr>
            <p:cNvSpPr/>
            <p:nvPr>
              <p:custDataLst>
                <p:tags r:id="rId135"/>
              </p:custDataLst>
            </p:nvPr>
          </p:nvSpPr>
          <p:spPr>
            <a:xfrm flipV="1">
              <a:off x="13831583" y="-15546915"/>
              <a:ext cx="23907" cy="233200"/>
            </a:xfrm>
            <a:custGeom>
              <a:avLst/>
              <a:gdLst>
                <a:gd name="connsiteX0" fmla="*/ 0 w 23907"/>
                <a:gd name="connsiteY0" fmla="*/ 232022 h 233200"/>
                <a:gd name="connsiteX1" fmla="*/ 0 w 23907"/>
                <a:gd name="connsiteY1" fmla="*/ -1179 h 233200"/>
                <a:gd name="connsiteX2" fmla="*/ 23907 w 23907"/>
                <a:gd name="connsiteY2" fmla="*/ -1179 h 233200"/>
                <a:gd name="connsiteX3" fmla="*/ 23907 w 23907"/>
                <a:gd name="connsiteY3" fmla="*/ 232022 h 233200"/>
                <a:gd name="connsiteX4" fmla="*/ 0 w 23907"/>
                <a:gd name="connsiteY4" fmla="*/ 232022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2022"/>
                  </a:moveTo>
                  <a:lnTo>
                    <a:pt x="0" y="-1179"/>
                  </a:lnTo>
                  <a:lnTo>
                    <a:pt x="23907" y="-1179"/>
                  </a:lnTo>
                  <a:lnTo>
                    <a:pt x="23907" y="232022"/>
                  </a:lnTo>
                  <a:lnTo>
                    <a:pt x="0" y="232022"/>
                  </a:lnTo>
                  <a:close/>
                </a:path>
              </a:pathLst>
            </a:custGeom>
            <a:solidFill>
              <a:srgbClr val="FFFFFF"/>
            </a:solidFill>
            <a:ln w="3047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91C3578-62BC-E895-0A60-AC0182466BDF}"/>
                </a:ext>
              </a:extLst>
            </p:cNvPr>
            <p:cNvSpPr/>
            <p:nvPr>
              <p:custDataLst>
                <p:tags r:id="rId136"/>
              </p:custDataLst>
            </p:nvPr>
          </p:nvSpPr>
          <p:spPr>
            <a:xfrm flipV="1">
              <a:off x="13831583" y="-15356843"/>
              <a:ext cx="23907" cy="233200"/>
            </a:xfrm>
            <a:custGeom>
              <a:avLst/>
              <a:gdLst>
                <a:gd name="connsiteX0" fmla="*/ 0 w 23907"/>
                <a:gd name="connsiteY0" fmla="*/ 232034 h 233200"/>
                <a:gd name="connsiteX1" fmla="*/ 0 w 23907"/>
                <a:gd name="connsiteY1" fmla="*/ -1167 h 233200"/>
                <a:gd name="connsiteX2" fmla="*/ 23907 w 23907"/>
                <a:gd name="connsiteY2" fmla="*/ -1167 h 233200"/>
                <a:gd name="connsiteX3" fmla="*/ 23907 w 23907"/>
                <a:gd name="connsiteY3" fmla="*/ 232034 h 233200"/>
                <a:gd name="connsiteX4" fmla="*/ 0 w 23907"/>
                <a:gd name="connsiteY4" fmla="*/ 232034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2034"/>
                  </a:moveTo>
                  <a:lnTo>
                    <a:pt x="0" y="-1167"/>
                  </a:lnTo>
                  <a:lnTo>
                    <a:pt x="23907" y="-1167"/>
                  </a:lnTo>
                  <a:lnTo>
                    <a:pt x="23907" y="232034"/>
                  </a:lnTo>
                  <a:lnTo>
                    <a:pt x="0" y="232034"/>
                  </a:lnTo>
                  <a:close/>
                </a:path>
              </a:pathLst>
            </a:custGeom>
            <a:solidFill>
              <a:srgbClr val="FFFFFF"/>
            </a:solidFill>
            <a:ln w="3047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097FC4F-1BED-D0A7-18CA-B282EE1DE12F}"/>
                </a:ext>
              </a:extLst>
            </p:cNvPr>
            <p:cNvSpPr/>
            <p:nvPr>
              <p:custDataLst>
                <p:tags r:id="rId137"/>
              </p:custDataLst>
            </p:nvPr>
          </p:nvSpPr>
          <p:spPr>
            <a:xfrm flipV="1">
              <a:off x="13745591" y="-15161227"/>
              <a:ext cx="111061" cy="594674"/>
            </a:xfrm>
            <a:custGeom>
              <a:avLst/>
              <a:gdLst>
                <a:gd name="connsiteX0" fmla="*/ 111061 w 111061"/>
                <a:gd name="connsiteY0" fmla="*/ 593532 h 594674"/>
                <a:gd name="connsiteX1" fmla="*/ 111061 w 111061"/>
                <a:gd name="connsiteY1" fmla="*/ -1142 h 594674"/>
                <a:gd name="connsiteX2" fmla="*/ 0 w 111061"/>
                <a:gd name="connsiteY2" fmla="*/ -1142 h 594674"/>
                <a:gd name="connsiteX3" fmla="*/ 0 w 111061"/>
                <a:gd name="connsiteY3" fmla="*/ 22767 h 594674"/>
                <a:gd name="connsiteX4" fmla="*/ 84829 w 111061"/>
                <a:gd name="connsiteY4" fmla="*/ 22767 h 594674"/>
                <a:gd name="connsiteX5" fmla="*/ 84829 w 111061"/>
                <a:gd name="connsiteY5" fmla="*/ 593532 h 594674"/>
                <a:gd name="connsiteX6" fmla="*/ 111061 w 111061"/>
                <a:gd name="connsiteY6" fmla="*/ 593532 h 59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594674">
                  <a:moveTo>
                    <a:pt x="111061" y="593532"/>
                  </a:moveTo>
                  <a:lnTo>
                    <a:pt x="111061" y="-1142"/>
                  </a:lnTo>
                  <a:lnTo>
                    <a:pt x="0" y="-1142"/>
                  </a:lnTo>
                  <a:lnTo>
                    <a:pt x="0" y="22767"/>
                  </a:lnTo>
                  <a:lnTo>
                    <a:pt x="84829" y="22767"/>
                  </a:lnTo>
                  <a:lnTo>
                    <a:pt x="84829" y="593532"/>
                  </a:lnTo>
                  <a:lnTo>
                    <a:pt x="111061" y="593532"/>
                  </a:lnTo>
                  <a:close/>
                </a:path>
              </a:pathLst>
            </a:custGeom>
            <a:solidFill>
              <a:srgbClr val="FFFFFF"/>
            </a:solidFill>
            <a:ln w="30474" cap="flat">
              <a:noFill/>
              <a:prstDash val="solid"/>
              <a:miter/>
            </a:ln>
          </p:spPr>
          <p:txBody>
            <a:bodyPr rtlCol="0" anchor="ctr"/>
            <a:lstStyle/>
            <a:p>
              <a:endParaRPr lang="en-US"/>
            </a:p>
          </p:txBody>
        </p:sp>
      </p:grpSp>
      <p:grpSp>
        <p:nvGrpSpPr>
          <p:cNvPr id="350" name="Group 349"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  0 &amp; 1\\&#10;  1 &amp; 0&#10;\end{bmatrix}&#10;\]&#10;\end{document}" title="IguanaTex Vector Display">
            <a:extLst>
              <a:ext uri="{FF2B5EF4-FFF2-40B4-BE49-F238E27FC236}">
                <a16:creationId xmlns:a16="http://schemas.microsoft.com/office/drawing/2014/main" id="{1F9CBBF9-D8DF-8AEC-0429-141B4ADF16BD}"/>
              </a:ext>
            </a:extLst>
          </p:cNvPr>
          <p:cNvGrpSpPr>
            <a:grpSpLocks noChangeAspect="1"/>
          </p:cNvGrpSpPr>
          <p:nvPr>
            <p:custDataLst>
              <p:tags r:id="rId2"/>
            </p:custDataLst>
          </p:nvPr>
        </p:nvGrpSpPr>
        <p:grpSpPr>
          <a:xfrm>
            <a:off x="6690211" y="4730109"/>
            <a:ext cx="951718" cy="673958"/>
            <a:chOff x="14528880" y="-17434024"/>
            <a:chExt cx="951718" cy="673958"/>
          </a:xfrm>
        </p:grpSpPr>
        <p:sp>
          <p:nvSpPr>
            <p:cNvPr id="344" name="Freeform: Shape 343">
              <a:extLst>
                <a:ext uri="{FF2B5EF4-FFF2-40B4-BE49-F238E27FC236}">
                  <a16:creationId xmlns:a16="http://schemas.microsoft.com/office/drawing/2014/main" id="{3B1EFF72-F9A9-4663-2273-AB4330ECAED1}"/>
                </a:ext>
              </a:extLst>
            </p:cNvPr>
            <p:cNvSpPr/>
            <p:nvPr>
              <p:custDataLst>
                <p:tags r:id="rId46"/>
              </p:custDataLst>
            </p:nvPr>
          </p:nvSpPr>
          <p:spPr>
            <a:xfrm flipV="1">
              <a:off x="14528880" y="-17434024"/>
              <a:ext cx="98527" cy="673958"/>
            </a:xfrm>
            <a:custGeom>
              <a:avLst/>
              <a:gdLst>
                <a:gd name="connsiteX0" fmla="*/ 0 w 98527"/>
                <a:gd name="connsiteY0" fmla="*/ 672670 h 673958"/>
                <a:gd name="connsiteX1" fmla="*/ 98527 w 98527"/>
                <a:gd name="connsiteY1" fmla="*/ 672670 h 673958"/>
                <a:gd name="connsiteX2" fmla="*/ 98527 w 98527"/>
                <a:gd name="connsiteY2" fmla="*/ 651107 h 673958"/>
                <a:gd name="connsiteX3" fmla="*/ 23613 w 98527"/>
                <a:gd name="connsiteY3" fmla="*/ 651107 h 673958"/>
                <a:gd name="connsiteX4" fmla="*/ 23613 w 98527"/>
                <a:gd name="connsiteY4" fmla="*/ 20284 h 673958"/>
                <a:gd name="connsiteX5" fmla="*/ 98527 w 98527"/>
                <a:gd name="connsiteY5" fmla="*/ 20284 h 673958"/>
                <a:gd name="connsiteX6" fmla="*/ 98527 w 98527"/>
                <a:gd name="connsiteY6" fmla="*/ -1289 h 673958"/>
                <a:gd name="connsiteX7" fmla="*/ 0 w 98527"/>
                <a:gd name="connsiteY7" fmla="*/ -1289 h 673958"/>
                <a:gd name="connsiteX8" fmla="*/ 0 w 98527"/>
                <a:gd name="connsiteY8" fmla="*/ 672670 h 6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673958">
                  <a:moveTo>
                    <a:pt x="0" y="672670"/>
                  </a:moveTo>
                  <a:lnTo>
                    <a:pt x="98527" y="672670"/>
                  </a:lnTo>
                  <a:lnTo>
                    <a:pt x="98527" y="651107"/>
                  </a:lnTo>
                  <a:lnTo>
                    <a:pt x="23613" y="651107"/>
                  </a:lnTo>
                  <a:lnTo>
                    <a:pt x="23613" y="20284"/>
                  </a:lnTo>
                  <a:lnTo>
                    <a:pt x="98527" y="20284"/>
                  </a:lnTo>
                  <a:lnTo>
                    <a:pt x="98527" y="-1289"/>
                  </a:lnTo>
                  <a:lnTo>
                    <a:pt x="0" y="-1289"/>
                  </a:lnTo>
                  <a:lnTo>
                    <a:pt x="0" y="672670"/>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45" name="Freeform: Shape 344">
              <a:extLst>
                <a:ext uri="{FF2B5EF4-FFF2-40B4-BE49-F238E27FC236}">
                  <a16:creationId xmlns:a16="http://schemas.microsoft.com/office/drawing/2014/main" id="{50C541A3-498B-8B74-9207-E3FD7F522DDF}"/>
                </a:ext>
              </a:extLst>
            </p:cNvPr>
            <p:cNvSpPr/>
            <p:nvPr>
              <p:custDataLst>
                <p:tags r:id="rId47"/>
              </p:custDataLst>
            </p:nvPr>
          </p:nvSpPr>
          <p:spPr>
            <a:xfrm flipV="1">
              <a:off x="14676309" y="-17432394"/>
              <a:ext cx="153018" cy="229533"/>
            </a:xfrm>
            <a:custGeom>
              <a:avLst/>
              <a:gdLst>
                <a:gd name="connsiteX0" fmla="*/ 76514 w 153018"/>
                <a:gd name="connsiteY0" fmla="*/ 204551 h 229533"/>
                <a:gd name="connsiteX1" fmla="*/ 111423 w 153018"/>
                <a:gd name="connsiteY1" fmla="*/ 181778 h 229533"/>
                <a:gd name="connsiteX2" fmla="*/ 122967 w 153018"/>
                <a:gd name="connsiteY2" fmla="*/ 113464 h 229533"/>
                <a:gd name="connsiteX3" fmla="*/ 111423 w 153018"/>
                <a:gd name="connsiteY3" fmla="*/ 45150 h 229533"/>
                <a:gd name="connsiteX4" fmla="*/ 76514 w 153018"/>
                <a:gd name="connsiteY4" fmla="*/ 22376 h 229533"/>
                <a:gd name="connsiteX5" fmla="*/ 41596 w 153018"/>
                <a:gd name="connsiteY5" fmla="*/ 45150 h 229533"/>
                <a:gd name="connsiteX6" fmla="*/ 30060 w 153018"/>
                <a:gd name="connsiteY6" fmla="*/ 113464 h 229533"/>
                <a:gd name="connsiteX7" fmla="*/ 41596 w 153018"/>
                <a:gd name="connsiteY7" fmla="*/ 181778 h 229533"/>
                <a:gd name="connsiteX8" fmla="*/ 76514 w 153018"/>
                <a:gd name="connsiteY8" fmla="*/ 204551 h 229533"/>
                <a:gd name="connsiteX9" fmla="*/ 76514 w 153018"/>
                <a:gd name="connsiteY9" fmla="*/ 228231 h 229533"/>
                <a:gd name="connsiteX10" fmla="*/ 19736 w 153018"/>
                <a:gd name="connsiteY10" fmla="*/ 198780 h 229533"/>
                <a:gd name="connsiteX11" fmla="*/ 0 w 153018"/>
                <a:gd name="connsiteY11" fmla="*/ 113464 h 229533"/>
                <a:gd name="connsiteX12" fmla="*/ 19736 w 153018"/>
                <a:gd name="connsiteY12" fmla="*/ 28148 h 229533"/>
                <a:gd name="connsiteX13" fmla="*/ 76514 w 153018"/>
                <a:gd name="connsiteY13" fmla="*/ -1303 h 229533"/>
                <a:gd name="connsiteX14" fmla="*/ 133283 w 153018"/>
                <a:gd name="connsiteY14" fmla="*/ 28148 h 229533"/>
                <a:gd name="connsiteX15" fmla="*/ 153019 w 153018"/>
                <a:gd name="connsiteY15" fmla="*/ 113464 h 229533"/>
                <a:gd name="connsiteX16" fmla="*/ 133283 w 153018"/>
                <a:gd name="connsiteY16" fmla="*/ 198780 h 229533"/>
                <a:gd name="connsiteX17" fmla="*/ 76514 w 153018"/>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4" y="204551"/>
                  </a:moveTo>
                  <a:cubicBezTo>
                    <a:pt x="91993" y="204551"/>
                    <a:pt x="103527" y="196960"/>
                    <a:pt x="111423" y="181778"/>
                  </a:cubicBezTo>
                  <a:cubicBezTo>
                    <a:pt x="119015" y="166594"/>
                    <a:pt x="122967" y="143819"/>
                    <a:pt x="122967" y="113464"/>
                  </a:cubicBezTo>
                  <a:cubicBezTo>
                    <a:pt x="122967" y="83097"/>
                    <a:pt x="119015" y="60332"/>
                    <a:pt x="111423" y="45150"/>
                  </a:cubicBezTo>
                  <a:cubicBezTo>
                    <a:pt x="103527" y="29968"/>
                    <a:pt x="91993" y="22376"/>
                    <a:pt x="76514" y="22376"/>
                  </a:cubicBezTo>
                  <a:cubicBezTo>
                    <a:pt x="61026" y="22376"/>
                    <a:pt x="49492" y="29968"/>
                    <a:pt x="41596" y="45150"/>
                  </a:cubicBezTo>
                  <a:cubicBezTo>
                    <a:pt x="34004" y="60332"/>
                    <a:pt x="30060" y="83097"/>
                    <a:pt x="30060" y="113464"/>
                  </a:cubicBezTo>
                  <a:cubicBezTo>
                    <a:pt x="30060" y="143819"/>
                    <a:pt x="34004" y="166594"/>
                    <a:pt x="41596" y="181778"/>
                  </a:cubicBezTo>
                  <a:cubicBezTo>
                    <a:pt x="49492" y="196960"/>
                    <a:pt x="61026" y="204551"/>
                    <a:pt x="76514" y="204551"/>
                  </a:cubicBezTo>
                  <a:close/>
                  <a:moveTo>
                    <a:pt x="76514" y="228231"/>
                  </a:moveTo>
                  <a:cubicBezTo>
                    <a:pt x="51615" y="228231"/>
                    <a:pt x="32785" y="218514"/>
                    <a:pt x="19736" y="198780"/>
                  </a:cubicBezTo>
                  <a:cubicBezTo>
                    <a:pt x="6372" y="179348"/>
                    <a:pt x="0" y="150811"/>
                    <a:pt x="0" y="113464"/>
                  </a:cubicBezTo>
                  <a:cubicBezTo>
                    <a:pt x="0" y="76116"/>
                    <a:pt x="6372" y="47580"/>
                    <a:pt x="19736" y="28148"/>
                  </a:cubicBezTo>
                  <a:cubicBezTo>
                    <a:pt x="32785" y="8412"/>
                    <a:pt x="51615" y="-1303"/>
                    <a:pt x="76514" y="-1303"/>
                  </a:cubicBezTo>
                  <a:cubicBezTo>
                    <a:pt x="101403" y="-1303"/>
                    <a:pt x="120234" y="8412"/>
                    <a:pt x="133283" y="28148"/>
                  </a:cubicBezTo>
                  <a:cubicBezTo>
                    <a:pt x="146342" y="47580"/>
                    <a:pt x="153019" y="76116"/>
                    <a:pt x="153019" y="113464"/>
                  </a:cubicBezTo>
                  <a:cubicBezTo>
                    <a:pt x="153019" y="150811"/>
                    <a:pt x="146342" y="179348"/>
                    <a:pt x="133283" y="198780"/>
                  </a:cubicBezTo>
                  <a:cubicBezTo>
                    <a:pt x="120234" y="218514"/>
                    <a:pt x="101403" y="228231"/>
                    <a:pt x="76514" y="228231"/>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46" name="Freeform: Shape 345">
              <a:extLst>
                <a:ext uri="{FF2B5EF4-FFF2-40B4-BE49-F238E27FC236}">
                  <a16:creationId xmlns:a16="http://schemas.microsoft.com/office/drawing/2014/main" id="{2237EAD3-7492-C8BE-CCA4-0C5CFA54FB59}"/>
                </a:ext>
              </a:extLst>
            </p:cNvPr>
            <p:cNvSpPr/>
            <p:nvPr>
              <p:custDataLst>
                <p:tags r:id="rId48"/>
              </p:custDataLst>
            </p:nvPr>
          </p:nvSpPr>
          <p:spPr>
            <a:xfrm flipV="1">
              <a:off x="15194032" y="-17428450"/>
              <a:ext cx="131771" cy="221342"/>
            </a:xfrm>
            <a:custGeom>
              <a:avLst/>
              <a:gdLst>
                <a:gd name="connsiteX0" fmla="*/ 4258 w 131771"/>
                <a:gd name="connsiteY0" fmla="*/ 23901 h 221342"/>
                <a:gd name="connsiteX1" fmla="*/ 4258 w 131771"/>
                <a:gd name="connsiteY1" fmla="*/ -1303 h 221342"/>
                <a:gd name="connsiteX2" fmla="*/ 131772 w 131771"/>
                <a:gd name="connsiteY2" fmla="*/ -1303 h 221342"/>
                <a:gd name="connsiteX3" fmla="*/ 131772 w 131771"/>
                <a:gd name="connsiteY3" fmla="*/ 23901 h 221342"/>
                <a:gd name="connsiteX4" fmla="*/ 82887 w 131771"/>
                <a:gd name="connsiteY4" fmla="*/ 23901 h 221342"/>
                <a:gd name="connsiteX5" fmla="*/ 82887 w 131771"/>
                <a:gd name="connsiteY5" fmla="*/ 220040 h 221342"/>
                <a:gd name="connsiteX6" fmla="*/ 52837 w 131771"/>
                <a:gd name="connsiteY6" fmla="*/ 220040 h 221342"/>
                <a:gd name="connsiteX7" fmla="*/ 0 w 131771"/>
                <a:gd name="connsiteY7" fmla="*/ 209410 h 221342"/>
                <a:gd name="connsiteX8" fmla="*/ 0 w 131771"/>
                <a:gd name="connsiteY8" fmla="*/ 182083 h 221342"/>
                <a:gd name="connsiteX9" fmla="*/ 53142 w 131771"/>
                <a:gd name="connsiteY9" fmla="*/ 192713 h 221342"/>
                <a:gd name="connsiteX10" fmla="*/ 53142 w 131771"/>
                <a:gd name="connsiteY10" fmla="*/ 23901 h 221342"/>
                <a:gd name="connsiteX11" fmla="*/ 4258 w 131771"/>
                <a:gd name="connsiteY11" fmla="*/ 2390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71" h="221342">
                  <a:moveTo>
                    <a:pt x="4258" y="23901"/>
                  </a:moveTo>
                  <a:lnTo>
                    <a:pt x="4258" y="-1303"/>
                  </a:lnTo>
                  <a:lnTo>
                    <a:pt x="131772" y="-1303"/>
                  </a:lnTo>
                  <a:lnTo>
                    <a:pt x="131772" y="23901"/>
                  </a:lnTo>
                  <a:lnTo>
                    <a:pt x="82887" y="23901"/>
                  </a:lnTo>
                  <a:lnTo>
                    <a:pt x="82887" y="220040"/>
                  </a:lnTo>
                  <a:lnTo>
                    <a:pt x="52837" y="220040"/>
                  </a:lnTo>
                  <a:lnTo>
                    <a:pt x="0" y="209410"/>
                  </a:lnTo>
                  <a:lnTo>
                    <a:pt x="0" y="182083"/>
                  </a:lnTo>
                  <a:lnTo>
                    <a:pt x="53142" y="192713"/>
                  </a:lnTo>
                  <a:lnTo>
                    <a:pt x="53142" y="23901"/>
                  </a:lnTo>
                  <a:lnTo>
                    <a:pt x="4258" y="23901"/>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47" name="Freeform: Shape 346">
              <a:extLst>
                <a:ext uri="{FF2B5EF4-FFF2-40B4-BE49-F238E27FC236}">
                  <a16:creationId xmlns:a16="http://schemas.microsoft.com/office/drawing/2014/main" id="{5BF2381C-5A53-B074-0E05-021301D68919}"/>
                </a:ext>
              </a:extLst>
            </p:cNvPr>
            <p:cNvSpPr/>
            <p:nvPr>
              <p:custDataLst>
                <p:tags r:id="rId49"/>
              </p:custDataLst>
            </p:nvPr>
          </p:nvSpPr>
          <p:spPr>
            <a:xfrm flipV="1">
              <a:off x="14689663" y="-17064032"/>
              <a:ext cx="131768" cy="221342"/>
            </a:xfrm>
            <a:custGeom>
              <a:avLst/>
              <a:gdLst>
                <a:gd name="connsiteX0" fmla="*/ 4257 w 131768"/>
                <a:gd name="connsiteY0" fmla="*/ 23925 h 221342"/>
                <a:gd name="connsiteX1" fmla="*/ 4257 w 131768"/>
                <a:gd name="connsiteY1" fmla="*/ -1279 h 221342"/>
                <a:gd name="connsiteX2" fmla="*/ 131769 w 131768"/>
                <a:gd name="connsiteY2" fmla="*/ -1279 h 221342"/>
                <a:gd name="connsiteX3" fmla="*/ 131769 w 131768"/>
                <a:gd name="connsiteY3" fmla="*/ 23925 h 221342"/>
                <a:gd name="connsiteX4" fmla="*/ 82887 w 131768"/>
                <a:gd name="connsiteY4" fmla="*/ 23925 h 221342"/>
                <a:gd name="connsiteX5" fmla="*/ 82887 w 131768"/>
                <a:gd name="connsiteY5" fmla="*/ 220064 h 221342"/>
                <a:gd name="connsiteX6" fmla="*/ 52835 w 131768"/>
                <a:gd name="connsiteY6" fmla="*/ 220064 h 221342"/>
                <a:gd name="connsiteX7" fmla="*/ 0 w 131768"/>
                <a:gd name="connsiteY7" fmla="*/ 209434 h 221342"/>
                <a:gd name="connsiteX8" fmla="*/ 0 w 131768"/>
                <a:gd name="connsiteY8" fmla="*/ 182105 h 221342"/>
                <a:gd name="connsiteX9" fmla="*/ 53140 w 131768"/>
                <a:gd name="connsiteY9" fmla="*/ 192735 h 221342"/>
                <a:gd name="connsiteX10" fmla="*/ 53140 w 131768"/>
                <a:gd name="connsiteY10" fmla="*/ 23925 h 221342"/>
                <a:gd name="connsiteX11" fmla="*/ 4257 w 131768"/>
                <a:gd name="connsiteY11" fmla="*/ 23925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925"/>
                  </a:moveTo>
                  <a:lnTo>
                    <a:pt x="4257" y="-1279"/>
                  </a:lnTo>
                  <a:lnTo>
                    <a:pt x="131769" y="-1279"/>
                  </a:lnTo>
                  <a:lnTo>
                    <a:pt x="131769" y="23925"/>
                  </a:lnTo>
                  <a:lnTo>
                    <a:pt x="82887" y="23925"/>
                  </a:lnTo>
                  <a:lnTo>
                    <a:pt x="82887" y="220064"/>
                  </a:lnTo>
                  <a:lnTo>
                    <a:pt x="52835" y="220064"/>
                  </a:lnTo>
                  <a:lnTo>
                    <a:pt x="0" y="209434"/>
                  </a:lnTo>
                  <a:lnTo>
                    <a:pt x="0" y="182105"/>
                  </a:lnTo>
                  <a:lnTo>
                    <a:pt x="53140" y="192735"/>
                  </a:lnTo>
                  <a:lnTo>
                    <a:pt x="53140" y="23925"/>
                  </a:lnTo>
                  <a:lnTo>
                    <a:pt x="4257" y="23925"/>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48" name="Freeform: Shape 347">
              <a:extLst>
                <a:ext uri="{FF2B5EF4-FFF2-40B4-BE49-F238E27FC236}">
                  <a16:creationId xmlns:a16="http://schemas.microsoft.com/office/drawing/2014/main" id="{5C265A25-A62B-D077-0892-26C8965DA77A}"/>
                </a:ext>
              </a:extLst>
            </p:cNvPr>
            <p:cNvSpPr/>
            <p:nvPr>
              <p:custDataLst>
                <p:tags r:id="rId50"/>
              </p:custDataLst>
            </p:nvPr>
          </p:nvSpPr>
          <p:spPr>
            <a:xfrm flipV="1">
              <a:off x="15180678" y="-17067974"/>
              <a:ext cx="153019" cy="229532"/>
            </a:xfrm>
            <a:custGeom>
              <a:avLst/>
              <a:gdLst>
                <a:gd name="connsiteX0" fmla="*/ 76514 w 153019"/>
                <a:gd name="connsiteY0" fmla="*/ 204574 h 229532"/>
                <a:gd name="connsiteX1" fmla="*/ 111423 w 153019"/>
                <a:gd name="connsiteY1" fmla="*/ 181800 h 229532"/>
                <a:gd name="connsiteX2" fmla="*/ 122969 w 153019"/>
                <a:gd name="connsiteY2" fmla="*/ 113486 h 229532"/>
                <a:gd name="connsiteX3" fmla="*/ 111423 w 153019"/>
                <a:gd name="connsiteY3" fmla="*/ 45174 h 229532"/>
                <a:gd name="connsiteX4" fmla="*/ 76514 w 153019"/>
                <a:gd name="connsiteY4" fmla="*/ 22399 h 229532"/>
                <a:gd name="connsiteX5" fmla="*/ 41597 w 153019"/>
                <a:gd name="connsiteY5" fmla="*/ 45174 h 229532"/>
                <a:gd name="connsiteX6" fmla="*/ 30063 w 153019"/>
                <a:gd name="connsiteY6" fmla="*/ 113486 h 229532"/>
                <a:gd name="connsiteX7" fmla="*/ 41597 w 153019"/>
                <a:gd name="connsiteY7" fmla="*/ 181800 h 229532"/>
                <a:gd name="connsiteX8" fmla="*/ 76514 w 153019"/>
                <a:gd name="connsiteY8" fmla="*/ 204574 h 229532"/>
                <a:gd name="connsiteX9" fmla="*/ 76514 w 153019"/>
                <a:gd name="connsiteY9" fmla="*/ 228253 h 229532"/>
                <a:gd name="connsiteX10" fmla="*/ 19736 w 153019"/>
                <a:gd name="connsiteY10" fmla="*/ 198802 h 229532"/>
                <a:gd name="connsiteX11" fmla="*/ 0 w 153019"/>
                <a:gd name="connsiteY11" fmla="*/ 113486 h 229532"/>
                <a:gd name="connsiteX12" fmla="*/ 19736 w 153019"/>
                <a:gd name="connsiteY12" fmla="*/ 28172 h 229532"/>
                <a:gd name="connsiteX13" fmla="*/ 76514 w 153019"/>
                <a:gd name="connsiteY13" fmla="*/ -1279 h 229532"/>
                <a:gd name="connsiteX14" fmla="*/ 133283 w 153019"/>
                <a:gd name="connsiteY14" fmla="*/ 28172 h 229532"/>
                <a:gd name="connsiteX15" fmla="*/ 153020 w 153019"/>
                <a:gd name="connsiteY15" fmla="*/ 113486 h 229532"/>
                <a:gd name="connsiteX16" fmla="*/ 133283 w 153019"/>
                <a:gd name="connsiteY16" fmla="*/ 198802 h 229532"/>
                <a:gd name="connsiteX17" fmla="*/ 76514 w 153019"/>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574"/>
                  </a:moveTo>
                  <a:cubicBezTo>
                    <a:pt x="91993" y="204574"/>
                    <a:pt x="103529" y="196982"/>
                    <a:pt x="111423" y="181800"/>
                  </a:cubicBezTo>
                  <a:cubicBezTo>
                    <a:pt x="119016" y="166618"/>
                    <a:pt x="122969" y="143843"/>
                    <a:pt x="122969" y="113486"/>
                  </a:cubicBezTo>
                  <a:cubicBezTo>
                    <a:pt x="122969" y="83121"/>
                    <a:pt x="119016" y="60356"/>
                    <a:pt x="111423" y="45174"/>
                  </a:cubicBezTo>
                  <a:cubicBezTo>
                    <a:pt x="103529" y="29990"/>
                    <a:pt x="91993" y="22399"/>
                    <a:pt x="76514" y="22399"/>
                  </a:cubicBezTo>
                  <a:cubicBezTo>
                    <a:pt x="61028" y="22399"/>
                    <a:pt x="49494" y="29990"/>
                    <a:pt x="41597" y="45174"/>
                  </a:cubicBezTo>
                  <a:cubicBezTo>
                    <a:pt x="34004" y="60356"/>
                    <a:pt x="30063" y="83121"/>
                    <a:pt x="30063" y="113486"/>
                  </a:cubicBezTo>
                  <a:cubicBezTo>
                    <a:pt x="30063" y="143843"/>
                    <a:pt x="34004" y="166618"/>
                    <a:pt x="41597" y="181800"/>
                  </a:cubicBezTo>
                  <a:cubicBezTo>
                    <a:pt x="49494" y="196982"/>
                    <a:pt x="61028" y="204574"/>
                    <a:pt x="76514" y="204574"/>
                  </a:cubicBezTo>
                  <a:close/>
                  <a:moveTo>
                    <a:pt x="76514" y="228253"/>
                  </a:moveTo>
                  <a:cubicBezTo>
                    <a:pt x="51615" y="228253"/>
                    <a:pt x="32785" y="218538"/>
                    <a:pt x="19736" y="198802"/>
                  </a:cubicBezTo>
                  <a:cubicBezTo>
                    <a:pt x="6374" y="179370"/>
                    <a:pt x="0" y="150834"/>
                    <a:pt x="0" y="113486"/>
                  </a:cubicBezTo>
                  <a:cubicBezTo>
                    <a:pt x="0" y="76139"/>
                    <a:pt x="6374" y="47602"/>
                    <a:pt x="19736" y="28172"/>
                  </a:cubicBezTo>
                  <a:cubicBezTo>
                    <a:pt x="32785" y="8436"/>
                    <a:pt x="51615" y="-1279"/>
                    <a:pt x="76514" y="-1279"/>
                  </a:cubicBezTo>
                  <a:cubicBezTo>
                    <a:pt x="101404" y="-1279"/>
                    <a:pt x="120235" y="8436"/>
                    <a:pt x="133283" y="28172"/>
                  </a:cubicBezTo>
                  <a:cubicBezTo>
                    <a:pt x="146344" y="47602"/>
                    <a:pt x="153020" y="76139"/>
                    <a:pt x="153020" y="113486"/>
                  </a:cubicBezTo>
                  <a:cubicBezTo>
                    <a:pt x="153020" y="150834"/>
                    <a:pt x="146344" y="179370"/>
                    <a:pt x="133283" y="198802"/>
                  </a:cubicBezTo>
                  <a:cubicBezTo>
                    <a:pt x="120235" y="218538"/>
                    <a:pt x="101404" y="228253"/>
                    <a:pt x="76514" y="228253"/>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49" name="Freeform: Shape 348">
              <a:extLst>
                <a:ext uri="{FF2B5EF4-FFF2-40B4-BE49-F238E27FC236}">
                  <a16:creationId xmlns:a16="http://schemas.microsoft.com/office/drawing/2014/main" id="{3CF144A8-42D6-3D97-CBE4-9DF1824988F3}"/>
                </a:ext>
              </a:extLst>
            </p:cNvPr>
            <p:cNvSpPr/>
            <p:nvPr>
              <p:custDataLst>
                <p:tags r:id="rId51"/>
              </p:custDataLst>
            </p:nvPr>
          </p:nvSpPr>
          <p:spPr>
            <a:xfrm flipV="1">
              <a:off x="15382071" y="-17434024"/>
              <a:ext cx="98527" cy="673958"/>
            </a:xfrm>
            <a:custGeom>
              <a:avLst/>
              <a:gdLst>
                <a:gd name="connsiteX0" fmla="*/ 98527 w 98527"/>
                <a:gd name="connsiteY0" fmla="*/ 672670 h 673958"/>
                <a:gd name="connsiteX1" fmla="*/ 98527 w 98527"/>
                <a:gd name="connsiteY1" fmla="*/ -1289 h 673958"/>
                <a:gd name="connsiteX2" fmla="*/ 0 w 98527"/>
                <a:gd name="connsiteY2" fmla="*/ -1289 h 673958"/>
                <a:gd name="connsiteX3" fmla="*/ 0 w 98527"/>
                <a:gd name="connsiteY3" fmla="*/ 20284 h 673958"/>
                <a:gd name="connsiteX4" fmla="*/ 74915 w 98527"/>
                <a:gd name="connsiteY4" fmla="*/ 20284 h 673958"/>
                <a:gd name="connsiteX5" fmla="*/ 74915 w 98527"/>
                <a:gd name="connsiteY5" fmla="*/ 651107 h 673958"/>
                <a:gd name="connsiteX6" fmla="*/ 0 w 98527"/>
                <a:gd name="connsiteY6" fmla="*/ 651107 h 673958"/>
                <a:gd name="connsiteX7" fmla="*/ 0 w 98527"/>
                <a:gd name="connsiteY7" fmla="*/ 672670 h 673958"/>
                <a:gd name="connsiteX8" fmla="*/ 98527 w 98527"/>
                <a:gd name="connsiteY8" fmla="*/ 672670 h 6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673958">
                  <a:moveTo>
                    <a:pt x="98527" y="672670"/>
                  </a:moveTo>
                  <a:lnTo>
                    <a:pt x="98527" y="-1289"/>
                  </a:lnTo>
                  <a:lnTo>
                    <a:pt x="0" y="-1289"/>
                  </a:lnTo>
                  <a:lnTo>
                    <a:pt x="0" y="20284"/>
                  </a:lnTo>
                  <a:lnTo>
                    <a:pt x="74915" y="20284"/>
                  </a:lnTo>
                  <a:lnTo>
                    <a:pt x="74915" y="651107"/>
                  </a:lnTo>
                  <a:lnTo>
                    <a:pt x="0" y="651107"/>
                  </a:lnTo>
                  <a:lnTo>
                    <a:pt x="0" y="672670"/>
                  </a:lnTo>
                  <a:lnTo>
                    <a:pt x="98527" y="672670"/>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99" name="Group 498">
            <a:extLst>
              <a:ext uri="{FF2B5EF4-FFF2-40B4-BE49-F238E27FC236}">
                <a16:creationId xmlns:a16="http://schemas.microsoft.com/office/drawing/2014/main" id="{4465D70E-F912-512C-6B85-E94718121AD3}"/>
              </a:ext>
            </a:extLst>
          </p:cNvPr>
          <p:cNvGrpSpPr/>
          <p:nvPr/>
        </p:nvGrpSpPr>
        <p:grpSpPr>
          <a:xfrm>
            <a:off x="8183199" y="4730109"/>
            <a:ext cx="1591363" cy="673958"/>
            <a:chOff x="6083300" y="3987800"/>
            <a:chExt cx="1591363" cy="673958"/>
          </a:xfrm>
        </p:grpSpPr>
        <p:grpSp>
          <p:nvGrpSpPr>
            <p:cNvPr id="478" name="Group 47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sqrt{\tfrac12}&#10;\begin{bmatrix}&#10;1&amp;\phantom{+}1 \\&#10;1 &amp; -1&#10;\end{bmatrix}&#10;\]&#10;\end{document}" title="IguanaTex Vector Display">
              <a:extLst>
                <a:ext uri="{FF2B5EF4-FFF2-40B4-BE49-F238E27FC236}">
                  <a16:creationId xmlns:a16="http://schemas.microsoft.com/office/drawing/2014/main" id="{CF97BFED-D70D-3FC0-0429-C2D05F6F2962}"/>
                </a:ext>
              </a:extLst>
            </p:cNvPr>
            <p:cNvGrpSpPr>
              <a:grpSpLocks noChangeAspect="1"/>
            </p:cNvGrpSpPr>
            <p:nvPr>
              <p:custDataLst>
                <p:tags r:id="rId33"/>
              </p:custDataLst>
            </p:nvPr>
          </p:nvGrpSpPr>
          <p:grpSpPr>
            <a:xfrm>
              <a:off x="6083300" y="3987800"/>
              <a:ext cx="1591363" cy="673958"/>
              <a:chOff x="14524926" y="-15981665"/>
              <a:chExt cx="1591363" cy="673958"/>
            </a:xfrm>
          </p:grpSpPr>
          <p:sp>
            <p:nvSpPr>
              <p:cNvPr id="466" name="Freeform: Shape 465">
                <a:extLst>
                  <a:ext uri="{FF2B5EF4-FFF2-40B4-BE49-F238E27FC236}">
                    <a16:creationId xmlns:a16="http://schemas.microsoft.com/office/drawing/2014/main" id="{2AAA4757-1D0B-DB87-6CB4-6DFD9867ACB1}"/>
                  </a:ext>
                </a:extLst>
              </p:cNvPr>
              <p:cNvSpPr/>
              <p:nvPr>
                <p:custDataLst>
                  <p:tags r:id="rId34"/>
                </p:custDataLst>
              </p:nvPr>
            </p:nvSpPr>
            <p:spPr>
              <a:xfrm flipV="1">
                <a:off x="14524926" y="-15979136"/>
                <a:ext cx="266433" cy="555022"/>
              </a:xfrm>
              <a:custGeom>
                <a:avLst/>
                <a:gdLst>
                  <a:gd name="connsiteX0" fmla="*/ 9905 w 266433"/>
                  <a:gd name="connsiteY0" fmla="*/ 214421 h 555022"/>
                  <a:gd name="connsiteX1" fmla="*/ 30318 w 266433"/>
                  <a:gd name="connsiteY1" fmla="*/ 231328 h 555022"/>
                  <a:gd name="connsiteX2" fmla="*/ 84829 w 266433"/>
                  <a:gd name="connsiteY2" fmla="*/ -1292 h 555022"/>
                  <a:gd name="connsiteX3" fmla="*/ 104070 w 266433"/>
                  <a:gd name="connsiteY3" fmla="*/ -1292 h 555022"/>
                  <a:gd name="connsiteX4" fmla="*/ 248650 w 266433"/>
                  <a:gd name="connsiteY4" fmla="*/ 536242 h 555022"/>
                  <a:gd name="connsiteX5" fmla="*/ 266433 w 266433"/>
                  <a:gd name="connsiteY5" fmla="*/ 536242 h 555022"/>
                  <a:gd name="connsiteX6" fmla="*/ 266433 w 266433"/>
                  <a:gd name="connsiteY6" fmla="*/ 553731 h 555022"/>
                  <a:gd name="connsiteX7" fmla="*/ 234077 w 266433"/>
                  <a:gd name="connsiteY7" fmla="*/ 553731 h 555022"/>
                  <a:gd name="connsiteX8" fmla="*/ 102612 w 266433"/>
                  <a:gd name="connsiteY8" fmla="*/ 64581 h 555022"/>
                  <a:gd name="connsiteX9" fmla="*/ 54216 w 266433"/>
                  <a:gd name="connsiteY9" fmla="*/ 271848 h 555022"/>
                  <a:gd name="connsiteX10" fmla="*/ 0 w 266433"/>
                  <a:gd name="connsiteY10" fmla="*/ 226376 h 555022"/>
                  <a:gd name="connsiteX11" fmla="*/ 9905 w 266433"/>
                  <a:gd name="connsiteY11" fmla="*/ 214421 h 5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33" h="555022">
                    <a:moveTo>
                      <a:pt x="9905" y="214421"/>
                    </a:moveTo>
                    <a:lnTo>
                      <a:pt x="30318" y="231328"/>
                    </a:lnTo>
                    <a:lnTo>
                      <a:pt x="84829" y="-1292"/>
                    </a:lnTo>
                    <a:lnTo>
                      <a:pt x="104070" y="-1292"/>
                    </a:lnTo>
                    <a:lnTo>
                      <a:pt x="248650" y="536242"/>
                    </a:lnTo>
                    <a:lnTo>
                      <a:pt x="266433" y="536242"/>
                    </a:lnTo>
                    <a:lnTo>
                      <a:pt x="266433" y="553731"/>
                    </a:lnTo>
                    <a:lnTo>
                      <a:pt x="234077" y="553731"/>
                    </a:lnTo>
                    <a:lnTo>
                      <a:pt x="102612" y="64581"/>
                    </a:lnTo>
                    <a:lnTo>
                      <a:pt x="54216" y="271848"/>
                    </a:lnTo>
                    <a:lnTo>
                      <a:pt x="0" y="226376"/>
                    </a:lnTo>
                    <a:lnTo>
                      <a:pt x="9905" y="214421"/>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67" name="Freeform: Shape 466">
                <a:extLst>
                  <a:ext uri="{FF2B5EF4-FFF2-40B4-BE49-F238E27FC236}">
                    <a16:creationId xmlns:a16="http://schemas.microsoft.com/office/drawing/2014/main" id="{B5A9B385-6AAF-4076-1E3C-9FB5528824B6}"/>
                  </a:ext>
                </a:extLst>
              </p:cNvPr>
              <p:cNvSpPr/>
              <p:nvPr>
                <p:custDataLst>
                  <p:tags r:id="rId35"/>
                </p:custDataLst>
              </p:nvPr>
            </p:nvSpPr>
            <p:spPr>
              <a:xfrm flipV="1">
                <a:off x="14783748" y="-15970374"/>
                <a:ext cx="225504" cy="30480"/>
              </a:xfrm>
              <a:custGeom>
                <a:avLst/>
                <a:gdLst>
                  <a:gd name="connsiteX0" fmla="*/ 0 w 225504"/>
                  <a:gd name="connsiteY0" fmla="*/ -1310 h 30480"/>
                  <a:gd name="connsiteX1" fmla="*/ 225504 w 225504"/>
                  <a:gd name="connsiteY1" fmla="*/ -1310 h 30480"/>
                </a:gdLst>
                <a:ahLst/>
                <a:cxnLst>
                  <a:cxn ang="0">
                    <a:pos x="connsiteX0" y="connsiteY0"/>
                  </a:cxn>
                  <a:cxn ang="0">
                    <a:pos x="connsiteX1" y="connsiteY1"/>
                  </a:cxn>
                </a:cxnLst>
                <a:rect l="l" t="t" r="r" b="b"/>
                <a:pathLst>
                  <a:path w="225504" h="30480">
                    <a:moveTo>
                      <a:pt x="0" y="-1310"/>
                    </a:moveTo>
                    <a:lnTo>
                      <a:pt x="225504" y="-1310"/>
                    </a:lnTo>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68" name="Freeform: Shape 467">
                <a:extLst>
                  <a:ext uri="{FF2B5EF4-FFF2-40B4-BE49-F238E27FC236}">
                    <a16:creationId xmlns:a16="http://schemas.microsoft.com/office/drawing/2014/main" id="{CCE5D26D-D53B-8CFF-5165-C02731C561E9}"/>
                  </a:ext>
                </a:extLst>
              </p:cNvPr>
              <p:cNvSpPr/>
              <p:nvPr>
                <p:custDataLst>
                  <p:tags r:id="rId36"/>
                </p:custDataLst>
              </p:nvPr>
            </p:nvSpPr>
            <p:spPr>
              <a:xfrm flipV="1">
                <a:off x="14848497" y="-15876802"/>
                <a:ext cx="100155" cy="168229"/>
              </a:xfrm>
              <a:custGeom>
                <a:avLst/>
                <a:gdLst>
                  <a:gd name="connsiteX0" fmla="*/ 3230 w 100155"/>
                  <a:gd name="connsiteY0" fmla="*/ 17856 h 168229"/>
                  <a:gd name="connsiteX1" fmla="*/ 3230 w 100155"/>
                  <a:gd name="connsiteY1" fmla="*/ -1298 h 168229"/>
                  <a:gd name="connsiteX2" fmla="*/ 100156 w 100155"/>
                  <a:gd name="connsiteY2" fmla="*/ -1298 h 168229"/>
                  <a:gd name="connsiteX3" fmla="*/ 100156 w 100155"/>
                  <a:gd name="connsiteY3" fmla="*/ 17856 h 168229"/>
                  <a:gd name="connsiteX4" fmla="*/ 62999 w 100155"/>
                  <a:gd name="connsiteY4" fmla="*/ 17856 h 168229"/>
                  <a:gd name="connsiteX5" fmla="*/ 62999 w 100155"/>
                  <a:gd name="connsiteY5" fmla="*/ 166932 h 168229"/>
                  <a:gd name="connsiteX6" fmla="*/ 40158 w 100155"/>
                  <a:gd name="connsiteY6" fmla="*/ 166932 h 168229"/>
                  <a:gd name="connsiteX7" fmla="*/ 0 w 100155"/>
                  <a:gd name="connsiteY7" fmla="*/ 158854 h 168229"/>
                  <a:gd name="connsiteX8" fmla="*/ 0 w 100155"/>
                  <a:gd name="connsiteY8" fmla="*/ 138079 h 168229"/>
                  <a:gd name="connsiteX9" fmla="*/ 40386 w 100155"/>
                  <a:gd name="connsiteY9" fmla="*/ 146157 h 168229"/>
                  <a:gd name="connsiteX10" fmla="*/ 40386 w 100155"/>
                  <a:gd name="connsiteY10" fmla="*/ 17856 h 168229"/>
                  <a:gd name="connsiteX11" fmla="*/ 3230 w 100155"/>
                  <a:gd name="connsiteY11" fmla="*/ 17856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56"/>
                    </a:moveTo>
                    <a:lnTo>
                      <a:pt x="3230" y="-1298"/>
                    </a:lnTo>
                    <a:lnTo>
                      <a:pt x="100156" y="-1298"/>
                    </a:lnTo>
                    <a:lnTo>
                      <a:pt x="100156" y="17856"/>
                    </a:lnTo>
                    <a:lnTo>
                      <a:pt x="62999" y="17856"/>
                    </a:lnTo>
                    <a:lnTo>
                      <a:pt x="62999" y="166932"/>
                    </a:lnTo>
                    <a:lnTo>
                      <a:pt x="40158" y="166932"/>
                    </a:lnTo>
                    <a:lnTo>
                      <a:pt x="0" y="158854"/>
                    </a:lnTo>
                    <a:lnTo>
                      <a:pt x="0" y="138079"/>
                    </a:lnTo>
                    <a:lnTo>
                      <a:pt x="40386" y="146157"/>
                    </a:lnTo>
                    <a:lnTo>
                      <a:pt x="40386" y="17856"/>
                    </a:lnTo>
                    <a:lnTo>
                      <a:pt x="3230" y="17856"/>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69" name="Freeform: Shape 468">
                <a:extLst>
                  <a:ext uri="{FF2B5EF4-FFF2-40B4-BE49-F238E27FC236}">
                    <a16:creationId xmlns:a16="http://schemas.microsoft.com/office/drawing/2014/main" id="{15E391F1-E8DC-58B1-29AD-A366B199883C}"/>
                  </a:ext>
                </a:extLst>
              </p:cNvPr>
              <p:cNvSpPr/>
              <p:nvPr>
                <p:custDataLst>
                  <p:tags r:id="rId37"/>
                </p:custDataLst>
              </p:nvPr>
            </p:nvSpPr>
            <p:spPr>
              <a:xfrm flipV="1">
                <a:off x="14820181" y="-15645453"/>
                <a:ext cx="152638" cy="30480"/>
              </a:xfrm>
              <a:custGeom>
                <a:avLst/>
                <a:gdLst>
                  <a:gd name="connsiteX0" fmla="*/ 0 w 152638"/>
                  <a:gd name="connsiteY0" fmla="*/ -1289 h 30480"/>
                  <a:gd name="connsiteX1" fmla="*/ 152638 w 152638"/>
                  <a:gd name="connsiteY1" fmla="*/ -1289 h 30480"/>
                </a:gdLst>
                <a:ahLst/>
                <a:cxnLst>
                  <a:cxn ang="0">
                    <a:pos x="connsiteX0" y="connsiteY0"/>
                  </a:cxn>
                  <a:cxn ang="0">
                    <a:pos x="connsiteX1" y="connsiteY1"/>
                  </a:cxn>
                </a:cxnLst>
                <a:rect l="l" t="t" r="r" b="b"/>
                <a:pathLst>
                  <a:path w="152638" h="30480">
                    <a:moveTo>
                      <a:pt x="0" y="-1289"/>
                    </a:moveTo>
                    <a:lnTo>
                      <a:pt x="152638" y="-1289"/>
                    </a:lnTo>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0" name="Freeform: Shape 469">
                <a:extLst>
                  <a:ext uri="{FF2B5EF4-FFF2-40B4-BE49-F238E27FC236}">
                    <a16:creationId xmlns:a16="http://schemas.microsoft.com/office/drawing/2014/main" id="{88876DC5-AF03-BD5D-4F43-E261367FAAD6}"/>
                  </a:ext>
                </a:extLst>
              </p:cNvPr>
              <p:cNvSpPr/>
              <p:nvPr>
                <p:custDataLst>
                  <p:tags r:id="rId38"/>
                </p:custDataLst>
              </p:nvPr>
            </p:nvSpPr>
            <p:spPr>
              <a:xfrm flipV="1">
                <a:off x="14839963" y="-15610452"/>
                <a:ext cx="106842" cy="171232"/>
              </a:xfrm>
              <a:custGeom>
                <a:avLst/>
                <a:gdLst>
                  <a:gd name="connsiteX0" fmla="*/ 27461 w 106842"/>
                  <a:gd name="connsiteY0" fmla="*/ 17875 h 171232"/>
                  <a:gd name="connsiteX1" fmla="*/ 69914 w 106842"/>
                  <a:gd name="connsiteY1" fmla="*/ 61489 h 171232"/>
                  <a:gd name="connsiteX2" fmla="*/ 87917 w 106842"/>
                  <a:gd name="connsiteY2" fmla="*/ 80407 h 171232"/>
                  <a:gd name="connsiteX3" fmla="*/ 101994 w 106842"/>
                  <a:gd name="connsiteY3" fmla="*/ 102334 h 171232"/>
                  <a:gd name="connsiteX4" fmla="*/ 105918 w 106842"/>
                  <a:gd name="connsiteY4" fmla="*/ 121945 h 171232"/>
                  <a:gd name="connsiteX5" fmla="*/ 90460 w 106842"/>
                  <a:gd name="connsiteY5" fmla="*/ 157026 h 171232"/>
                  <a:gd name="connsiteX6" fmla="*/ 48692 w 106842"/>
                  <a:gd name="connsiteY6" fmla="*/ 169952 h 171232"/>
                  <a:gd name="connsiteX7" fmla="*/ 26766 w 106842"/>
                  <a:gd name="connsiteY7" fmla="*/ 167180 h 171232"/>
                  <a:gd name="connsiteX8" fmla="*/ 1152 w 106842"/>
                  <a:gd name="connsiteY8" fmla="*/ 158873 h 171232"/>
                  <a:gd name="connsiteX9" fmla="*/ 1152 w 106842"/>
                  <a:gd name="connsiteY9" fmla="*/ 135794 h 171232"/>
                  <a:gd name="connsiteX10" fmla="*/ 26537 w 106842"/>
                  <a:gd name="connsiteY10" fmla="*/ 147101 h 171232"/>
                  <a:gd name="connsiteX11" fmla="*/ 49150 w 106842"/>
                  <a:gd name="connsiteY11" fmla="*/ 150796 h 171232"/>
                  <a:gd name="connsiteX12" fmla="*/ 73609 w 106842"/>
                  <a:gd name="connsiteY12" fmla="*/ 142491 h 171232"/>
                  <a:gd name="connsiteX13" fmla="*/ 83067 w 106842"/>
                  <a:gd name="connsiteY13" fmla="*/ 120563 h 171232"/>
                  <a:gd name="connsiteX14" fmla="*/ 78686 w 106842"/>
                  <a:gd name="connsiteY14" fmla="*/ 103714 h 171232"/>
                  <a:gd name="connsiteX15" fmla="*/ 63456 w 106842"/>
                  <a:gd name="connsiteY15" fmla="*/ 82950 h 171232"/>
                  <a:gd name="connsiteX16" fmla="*/ 35300 w 106842"/>
                  <a:gd name="connsiteY16" fmla="*/ 53869 h 171232"/>
                  <a:gd name="connsiteX17" fmla="*/ 0 w 106842"/>
                  <a:gd name="connsiteY17" fmla="*/ 17875 h 171232"/>
                  <a:gd name="connsiteX18" fmla="*/ 0 w 106842"/>
                  <a:gd name="connsiteY18" fmla="*/ -1281 h 171232"/>
                  <a:gd name="connsiteX19" fmla="*/ 106843 w 106842"/>
                  <a:gd name="connsiteY19" fmla="*/ -1281 h 171232"/>
                  <a:gd name="connsiteX20" fmla="*/ 106843 w 106842"/>
                  <a:gd name="connsiteY20" fmla="*/ 17875 h 171232"/>
                  <a:gd name="connsiteX21" fmla="*/ 27461 w 106842"/>
                  <a:gd name="connsiteY21" fmla="*/ 17875 h 1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842" h="171232">
                    <a:moveTo>
                      <a:pt x="27461" y="17875"/>
                    </a:moveTo>
                    <a:lnTo>
                      <a:pt x="69914" y="61489"/>
                    </a:lnTo>
                    <a:cubicBezTo>
                      <a:pt x="80068" y="71872"/>
                      <a:pt x="86068" y="78331"/>
                      <a:pt x="87917" y="80407"/>
                    </a:cubicBezTo>
                    <a:cubicBezTo>
                      <a:pt x="94841" y="88721"/>
                      <a:pt x="99461" y="96103"/>
                      <a:pt x="101994" y="102334"/>
                    </a:cubicBezTo>
                    <a:cubicBezTo>
                      <a:pt x="104766" y="108562"/>
                      <a:pt x="105918" y="115030"/>
                      <a:pt x="105918" y="121945"/>
                    </a:cubicBezTo>
                    <a:cubicBezTo>
                      <a:pt x="105918" y="136490"/>
                      <a:pt x="100841" y="148253"/>
                      <a:pt x="90460" y="157026"/>
                    </a:cubicBezTo>
                    <a:cubicBezTo>
                      <a:pt x="80068" y="165559"/>
                      <a:pt x="66228" y="169952"/>
                      <a:pt x="48692" y="169952"/>
                    </a:cubicBezTo>
                    <a:cubicBezTo>
                      <a:pt x="42224" y="169952"/>
                      <a:pt x="34843" y="169027"/>
                      <a:pt x="26766" y="167180"/>
                    </a:cubicBezTo>
                    <a:cubicBezTo>
                      <a:pt x="18917" y="165331"/>
                      <a:pt x="10383" y="162561"/>
                      <a:pt x="1152" y="158873"/>
                    </a:cubicBezTo>
                    <a:lnTo>
                      <a:pt x="1152" y="135794"/>
                    </a:lnTo>
                    <a:cubicBezTo>
                      <a:pt x="10154" y="140871"/>
                      <a:pt x="18688" y="144567"/>
                      <a:pt x="26537" y="147101"/>
                    </a:cubicBezTo>
                    <a:cubicBezTo>
                      <a:pt x="34615" y="149644"/>
                      <a:pt x="41996" y="150796"/>
                      <a:pt x="49150" y="150796"/>
                    </a:cubicBezTo>
                    <a:cubicBezTo>
                      <a:pt x="59303" y="150796"/>
                      <a:pt x="67380" y="148026"/>
                      <a:pt x="73609" y="142491"/>
                    </a:cubicBezTo>
                    <a:cubicBezTo>
                      <a:pt x="80068" y="136718"/>
                      <a:pt x="83067" y="129565"/>
                      <a:pt x="83067" y="120563"/>
                    </a:cubicBezTo>
                    <a:cubicBezTo>
                      <a:pt x="83067" y="115030"/>
                      <a:pt x="81687" y="109487"/>
                      <a:pt x="78686" y="103714"/>
                    </a:cubicBezTo>
                    <a:cubicBezTo>
                      <a:pt x="75914" y="98181"/>
                      <a:pt x="70838" y="91255"/>
                      <a:pt x="63456" y="82950"/>
                    </a:cubicBezTo>
                    <a:cubicBezTo>
                      <a:pt x="59760" y="78568"/>
                      <a:pt x="50302" y="68871"/>
                      <a:pt x="35300" y="53869"/>
                    </a:cubicBezTo>
                    <a:lnTo>
                      <a:pt x="0" y="17875"/>
                    </a:lnTo>
                    <a:lnTo>
                      <a:pt x="0" y="-1281"/>
                    </a:lnTo>
                    <a:lnTo>
                      <a:pt x="106843" y="-1281"/>
                    </a:lnTo>
                    <a:lnTo>
                      <a:pt x="106843" y="17875"/>
                    </a:lnTo>
                    <a:lnTo>
                      <a:pt x="27461" y="17875"/>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1" name="Freeform: Shape 470">
                <a:extLst>
                  <a:ext uri="{FF2B5EF4-FFF2-40B4-BE49-F238E27FC236}">
                    <a16:creationId xmlns:a16="http://schemas.microsoft.com/office/drawing/2014/main" id="{930E80A6-4FA6-AFCC-ADFB-D2DE422EC4D3}"/>
                  </a:ext>
                </a:extLst>
              </p:cNvPr>
              <p:cNvSpPr/>
              <p:nvPr>
                <p:custDataLst>
                  <p:tags r:id="rId39"/>
                </p:custDataLst>
              </p:nvPr>
            </p:nvSpPr>
            <p:spPr>
              <a:xfrm flipV="1">
                <a:off x="15083278" y="-15981665"/>
                <a:ext cx="98527" cy="673958"/>
              </a:xfrm>
              <a:custGeom>
                <a:avLst/>
                <a:gdLst>
                  <a:gd name="connsiteX0" fmla="*/ 0 w 98527"/>
                  <a:gd name="connsiteY0" fmla="*/ 672670 h 673958"/>
                  <a:gd name="connsiteX1" fmla="*/ 98527 w 98527"/>
                  <a:gd name="connsiteY1" fmla="*/ 672670 h 673958"/>
                  <a:gd name="connsiteX2" fmla="*/ 98527 w 98527"/>
                  <a:gd name="connsiteY2" fmla="*/ 651107 h 673958"/>
                  <a:gd name="connsiteX3" fmla="*/ 23613 w 98527"/>
                  <a:gd name="connsiteY3" fmla="*/ 651107 h 673958"/>
                  <a:gd name="connsiteX4" fmla="*/ 23613 w 98527"/>
                  <a:gd name="connsiteY4" fmla="*/ 20284 h 673958"/>
                  <a:gd name="connsiteX5" fmla="*/ 98527 w 98527"/>
                  <a:gd name="connsiteY5" fmla="*/ 20284 h 673958"/>
                  <a:gd name="connsiteX6" fmla="*/ 98527 w 98527"/>
                  <a:gd name="connsiteY6" fmla="*/ -1289 h 673958"/>
                  <a:gd name="connsiteX7" fmla="*/ 0 w 98527"/>
                  <a:gd name="connsiteY7" fmla="*/ -1289 h 673958"/>
                  <a:gd name="connsiteX8" fmla="*/ 0 w 98527"/>
                  <a:gd name="connsiteY8" fmla="*/ 672670 h 6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673958">
                    <a:moveTo>
                      <a:pt x="0" y="672670"/>
                    </a:moveTo>
                    <a:lnTo>
                      <a:pt x="98527" y="672670"/>
                    </a:lnTo>
                    <a:lnTo>
                      <a:pt x="98527" y="651107"/>
                    </a:lnTo>
                    <a:lnTo>
                      <a:pt x="23613" y="651107"/>
                    </a:lnTo>
                    <a:lnTo>
                      <a:pt x="23613" y="20284"/>
                    </a:lnTo>
                    <a:lnTo>
                      <a:pt x="98527" y="20284"/>
                    </a:lnTo>
                    <a:lnTo>
                      <a:pt x="98527" y="-1289"/>
                    </a:lnTo>
                    <a:lnTo>
                      <a:pt x="0" y="-1289"/>
                    </a:lnTo>
                    <a:lnTo>
                      <a:pt x="0" y="672670"/>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2" name="Freeform: Shape 471">
                <a:extLst>
                  <a:ext uri="{FF2B5EF4-FFF2-40B4-BE49-F238E27FC236}">
                    <a16:creationId xmlns:a16="http://schemas.microsoft.com/office/drawing/2014/main" id="{53DB6F20-9819-269C-61EA-A6EECBF78FBB}"/>
                  </a:ext>
                </a:extLst>
              </p:cNvPr>
              <p:cNvSpPr/>
              <p:nvPr>
                <p:custDataLst>
                  <p:tags r:id="rId40"/>
                </p:custDataLst>
              </p:nvPr>
            </p:nvSpPr>
            <p:spPr>
              <a:xfrm flipV="1">
                <a:off x="15244090" y="-15976091"/>
                <a:ext cx="131769" cy="221342"/>
              </a:xfrm>
              <a:custGeom>
                <a:avLst/>
                <a:gdLst>
                  <a:gd name="connsiteX0" fmla="*/ 4258 w 131769"/>
                  <a:gd name="connsiteY0" fmla="*/ 23901 h 221342"/>
                  <a:gd name="connsiteX1" fmla="*/ 4258 w 131769"/>
                  <a:gd name="connsiteY1" fmla="*/ -1303 h 221342"/>
                  <a:gd name="connsiteX2" fmla="*/ 131770 w 131769"/>
                  <a:gd name="connsiteY2" fmla="*/ -1303 h 221342"/>
                  <a:gd name="connsiteX3" fmla="*/ 131770 w 131769"/>
                  <a:gd name="connsiteY3" fmla="*/ 23901 h 221342"/>
                  <a:gd name="connsiteX4" fmla="*/ 82887 w 131769"/>
                  <a:gd name="connsiteY4" fmla="*/ 23901 h 221342"/>
                  <a:gd name="connsiteX5" fmla="*/ 82887 w 131769"/>
                  <a:gd name="connsiteY5" fmla="*/ 220040 h 221342"/>
                  <a:gd name="connsiteX6" fmla="*/ 52836 w 131769"/>
                  <a:gd name="connsiteY6" fmla="*/ 220040 h 221342"/>
                  <a:gd name="connsiteX7" fmla="*/ 0 w 131769"/>
                  <a:gd name="connsiteY7" fmla="*/ 209410 h 221342"/>
                  <a:gd name="connsiteX8" fmla="*/ 0 w 131769"/>
                  <a:gd name="connsiteY8" fmla="*/ 182083 h 221342"/>
                  <a:gd name="connsiteX9" fmla="*/ 53140 w 131769"/>
                  <a:gd name="connsiteY9" fmla="*/ 192713 h 221342"/>
                  <a:gd name="connsiteX10" fmla="*/ 53140 w 131769"/>
                  <a:gd name="connsiteY10" fmla="*/ 23901 h 221342"/>
                  <a:gd name="connsiteX11" fmla="*/ 4258 w 131769"/>
                  <a:gd name="connsiteY11" fmla="*/ 2390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9" h="221342">
                    <a:moveTo>
                      <a:pt x="4258" y="23901"/>
                    </a:moveTo>
                    <a:lnTo>
                      <a:pt x="4258" y="-1303"/>
                    </a:lnTo>
                    <a:lnTo>
                      <a:pt x="131770" y="-1303"/>
                    </a:lnTo>
                    <a:lnTo>
                      <a:pt x="131770" y="23901"/>
                    </a:lnTo>
                    <a:lnTo>
                      <a:pt x="82887" y="23901"/>
                    </a:lnTo>
                    <a:lnTo>
                      <a:pt x="82887" y="220040"/>
                    </a:lnTo>
                    <a:lnTo>
                      <a:pt x="52836" y="220040"/>
                    </a:lnTo>
                    <a:lnTo>
                      <a:pt x="0" y="209410"/>
                    </a:lnTo>
                    <a:lnTo>
                      <a:pt x="0" y="182083"/>
                    </a:lnTo>
                    <a:lnTo>
                      <a:pt x="53140" y="192713"/>
                    </a:lnTo>
                    <a:lnTo>
                      <a:pt x="53140" y="23901"/>
                    </a:lnTo>
                    <a:lnTo>
                      <a:pt x="4258" y="23901"/>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3" name="Freeform: Shape 472">
                <a:extLst>
                  <a:ext uri="{FF2B5EF4-FFF2-40B4-BE49-F238E27FC236}">
                    <a16:creationId xmlns:a16="http://schemas.microsoft.com/office/drawing/2014/main" id="{E1A7C34D-7A49-4649-7803-2571F7391F23}"/>
                  </a:ext>
                </a:extLst>
              </p:cNvPr>
              <p:cNvSpPr/>
              <p:nvPr>
                <p:custDataLst>
                  <p:tags r:id="rId41"/>
                </p:custDataLst>
              </p:nvPr>
            </p:nvSpPr>
            <p:spPr>
              <a:xfrm flipV="1">
                <a:off x="15829744" y="-15976091"/>
                <a:ext cx="131768" cy="221342"/>
              </a:xfrm>
              <a:custGeom>
                <a:avLst/>
                <a:gdLst>
                  <a:gd name="connsiteX0" fmla="*/ 4258 w 131768"/>
                  <a:gd name="connsiteY0" fmla="*/ 23901 h 221342"/>
                  <a:gd name="connsiteX1" fmla="*/ 4258 w 131768"/>
                  <a:gd name="connsiteY1" fmla="*/ -1303 h 221342"/>
                  <a:gd name="connsiteX2" fmla="*/ 131769 w 131768"/>
                  <a:gd name="connsiteY2" fmla="*/ -1303 h 221342"/>
                  <a:gd name="connsiteX3" fmla="*/ 131769 w 131768"/>
                  <a:gd name="connsiteY3" fmla="*/ 23901 h 221342"/>
                  <a:gd name="connsiteX4" fmla="*/ 82888 w 131768"/>
                  <a:gd name="connsiteY4" fmla="*/ 23901 h 221342"/>
                  <a:gd name="connsiteX5" fmla="*/ 82888 w 131768"/>
                  <a:gd name="connsiteY5" fmla="*/ 220040 h 221342"/>
                  <a:gd name="connsiteX6" fmla="*/ 52834 w 131768"/>
                  <a:gd name="connsiteY6" fmla="*/ 220040 h 221342"/>
                  <a:gd name="connsiteX7" fmla="*/ 0 w 131768"/>
                  <a:gd name="connsiteY7" fmla="*/ 209410 h 221342"/>
                  <a:gd name="connsiteX8" fmla="*/ 0 w 131768"/>
                  <a:gd name="connsiteY8" fmla="*/ 182083 h 221342"/>
                  <a:gd name="connsiteX9" fmla="*/ 53139 w 131768"/>
                  <a:gd name="connsiteY9" fmla="*/ 192713 h 221342"/>
                  <a:gd name="connsiteX10" fmla="*/ 53139 w 131768"/>
                  <a:gd name="connsiteY10" fmla="*/ 23901 h 221342"/>
                  <a:gd name="connsiteX11" fmla="*/ 4258 w 131768"/>
                  <a:gd name="connsiteY11" fmla="*/ 2390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901"/>
                    </a:moveTo>
                    <a:lnTo>
                      <a:pt x="4258" y="-1303"/>
                    </a:lnTo>
                    <a:lnTo>
                      <a:pt x="131769" y="-1303"/>
                    </a:lnTo>
                    <a:lnTo>
                      <a:pt x="131769" y="23901"/>
                    </a:lnTo>
                    <a:lnTo>
                      <a:pt x="82888" y="23901"/>
                    </a:lnTo>
                    <a:lnTo>
                      <a:pt x="82888" y="220040"/>
                    </a:lnTo>
                    <a:lnTo>
                      <a:pt x="52834" y="220040"/>
                    </a:lnTo>
                    <a:lnTo>
                      <a:pt x="0" y="209410"/>
                    </a:lnTo>
                    <a:lnTo>
                      <a:pt x="0" y="182083"/>
                    </a:lnTo>
                    <a:lnTo>
                      <a:pt x="53139" y="192713"/>
                    </a:lnTo>
                    <a:lnTo>
                      <a:pt x="53139" y="23901"/>
                    </a:lnTo>
                    <a:lnTo>
                      <a:pt x="4258" y="23901"/>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4" name="Freeform: Shape 473">
                <a:extLst>
                  <a:ext uri="{FF2B5EF4-FFF2-40B4-BE49-F238E27FC236}">
                    <a16:creationId xmlns:a16="http://schemas.microsoft.com/office/drawing/2014/main" id="{22272116-819F-C4C7-8E40-BC8DD7D01D2E}"/>
                  </a:ext>
                </a:extLst>
              </p:cNvPr>
              <p:cNvSpPr/>
              <p:nvPr>
                <p:custDataLst>
                  <p:tags r:id="rId42"/>
                </p:custDataLst>
              </p:nvPr>
            </p:nvSpPr>
            <p:spPr>
              <a:xfrm flipV="1">
                <a:off x="15244090" y="-15611672"/>
                <a:ext cx="131769" cy="221342"/>
              </a:xfrm>
              <a:custGeom>
                <a:avLst/>
                <a:gdLst>
                  <a:gd name="connsiteX0" fmla="*/ 4258 w 131769"/>
                  <a:gd name="connsiteY0" fmla="*/ 23925 h 221342"/>
                  <a:gd name="connsiteX1" fmla="*/ 4258 w 131769"/>
                  <a:gd name="connsiteY1" fmla="*/ -1279 h 221342"/>
                  <a:gd name="connsiteX2" fmla="*/ 131770 w 131769"/>
                  <a:gd name="connsiteY2" fmla="*/ -1279 h 221342"/>
                  <a:gd name="connsiteX3" fmla="*/ 131770 w 131769"/>
                  <a:gd name="connsiteY3" fmla="*/ 23925 h 221342"/>
                  <a:gd name="connsiteX4" fmla="*/ 82887 w 131769"/>
                  <a:gd name="connsiteY4" fmla="*/ 23925 h 221342"/>
                  <a:gd name="connsiteX5" fmla="*/ 82887 w 131769"/>
                  <a:gd name="connsiteY5" fmla="*/ 220064 h 221342"/>
                  <a:gd name="connsiteX6" fmla="*/ 52836 w 131769"/>
                  <a:gd name="connsiteY6" fmla="*/ 220064 h 221342"/>
                  <a:gd name="connsiteX7" fmla="*/ 0 w 131769"/>
                  <a:gd name="connsiteY7" fmla="*/ 209434 h 221342"/>
                  <a:gd name="connsiteX8" fmla="*/ 0 w 131769"/>
                  <a:gd name="connsiteY8" fmla="*/ 182105 h 221342"/>
                  <a:gd name="connsiteX9" fmla="*/ 53140 w 131769"/>
                  <a:gd name="connsiteY9" fmla="*/ 192735 h 221342"/>
                  <a:gd name="connsiteX10" fmla="*/ 53140 w 131769"/>
                  <a:gd name="connsiteY10" fmla="*/ 23925 h 221342"/>
                  <a:gd name="connsiteX11" fmla="*/ 4258 w 131769"/>
                  <a:gd name="connsiteY11" fmla="*/ 23925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9" h="221342">
                    <a:moveTo>
                      <a:pt x="4258" y="23925"/>
                    </a:moveTo>
                    <a:lnTo>
                      <a:pt x="4258" y="-1279"/>
                    </a:lnTo>
                    <a:lnTo>
                      <a:pt x="131770" y="-1279"/>
                    </a:lnTo>
                    <a:lnTo>
                      <a:pt x="131770" y="23925"/>
                    </a:lnTo>
                    <a:lnTo>
                      <a:pt x="82887" y="23925"/>
                    </a:lnTo>
                    <a:lnTo>
                      <a:pt x="82887" y="220064"/>
                    </a:lnTo>
                    <a:lnTo>
                      <a:pt x="52836" y="220064"/>
                    </a:lnTo>
                    <a:lnTo>
                      <a:pt x="0" y="209434"/>
                    </a:lnTo>
                    <a:lnTo>
                      <a:pt x="0" y="182105"/>
                    </a:lnTo>
                    <a:lnTo>
                      <a:pt x="53140" y="192735"/>
                    </a:lnTo>
                    <a:lnTo>
                      <a:pt x="53140" y="23925"/>
                    </a:lnTo>
                    <a:lnTo>
                      <a:pt x="4258" y="23925"/>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5" name="Freeform: Shape 474">
                <a:extLst>
                  <a:ext uri="{FF2B5EF4-FFF2-40B4-BE49-F238E27FC236}">
                    <a16:creationId xmlns:a16="http://schemas.microsoft.com/office/drawing/2014/main" id="{3AA0F3D3-DD14-FEF5-2136-7524DD27F440}"/>
                  </a:ext>
                </a:extLst>
              </p:cNvPr>
              <p:cNvSpPr/>
              <p:nvPr>
                <p:custDataLst>
                  <p:tags r:id="rId43"/>
                </p:custDataLst>
              </p:nvPr>
            </p:nvSpPr>
            <p:spPr>
              <a:xfrm flipV="1">
                <a:off x="15611716" y="-15488886"/>
                <a:ext cx="219818" cy="24898"/>
              </a:xfrm>
              <a:custGeom>
                <a:avLst/>
                <a:gdLst>
                  <a:gd name="connsiteX0" fmla="*/ 0 w 219818"/>
                  <a:gd name="connsiteY0" fmla="*/ -1278 h 24898"/>
                  <a:gd name="connsiteX1" fmla="*/ 219818 w 219818"/>
                  <a:gd name="connsiteY1" fmla="*/ -1278 h 24898"/>
                  <a:gd name="connsiteX2" fmla="*/ 219818 w 219818"/>
                  <a:gd name="connsiteY2" fmla="*/ 23621 h 24898"/>
                  <a:gd name="connsiteX3" fmla="*/ 0 w 219818"/>
                  <a:gd name="connsiteY3" fmla="*/ 23621 h 24898"/>
                  <a:gd name="connsiteX4" fmla="*/ 0 w 219818"/>
                  <a:gd name="connsiteY4" fmla="*/ -1278 h 2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8">
                    <a:moveTo>
                      <a:pt x="0" y="-1278"/>
                    </a:moveTo>
                    <a:lnTo>
                      <a:pt x="219818" y="-1278"/>
                    </a:lnTo>
                    <a:lnTo>
                      <a:pt x="219818" y="23621"/>
                    </a:lnTo>
                    <a:lnTo>
                      <a:pt x="0" y="23621"/>
                    </a:lnTo>
                    <a:lnTo>
                      <a:pt x="0" y="-1278"/>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6" name="Freeform: Shape 475">
                <a:extLst>
                  <a:ext uri="{FF2B5EF4-FFF2-40B4-BE49-F238E27FC236}">
                    <a16:creationId xmlns:a16="http://schemas.microsoft.com/office/drawing/2014/main" id="{445077D1-49B0-FFA8-DAF3-446B94EB01AA}"/>
                  </a:ext>
                </a:extLst>
              </p:cNvPr>
              <p:cNvSpPr/>
              <p:nvPr>
                <p:custDataLst>
                  <p:tags r:id="rId44"/>
                </p:custDataLst>
              </p:nvPr>
            </p:nvSpPr>
            <p:spPr>
              <a:xfrm flipV="1">
                <a:off x="15829737" y="-15611672"/>
                <a:ext cx="131768" cy="221342"/>
              </a:xfrm>
              <a:custGeom>
                <a:avLst/>
                <a:gdLst>
                  <a:gd name="connsiteX0" fmla="*/ 4257 w 131768"/>
                  <a:gd name="connsiteY0" fmla="*/ 23925 h 221342"/>
                  <a:gd name="connsiteX1" fmla="*/ 4257 w 131768"/>
                  <a:gd name="connsiteY1" fmla="*/ -1279 h 221342"/>
                  <a:gd name="connsiteX2" fmla="*/ 131769 w 131768"/>
                  <a:gd name="connsiteY2" fmla="*/ -1279 h 221342"/>
                  <a:gd name="connsiteX3" fmla="*/ 131769 w 131768"/>
                  <a:gd name="connsiteY3" fmla="*/ 23925 h 221342"/>
                  <a:gd name="connsiteX4" fmla="*/ 82886 w 131768"/>
                  <a:gd name="connsiteY4" fmla="*/ 23925 h 221342"/>
                  <a:gd name="connsiteX5" fmla="*/ 82886 w 131768"/>
                  <a:gd name="connsiteY5" fmla="*/ 220064 h 221342"/>
                  <a:gd name="connsiteX6" fmla="*/ 52835 w 131768"/>
                  <a:gd name="connsiteY6" fmla="*/ 220064 h 221342"/>
                  <a:gd name="connsiteX7" fmla="*/ 0 w 131768"/>
                  <a:gd name="connsiteY7" fmla="*/ 209434 h 221342"/>
                  <a:gd name="connsiteX8" fmla="*/ 0 w 131768"/>
                  <a:gd name="connsiteY8" fmla="*/ 182105 h 221342"/>
                  <a:gd name="connsiteX9" fmla="*/ 53139 w 131768"/>
                  <a:gd name="connsiteY9" fmla="*/ 192735 h 221342"/>
                  <a:gd name="connsiteX10" fmla="*/ 53139 w 131768"/>
                  <a:gd name="connsiteY10" fmla="*/ 23925 h 221342"/>
                  <a:gd name="connsiteX11" fmla="*/ 4257 w 131768"/>
                  <a:gd name="connsiteY11" fmla="*/ 23925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925"/>
                    </a:moveTo>
                    <a:lnTo>
                      <a:pt x="4257" y="-1279"/>
                    </a:lnTo>
                    <a:lnTo>
                      <a:pt x="131769" y="-1279"/>
                    </a:lnTo>
                    <a:lnTo>
                      <a:pt x="131769" y="23925"/>
                    </a:lnTo>
                    <a:lnTo>
                      <a:pt x="82886" y="23925"/>
                    </a:lnTo>
                    <a:lnTo>
                      <a:pt x="82886" y="220064"/>
                    </a:lnTo>
                    <a:lnTo>
                      <a:pt x="52835" y="220064"/>
                    </a:lnTo>
                    <a:lnTo>
                      <a:pt x="0" y="209434"/>
                    </a:lnTo>
                    <a:lnTo>
                      <a:pt x="0" y="182105"/>
                    </a:lnTo>
                    <a:lnTo>
                      <a:pt x="53139" y="192735"/>
                    </a:lnTo>
                    <a:lnTo>
                      <a:pt x="53139" y="23925"/>
                    </a:lnTo>
                    <a:lnTo>
                      <a:pt x="4257" y="23925"/>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7" name="Freeform: Shape 476">
                <a:extLst>
                  <a:ext uri="{FF2B5EF4-FFF2-40B4-BE49-F238E27FC236}">
                    <a16:creationId xmlns:a16="http://schemas.microsoft.com/office/drawing/2014/main" id="{6EC7BBA5-AD37-AD98-E0AF-F4D937FBF011}"/>
                  </a:ext>
                </a:extLst>
              </p:cNvPr>
              <p:cNvSpPr/>
              <p:nvPr>
                <p:custDataLst>
                  <p:tags r:id="rId45"/>
                </p:custDataLst>
              </p:nvPr>
            </p:nvSpPr>
            <p:spPr>
              <a:xfrm flipV="1">
                <a:off x="16017762" y="-15981665"/>
                <a:ext cx="98527" cy="673958"/>
              </a:xfrm>
              <a:custGeom>
                <a:avLst/>
                <a:gdLst>
                  <a:gd name="connsiteX0" fmla="*/ 98527 w 98527"/>
                  <a:gd name="connsiteY0" fmla="*/ 672670 h 673958"/>
                  <a:gd name="connsiteX1" fmla="*/ 98527 w 98527"/>
                  <a:gd name="connsiteY1" fmla="*/ -1289 h 673958"/>
                  <a:gd name="connsiteX2" fmla="*/ 0 w 98527"/>
                  <a:gd name="connsiteY2" fmla="*/ -1289 h 673958"/>
                  <a:gd name="connsiteX3" fmla="*/ 0 w 98527"/>
                  <a:gd name="connsiteY3" fmla="*/ 20284 h 673958"/>
                  <a:gd name="connsiteX4" fmla="*/ 74915 w 98527"/>
                  <a:gd name="connsiteY4" fmla="*/ 20284 h 673958"/>
                  <a:gd name="connsiteX5" fmla="*/ 74915 w 98527"/>
                  <a:gd name="connsiteY5" fmla="*/ 651107 h 673958"/>
                  <a:gd name="connsiteX6" fmla="*/ 0 w 98527"/>
                  <a:gd name="connsiteY6" fmla="*/ 651107 h 673958"/>
                  <a:gd name="connsiteX7" fmla="*/ 0 w 98527"/>
                  <a:gd name="connsiteY7" fmla="*/ 672670 h 673958"/>
                  <a:gd name="connsiteX8" fmla="*/ 98527 w 98527"/>
                  <a:gd name="connsiteY8" fmla="*/ 672670 h 6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673958">
                    <a:moveTo>
                      <a:pt x="98527" y="672670"/>
                    </a:moveTo>
                    <a:lnTo>
                      <a:pt x="98527" y="-1289"/>
                    </a:lnTo>
                    <a:lnTo>
                      <a:pt x="0" y="-1289"/>
                    </a:lnTo>
                    <a:lnTo>
                      <a:pt x="0" y="20284"/>
                    </a:lnTo>
                    <a:lnTo>
                      <a:pt x="74915" y="20284"/>
                    </a:lnTo>
                    <a:lnTo>
                      <a:pt x="74915" y="651107"/>
                    </a:lnTo>
                    <a:lnTo>
                      <a:pt x="0" y="651107"/>
                    </a:lnTo>
                    <a:lnTo>
                      <a:pt x="0" y="672670"/>
                    </a:lnTo>
                    <a:lnTo>
                      <a:pt x="98527" y="672670"/>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495" name="Straight Connector 494">
              <a:extLst>
                <a:ext uri="{FF2B5EF4-FFF2-40B4-BE49-F238E27FC236}">
                  <a16:creationId xmlns:a16="http://schemas.microsoft.com/office/drawing/2014/main" id="{AEEA2791-8D08-DE02-4EB0-4E9763754C70}"/>
                </a:ext>
              </a:extLst>
            </p:cNvPr>
            <p:cNvCxnSpPr>
              <a:cxnSpLocks/>
            </p:cNvCxnSpPr>
            <p:nvPr/>
          </p:nvCxnSpPr>
          <p:spPr bwMode="auto">
            <a:xfrm>
              <a:off x="6348411" y="4000500"/>
              <a:ext cx="213362" cy="0"/>
            </a:xfrm>
            <a:prstGeom prst="line">
              <a:avLst/>
            </a:prstGeom>
            <a:noFill/>
            <a:ln w="19050" cap="flat" cmpd="sng" algn="ctr">
              <a:solidFill>
                <a:schemeClr val="tx1"/>
              </a:solidFill>
              <a:prstDash val="solid"/>
              <a:round/>
              <a:headEnd type="none" w="med" len="med"/>
              <a:tailEnd type="none" w="lg" len="lg"/>
            </a:ln>
            <a:effectLst/>
          </p:spPr>
        </p:cxnSp>
        <p:cxnSp>
          <p:nvCxnSpPr>
            <p:cNvPr id="498" name="Straight Connector 497">
              <a:extLst>
                <a:ext uri="{FF2B5EF4-FFF2-40B4-BE49-F238E27FC236}">
                  <a16:creationId xmlns:a16="http://schemas.microsoft.com/office/drawing/2014/main" id="{FF8C43E0-BFD9-2BE4-E749-471448AE5F60}"/>
                </a:ext>
              </a:extLst>
            </p:cNvPr>
            <p:cNvCxnSpPr>
              <a:cxnSpLocks/>
            </p:cNvCxnSpPr>
            <p:nvPr/>
          </p:nvCxnSpPr>
          <p:spPr bwMode="auto">
            <a:xfrm>
              <a:off x="6348411" y="4315777"/>
              <a:ext cx="213362" cy="0"/>
            </a:xfrm>
            <a:prstGeom prst="line">
              <a:avLst/>
            </a:prstGeom>
            <a:noFill/>
            <a:ln w="19050" cap="flat" cmpd="sng" algn="ctr">
              <a:solidFill>
                <a:schemeClr val="tx1"/>
              </a:solidFill>
              <a:prstDash val="solid"/>
              <a:round/>
              <a:headEnd type="none" w="med" len="med"/>
              <a:tailEnd type="none" w="lg" len="lg"/>
            </a:ln>
            <a:effectLst/>
          </p:spPr>
        </p:cxnSp>
      </p:grpSp>
      <p:grpSp>
        <p:nvGrpSpPr>
          <p:cNvPr id="509" name="Group 50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1 &amp; 0 \\&#10;0 &amp; i&#10;\end{bmatrix}&#10;\]&#10;\end{document}" title="IguanaTex Vector Display">
            <a:extLst>
              <a:ext uri="{FF2B5EF4-FFF2-40B4-BE49-F238E27FC236}">
                <a16:creationId xmlns:a16="http://schemas.microsoft.com/office/drawing/2014/main" id="{795F9505-0342-BA96-71DB-5101E12BEE8F}"/>
              </a:ext>
            </a:extLst>
          </p:cNvPr>
          <p:cNvGrpSpPr>
            <a:grpSpLocks noChangeAspect="1"/>
          </p:cNvGrpSpPr>
          <p:nvPr>
            <p:custDataLst>
              <p:tags r:id="rId3"/>
            </p:custDataLst>
          </p:nvPr>
        </p:nvGrpSpPr>
        <p:grpSpPr>
          <a:xfrm>
            <a:off x="10315833" y="4730109"/>
            <a:ext cx="951718" cy="673958"/>
            <a:chOff x="11379280" y="-17434024"/>
            <a:chExt cx="951718" cy="673958"/>
          </a:xfrm>
        </p:grpSpPr>
        <p:sp>
          <p:nvSpPr>
            <p:cNvPr id="503" name="Freeform: Shape 502">
              <a:extLst>
                <a:ext uri="{FF2B5EF4-FFF2-40B4-BE49-F238E27FC236}">
                  <a16:creationId xmlns:a16="http://schemas.microsoft.com/office/drawing/2014/main" id="{CBDAE66F-6BC9-C855-8183-5DABC466BA60}"/>
                </a:ext>
              </a:extLst>
            </p:cNvPr>
            <p:cNvSpPr/>
            <p:nvPr>
              <p:custDataLst>
                <p:tags r:id="rId27"/>
              </p:custDataLst>
            </p:nvPr>
          </p:nvSpPr>
          <p:spPr>
            <a:xfrm flipV="1">
              <a:off x="11379280" y="-17434024"/>
              <a:ext cx="98527" cy="673958"/>
            </a:xfrm>
            <a:custGeom>
              <a:avLst/>
              <a:gdLst>
                <a:gd name="connsiteX0" fmla="*/ 0 w 98527"/>
                <a:gd name="connsiteY0" fmla="*/ 672670 h 673958"/>
                <a:gd name="connsiteX1" fmla="*/ 98527 w 98527"/>
                <a:gd name="connsiteY1" fmla="*/ 672670 h 673958"/>
                <a:gd name="connsiteX2" fmla="*/ 98527 w 98527"/>
                <a:gd name="connsiteY2" fmla="*/ 651107 h 673958"/>
                <a:gd name="connsiteX3" fmla="*/ 23613 w 98527"/>
                <a:gd name="connsiteY3" fmla="*/ 651107 h 673958"/>
                <a:gd name="connsiteX4" fmla="*/ 23613 w 98527"/>
                <a:gd name="connsiteY4" fmla="*/ 20284 h 673958"/>
                <a:gd name="connsiteX5" fmla="*/ 98527 w 98527"/>
                <a:gd name="connsiteY5" fmla="*/ 20284 h 673958"/>
                <a:gd name="connsiteX6" fmla="*/ 98527 w 98527"/>
                <a:gd name="connsiteY6" fmla="*/ -1289 h 673958"/>
                <a:gd name="connsiteX7" fmla="*/ 0 w 98527"/>
                <a:gd name="connsiteY7" fmla="*/ -1289 h 673958"/>
                <a:gd name="connsiteX8" fmla="*/ 0 w 98527"/>
                <a:gd name="connsiteY8" fmla="*/ 672670 h 6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673958">
                  <a:moveTo>
                    <a:pt x="0" y="672670"/>
                  </a:moveTo>
                  <a:lnTo>
                    <a:pt x="98527" y="672670"/>
                  </a:lnTo>
                  <a:lnTo>
                    <a:pt x="98527" y="651107"/>
                  </a:lnTo>
                  <a:lnTo>
                    <a:pt x="23613" y="651107"/>
                  </a:lnTo>
                  <a:lnTo>
                    <a:pt x="23613" y="20284"/>
                  </a:lnTo>
                  <a:lnTo>
                    <a:pt x="98527" y="20284"/>
                  </a:lnTo>
                  <a:lnTo>
                    <a:pt x="98527" y="-1289"/>
                  </a:lnTo>
                  <a:lnTo>
                    <a:pt x="0" y="-1289"/>
                  </a:lnTo>
                  <a:lnTo>
                    <a:pt x="0" y="672670"/>
                  </a:lnTo>
                  <a:close/>
                </a:path>
              </a:pathLst>
            </a:custGeom>
            <a:solidFill>
              <a:srgbClr val="FFFFFF"/>
            </a:solidFill>
            <a:ln w="30474"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78AB44BF-2957-DB66-C34F-D09F0CC3854A}"/>
                </a:ext>
              </a:extLst>
            </p:cNvPr>
            <p:cNvSpPr/>
            <p:nvPr>
              <p:custDataLst>
                <p:tags r:id="rId28"/>
              </p:custDataLst>
            </p:nvPr>
          </p:nvSpPr>
          <p:spPr>
            <a:xfrm flipV="1">
              <a:off x="11540063" y="-17428450"/>
              <a:ext cx="131768" cy="221342"/>
            </a:xfrm>
            <a:custGeom>
              <a:avLst/>
              <a:gdLst>
                <a:gd name="connsiteX0" fmla="*/ 4257 w 131768"/>
                <a:gd name="connsiteY0" fmla="*/ 23901 h 221342"/>
                <a:gd name="connsiteX1" fmla="*/ 4257 w 131768"/>
                <a:gd name="connsiteY1" fmla="*/ -1303 h 221342"/>
                <a:gd name="connsiteX2" fmla="*/ 131769 w 131768"/>
                <a:gd name="connsiteY2" fmla="*/ -1303 h 221342"/>
                <a:gd name="connsiteX3" fmla="*/ 131769 w 131768"/>
                <a:gd name="connsiteY3" fmla="*/ 23901 h 221342"/>
                <a:gd name="connsiteX4" fmla="*/ 82887 w 131768"/>
                <a:gd name="connsiteY4" fmla="*/ 23901 h 221342"/>
                <a:gd name="connsiteX5" fmla="*/ 82887 w 131768"/>
                <a:gd name="connsiteY5" fmla="*/ 220040 h 221342"/>
                <a:gd name="connsiteX6" fmla="*/ 52835 w 131768"/>
                <a:gd name="connsiteY6" fmla="*/ 220040 h 221342"/>
                <a:gd name="connsiteX7" fmla="*/ 0 w 131768"/>
                <a:gd name="connsiteY7" fmla="*/ 209410 h 221342"/>
                <a:gd name="connsiteX8" fmla="*/ 0 w 131768"/>
                <a:gd name="connsiteY8" fmla="*/ 182083 h 221342"/>
                <a:gd name="connsiteX9" fmla="*/ 53140 w 131768"/>
                <a:gd name="connsiteY9" fmla="*/ 192713 h 221342"/>
                <a:gd name="connsiteX10" fmla="*/ 53140 w 131768"/>
                <a:gd name="connsiteY10" fmla="*/ 23901 h 221342"/>
                <a:gd name="connsiteX11" fmla="*/ 4257 w 131768"/>
                <a:gd name="connsiteY11" fmla="*/ 2390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901"/>
                  </a:moveTo>
                  <a:lnTo>
                    <a:pt x="4257" y="-1303"/>
                  </a:lnTo>
                  <a:lnTo>
                    <a:pt x="131769" y="-1303"/>
                  </a:lnTo>
                  <a:lnTo>
                    <a:pt x="131769" y="23901"/>
                  </a:lnTo>
                  <a:lnTo>
                    <a:pt x="82887" y="23901"/>
                  </a:lnTo>
                  <a:lnTo>
                    <a:pt x="82887" y="220040"/>
                  </a:lnTo>
                  <a:lnTo>
                    <a:pt x="52835" y="220040"/>
                  </a:lnTo>
                  <a:lnTo>
                    <a:pt x="0" y="209410"/>
                  </a:lnTo>
                  <a:lnTo>
                    <a:pt x="0" y="182083"/>
                  </a:lnTo>
                  <a:lnTo>
                    <a:pt x="53140" y="192713"/>
                  </a:lnTo>
                  <a:lnTo>
                    <a:pt x="53140" y="23901"/>
                  </a:lnTo>
                  <a:lnTo>
                    <a:pt x="4257" y="23901"/>
                  </a:lnTo>
                  <a:close/>
                </a:path>
              </a:pathLst>
            </a:custGeom>
            <a:solidFill>
              <a:srgbClr val="FFFFFF"/>
            </a:solidFill>
            <a:ln w="30474"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5AF44AA9-A857-5369-E1E4-495E8FA7898E}"/>
                </a:ext>
              </a:extLst>
            </p:cNvPr>
            <p:cNvSpPr/>
            <p:nvPr>
              <p:custDataLst>
                <p:tags r:id="rId29"/>
              </p:custDataLst>
            </p:nvPr>
          </p:nvSpPr>
          <p:spPr>
            <a:xfrm flipV="1">
              <a:off x="12031078" y="-17432394"/>
              <a:ext cx="153019" cy="229533"/>
            </a:xfrm>
            <a:custGeom>
              <a:avLst/>
              <a:gdLst>
                <a:gd name="connsiteX0" fmla="*/ 76514 w 153019"/>
                <a:gd name="connsiteY0" fmla="*/ 204551 h 229533"/>
                <a:gd name="connsiteX1" fmla="*/ 111423 w 153019"/>
                <a:gd name="connsiteY1" fmla="*/ 181778 h 229533"/>
                <a:gd name="connsiteX2" fmla="*/ 122969 w 153019"/>
                <a:gd name="connsiteY2" fmla="*/ 113464 h 229533"/>
                <a:gd name="connsiteX3" fmla="*/ 111423 w 153019"/>
                <a:gd name="connsiteY3" fmla="*/ 45150 h 229533"/>
                <a:gd name="connsiteX4" fmla="*/ 76514 w 153019"/>
                <a:gd name="connsiteY4" fmla="*/ 22376 h 229533"/>
                <a:gd name="connsiteX5" fmla="*/ 41597 w 153019"/>
                <a:gd name="connsiteY5" fmla="*/ 45150 h 229533"/>
                <a:gd name="connsiteX6" fmla="*/ 30063 w 153019"/>
                <a:gd name="connsiteY6" fmla="*/ 113464 h 229533"/>
                <a:gd name="connsiteX7" fmla="*/ 41597 w 153019"/>
                <a:gd name="connsiteY7" fmla="*/ 181778 h 229533"/>
                <a:gd name="connsiteX8" fmla="*/ 76514 w 153019"/>
                <a:gd name="connsiteY8" fmla="*/ 204551 h 229533"/>
                <a:gd name="connsiteX9" fmla="*/ 76514 w 153019"/>
                <a:gd name="connsiteY9" fmla="*/ 228231 h 229533"/>
                <a:gd name="connsiteX10" fmla="*/ 19736 w 153019"/>
                <a:gd name="connsiteY10" fmla="*/ 198780 h 229533"/>
                <a:gd name="connsiteX11" fmla="*/ 0 w 153019"/>
                <a:gd name="connsiteY11" fmla="*/ 113464 h 229533"/>
                <a:gd name="connsiteX12" fmla="*/ 19736 w 153019"/>
                <a:gd name="connsiteY12" fmla="*/ 28148 h 229533"/>
                <a:gd name="connsiteX13" fmla="*/ 76514 w 153019"/>
                <a:gd name="connsiteY13" fmla="*/ -1303 h 229533"/>
                <a:gd name="connsiteX14" fmla="*/ 133283 w 153019"/>
                <a:gd name="connsiteY14" fmla="*/ 28148 h 229533"/>
                <a:gd name="connsiteX15" fmla="*/ 153020 w 153019"/>
                <a:gd name="connsiteY15" fmla="*/ 113464 h 229533"/>
                <a:gd name="connsiteX16" fmla="*/ 133283 w 153019"/>
                <a:gd name="connsiteY16" fmla="*/ 198780 h 229533"/>
                <a:gd name="connsiteX17" fmla="*/ 76514 w 153019"/>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551"/>
                  </a:moveTo>
                  <a:cubicBezTo>
                    <a:pt x="91993" y="204551"/>
                    <a:pt x="103529" y="196960"/>
                    <a:pt x="111423" y="181778"/>
                  </a:cubicBezTo>
                  <a:cubicBezTo>
                    <a:pt x="119016" y="166594"/>
                    <a:pt x="122969" y="143819"/>
                    <a:pt x="122969" y="113464"/>
                  </a:cubicBezTo>
                  <a:cubicBezTo>
                    <a:pt x="122969" y="83097"/>
                    <a:pt x="119016" y="60332"/>
                    <a:pt x="111423" y="45150"/>
                  </a:cubicBezTo>
                  <a:cubicBezTo>
                    <a:pt x="103529" y="29968"/>
                    <a:pt x="91993" y="22376"/>
                    <a:pt x="76514" y="22376"/>
                  </a:cubicBezTo>
                  <a:cubicBezTo>
                    <a:pt x="61028" y="22376"/>
                    <a:pt x="49494" y="29968"/>
                    <a:pt x="41597" y="45150"/>
                  </a:cubicBezTo>
                  <a:cubicBezTo>
                    <a:pt x="34004" y="60332"/>
                    <a:pt x="30063" y="83097"/>
                    <a:pt x="30063" y="113464"/>
                  </a:cubicBezTo>
                  <a:cubicBezTo>
                    <a:pt x="30063" y="143819"/>
                    <a:pt x="34004" y="166594"/>
                    <a:pt x="41597" y="181778"/>
                  </a:cubicBezTo>
                  <a:cubicBezTo>
                    <a:pt x="49494" y="196960"/>
                    <a:pt x="61028" y="204551"/>
                    <a:pt x="76514" y="204551"/>
                  </a:cubicBezTo>
                  <a:close/>
                  <a:moveTo>
                    <a:pt x="76514" y="228231"/>
                  </a:moveTo>
                  <a:cubicBezTo>
                    <a:pt x="51615" y="228231"/>
                    <a:pt x="32785" y="218514"/>
                    <a:pt x="19736" y="198780"/>
                  </a:cubicBezTo>
                  <a:cubicBezTo>
                    <a:pt x="6374" y="179348"/>
                    <a:pt x="0" y="150811"/>
                    <a:pt x="0" y="113464"/>
                  </a:cubicBezTo>
                  <a:cubicBezTo>
                    <a:pt x="0" y="76116"/>
                    <a:pt x="6374" y="47580"/>
                    <a:pt x="19736" y="28148"/>
                  </a:cubicBezTo>
                  <a:cubicBezTo>
                    <a:pt x="32785" y="8412"/>
                    <a:pt x="51615" y="-1303"/>
                    <a:pt x="76514" y="-1303"/>
                  </a:cubicBezTo>
                  <a:cubicBezTo>
                    <a:pt x="101404" y="-1303"/>
                    <a:pt x="120235" y="8412"/>
                    <a:pt x="133283" y="28148"/>
                  </a:cubicBezTo>
                  <a:cubicBezTo>
                    <a:pt x="146344" y="47580"/>
                    <a:pt x="153020" y="76116"/>
                    <a:pt x="153020" y="113464"/>
                  </a:cubicBezTo>
                  <a:cubicBezTo>
                    <a:pt x="153020" y="150811"/>
                    <a:pt x="146344" y="179348"/>
                    <a:pt x="133283" y="198780"/>
                  </a:cubicBezTo>
                  <a:cubicBezTo>
                    <a:pt x="120235" y="218514"/>
                    <a:pt x="101404" y="228231"/>
                    <a:pt x="76514" y="228231"/>
                  </a:cubicBezTo>
                  <a:close/>
                </a:path>
              </a:pathLst>
            </a:custGeom>
            <a:solidFill>
              <a:srgbClr val="FFFFFF"/>
            </a:solidFill>
            <a:ln w="30474"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3A0DEC5F-02B9-7B58-C75A-995DA415DA53}"/>
                </a:ext>
              </a:extLst>
            </p:cNvPr>
            <p:cNvSpPr/>
            <p:nvPr>
              <p:custDataLst>
                <p:tags r:id="rId30"/>
              </p:custDataLst>
            </p:nvPr>
          </p:nvSpPr>
          <p:spPr>
            <a:xfrm flipV="1">
              <a:off x="11526709" y="-17067974"/>
              <a:ext cx="153018" cy="229532"/>
            </a:xfrm>
            <a:custGeom>
              <a:avLst/>
              <a:gdLst>
                <a:gd name="connsiteX0" fmla="*/ 76514 w 153018"/>
                <a:gd name="connsiteY0" fmla="*/ 204574 h 229532"/>
                <a:gd name="connsiteX1" fmla="*/ 111423 w 153018"/>
                <a:gd name="connsiteY1" fmla="*/ 181800 h 229532"/>
                <a:gd name="connsiteX2" fmla="*/ 122967 w 153018"/>
                <a:gd name="connsiteY2" fmla="*/ 113486 h 229532"/>
                <a:gd name="connsiteX3" fmla="*/ 111423 w 153018"/>
                <a:gd name="connsiteY3" fmla="*/ 45174 h 229532"/>
                <a:gd name="connsiteX4" fmla="*/ 76514 w 153018"/>
                <a:gd name="connsiteY4" fmla="*/ 22399 h 229532"/>
                <a:gd name="connsiteX5" fmla="*/ 41596 w 153018"/>
                <a:gd name="connsiteY5" fmla="*/ 45174 h 229532"/>
                <a:gd name="connsiteX6" fmla="*/ 30060 w 153018"/>
                <a:gd name="connsiteY6" fmla="*/ 113486 h 229532"/>
                <a:gd name="connsiteX7" fmla="*/ 41596 w 153018"/>
                <a:gd name="connsiteY7" fmla="*/ 181800 h 229532"/>
                <a:gd name="connsiteX8" fmla="*/ 76514 w 153018"/>
                <a:gd name="connsiteY8" fmla="*/ 204574 h 229532"/>
                <a:gd name="connsiteX9" fmla="*/ 76514 w 153018"/>
                <a:gd name="connsiteY9" fmla="*/ 228253 h 229532"/>
                <a:gd name="connsiteX10" fmla="*/ 19736 w 153018"/>
                <a:gd name="connsiteY10" fmla="*/ 198802 h 229532"/>
                <a:gd name="connsiteX11" fmla="*/ 0 w 153018"/>
                <a:gd name="connsiteY11" fmla="*/ 113486 h 229532"/>
                <a:gd name="connsiteX12" fmla="*/ 19736 w 153018"/>
                <a:gd name="connsiteY12" fmla="*/ 28172 h 229532"/>
                <a:gd name="connsiteX13" fmla="*/ 76514 w 153018"/>
                <a:gd name="connsiteY13" fmla="*/ -1279 h 229532"/>
                <a:gd name="connsiteX14" fmla="*/ 133283 w 153018"/>
                <a:gd name="connsiteY14" fmla="*/ 28172 h 229532"/>
                <a:gd name="connsiteX15" fmla="*/ 153019 w 153018"/>
                <a:gd name="connsiteY15" fmla="*/ 113486 h 229532"/>
                <a:gd name="connsiteX16" fmla="*/ 133283 w 153018"/>
                <a:gd name="connsiteY16" fmla="*/ 198802 h 229532"/>
                <a:gd name="connsiteX17" fmla="*/ 76514 w 153018"/>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4" y="204574"/>
                  </a:moveTo>
                  <a:cubicBezTo>
                    <a:pt x="91993" y="204574"/>
                    <a:pt x="103527" y="196982"/>
                    <a:pt x="111423" y="181800"/>
                  </a:cubicBezTo>
                  <a:cubicBezTo>
                    <a:pt x="119015" y="166618"/>
                    <a:pt x="122967" y="143843"/>
                    <a:pt x="122967" y="113486"/>
                  </a:cubicBezTo>
                  <a:cubicBezTo>
                    <a:pt x="122967" y="83121"/>
                    <a:pt x="119015" y="60356"/>
                    <a:pt x="111423" y="45174"/>
                  </a:cubicBezTo>
                  <a:cubicBezTo>
                    <a:pt x="103527" y="29990"/>
                    <a:pt x="91993" y="22399"/>
                    <a:pt x="76514" y="22399"/>
                  </a:cubicBezTo>
                  <a:cubicBezTo>
                    <a:pt x="61026" y="22399"/>
                    <a:pt x="49492" y="29990"/>
                    <a:pt x="41596" y="45174"/>
                  </a:cubicBezTo>
                  <a:cubicBezTo>
                    <a:pt x="34004" y="60356"/>
                    <a:pt x="30060" y="83121"/>
                    <a:pt x="30060" y="113486"/>
                  </a:cubicBezTo>
                  <a:cubicBezTo>
                    <a:pt x="30060" y="143843"/>
                    <a:pt x="34004" y="166618"/>
                    <a:pt x="41596" y="181800"/>
                  </a:cubicBezTo>
                  <a:cubicBezTo>
                    <a:pt x="49492" y="196982"/>
                    <a:pt x="61026" y="204574"/>
                    <a:pt x="76514" y="204574"/>
                  </a:cubicBezTo>
                  <a:close/>
                  <a:moveTo>
                    <a:pt x="76514" y="228253"/>
                  </a:moveTo>
                  <a:cubicBezTo>
                    <a:pt x="51615" y="228253"/>
                    <a:pt x="32785" y="218538"/>
                    <a:pt x="19736" y="198802"/>
                  </a:cubicBezTo>
                  <a:cubicBezTo>
                    <a:pt x="6372" y="179370"/>
                    <a:pt x="0" y="150834"/>
                    <a:pt x="0" y="113486"/>
                  </a:cubicBezTo>
                  <a:cubicBezTo>
                    <a:pt x="0" y="76139"/>
                    <a:pt x="6372" y="47602"/>
                    <a:pt x="19736" y="28172"/>
                  </a:cubicBezTo>
                  <a:cubicBezTo>
                    <a:pt x="32785" y="8436"/>
                    <a:pt x="51615" y="-1279"/>
                    <a:pt x="76514" y="-1279"/>
                  </a:cubicBezTo>
                  <a:cubicBezTo>
                    <a:pt x="101403" y="-1279"/>
                    <a:pt x="120234" y="8436"/>
                    <a:pt x="133283" y="28172"/>
                  </a:cubicBezTo>
                  <a:cubicBezTo>
                    <a:pt x="146342" y="47602"/>
                    <a:pt x="153019" y="76139"/>
                    <a:pt x="153019" y="113486"/>
                  </a:cubicBezTo>
                  <a:cubicBezTo>
                    <a:pt x="153019" y="150834"/>
                    <a:pt x="146342" y="179370"/>
                    <a:pt x="133283" y="198802"/>
                  </a:cubicBezTo>
                  <a:cubicBezTo>
                    <a:pt x="120234" y="218538"/>
                    <a:pt x="101403" y="228253"/>
                    <a:pt x="76514" y="228253"/>
                  </a:cubicBezTo>
                  <a:close/>
                </a:path>
              </a:pathLst>
            </a:custGeom>
            <a:solidFill>
              <a:srgbClr val="FFFFFF"/>
            </a:solidFill>
            <a:ln w="30474"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48FA558E-2CFA-6870-3BA2-8C55007B5D50}"/>
                </a:ext>
              </a:extLst>
            </p:cNvPr>
            <p:cNvSpPr/>
            <p:nvPr>
              <p:custDataLst>
                <p:tags r:id="rId31"/>
              </p:custDataLst>
            </p:nvPr>
          </p:nvSpPr>
          <p:spPr>
            <a:xfrm flipV="1">
              <a:off x="12085590" y="-17073441"/>
              <a:ext cx="63759" cy="233182"/>
            </a:xfrm>
            <a:custGeom>
              <a:avLst/>
              <a:gdLst>
                <a:gd name="connsiteX0" fmla="*/ 51311 w 63759"/>
                <a:gd name="connsiteY0" fmla="*/ 167228 h 233182"/>
                <a:gd name="connsiteX1" fmla="*/ 23984 w 63759"/>
                <a:gd name="connsiteY1" fmla="*/ 167228 h 233182"/>
                <a:gd name="connsiteX2" fmla="*/ 6982 w 63759"/>
                <a:gd name="connsiteY2" fmla="*/ 80693 h 233182"/>
                <a:gd name="connsiteX3" fmla="*/ 1209 w 63759"/>
                <a:gd name="connsiteY3" fmla="*/ 46089 h 233182"/>
                <a:gd name="connsiteX4" fmla="*/ 0 w 63759"/>
                <a:gd name="connsiteY4" fmla="*/ 29383 h 233182"/>
                <a:gd name="connsiteX5" fmla="*/ 0 w 63759"/>
                <a:gd name="connsiteY5" fmla="*/ 28782 h 233182"/>
                <a:gd name="connsiteX6" fmla="*/ 9411 w 63759"/>
                <a:gd name="connsiteY6" fmla="*/ 6313 h 233182"/>
                <a:gd name="connsiteX7" fmla="*/ 36737 w 63759"/>
                <a:gd name="connsiteY7" fmla="*/ -1279 h 233182"/>
                <a:gd name="connsiteX8" fmla="*/ 44634 w 63759"/>
                <a:gd name="connsiteY8" fmla="*/ -669 h 233182"/>
                <a:gd name="connsiteX9" fmla="*/ 53131 w 63759"/>
                <a:gd name="connsiteY9" fmla="*/ 1150 h 233182"/>
                <a:gd name="connsiteX10" fmla="*/ 57074 w 63759"/>
                <a:gd name="connsiteY10" fmla="*/ 22096 h 233182"/>
                <a:gd name="connsiteX11" fmla="*/ 48272 w 63759"/>
                <a:gd name="connsiteY11" fmla="*/ 20887 h 233182"/>
                <a:gd name="connsiteX12" fmla="*/ 42501 w 63759"/>
                <a:gd name="connsiteY12" fmla="*/ 20582 h 233182"/>
                <a:gd name="connsiteX13" fmla="*/ 30660 w 63759"/>
                <a:gd name="connsiteY13" fmla="*/ 24230 h 233182"/>
                <a:gd name="connsiteX14" fmla="*/ 27023 w 63759"/>
                <a:gd name="connsiteY14" fmla="*/ 36374 h 233182"/>
                <a:gd name="connsiteX15" fmla="*/ 27023 w 63759"/>
                <a:gd name="connsiteY15" fmla="*/ 36973 h 233182"/>
                <a:gd name="connsiteX16" fmla="*/ 28232 w 63759"/>
                <a:gd name="connsiteY16" fmla="*/ 46394 h 233182"/>
                <a:gd name="connsiteX17" fmla="*/ 31271 w 63759"/>
                <a:gd name="connsiteY17" fmla="*/ 64302 h 233182"/>
                <a:gd name="connsiteX18" fmla="*/ 51311 w 63759"/>
                <a:gd name="connsiteY18" fmla="*/ 167228 h 233182"/>
                <a:gd name="connsiteX19" fmla="*/ 36737 w 63759"/>
                <a:gd name="connsiteY19" fmla="*/ 231903 h 233182"/>
                <a:gd name="connsiteX20" fmla="*/ 29756 w 63759"/>
                <a:gd name="connsiteY20" fmla="*/ 197289 h 233182"/>
                <a:gd name="connsiteX21" fmla="*/ 57074 w 63759"/>
                <a:gd name="connsiteY21" fmla="*/ 197289 h 233182"/>
                <a:gd name="connsiteX22" fmla="*/ 63760 w 63759"/>
                <a:gd name="connsiteY22" fmla="*/ 231903 h 233182"/>
                <a:gd name="connsiteX23" fmla="*/ 36737 w 63759"/>
                <a:gd name="connsiteY23" fmla="*/ 231903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759" h="233182">
                  <a:moveTo>
                    <a:pt x="51311" y="167228"/>
                  </a:moveTo>
                  <a:lnTo>
                    <a:pt x="23984" y="167228"/>
                  </a:lnTo>
                  <a:lnTo>
                    <a:pt x="6982" y="80693"/>
                  </a:lnTo>
                  <a:cubicBezTo>
                    <a:pt x="3943" y="64302"/>
                    <a:pt x="2124" y="52766"/>
                    <a:pt x="1209" y="46089"/>
                  </a:cubicBezTo>
                  <a:cubicBezTo>
                    <a:pt x="609" y="38194"/>
                    <a:pt x="0" y="32726"/>
                    <a:pt x="0" y="29383"/>
                  </a:cubicBezTo>
                  <a:lnTo>
                    <a:pt x="0" y="28782"/>
                  </a:lnTo>
                  <a:cubicBezTo>
                    <a:pt x="304" y="18762"/>
                    <a:pt x="3334" y="11475"/>
                    <a:pt x="9411" y="6313"/>
                  </a:cubicBezTo>
                  <a:cubicBezTo>
                    <a:pt x="15478" y="1150"/>
                    <a:pt x="24594" y="-1279"/>
                    <a:pt x="36737" y="-1279"/>
                  </a:cubicBezTo>
                  <a:cubicBezTo>
                    <a:pt x="39167" y="-1279"/>
                    <a:pt x="41901" y="-974"/>
                    <a:pt x="44634" y="-669"/>
                  </a:cubicBezTo>
                  <a:cubicBezTo>
                    <a:pt x="47358" y="-364"/>
                    <a:pt x="50092" y="237"/>
                    <a:pt x="53131" y="1150"/>
                  </a:cubicBezTo>
                  <a:lnTo>
                    <a:pt x="57074" y="22096"/>
                  </a:lnTo>
                  <a:cubicBezTo>
                    <a:pt x="53435" y="21495"/>
                    <a:pt x="50701" y="21192"/>
                    <a:pt x="48272" y="20887"/>
                  </a:cubicBezTo>
                  <a:cubicBezTo>
                    <a:pt x="46148" y="20582"/>
                    <a:pt x="44024" y="20582"/>
                    <a:pt x="42501" y="20582"/>
                  </a:cubicBezTo>
                  <a:cubicBezTo>
                    <a:pt x="37042" y="20582"/>
                    <a:pt x="33090" y="21800"/>
                    <a:pt x="30660" y="24230"/>
                  </a:cubicBezTo>
                  <a:cubicBezTo>
                    <a:pt x="28537" y="26658"/>
                    <a:pt x="27327" y="30602"/>
                    <a:pt x="27023" y="36374"/>
                  </a:cubicBezTo>
                  <a:lnTo>
                    <a:pt x="27023" y="36973"/>
                  </a:lnTo>
                  <a:cubicBezTo>
                    <a:pt x="27023" y="39098"/>
                    <a:pt x="27327" y="42441"/>
                    <a:pt x="28232" y="46394"/>
                  </a:cubicBezTo>
                  <a:cubicBezTo>
                    <a:pt x="28537" y="49728"/>
                    <a:pt x="29451" y="55500"/>
                    <a:pt x="31271" y="64302"/>
                  </a:cubicBezTo>
                  <a:lnTo>
                    <a:pt x="51311" y="167228"/>
                  </a:lnTo>
                  <a:close/>
                  <a:moveTo>
                    <a:pt x="36737" y="231903"/>
                  </a:moveTo>
                  <a:lnTo>
                    <a:pt x="29756" y="197289"/>
                  </a:lnTo>
                  <a:lnTo>
                    <a:pt x="57074" y="197289"/>
                  </a:lnTo>
                  <a:lnTo>
                    <a:pt x="63760" y="231903"/>
                  </a:lnTo>
                  <a:lnTo>
                    <a:pt x="36737" y="231903"/>
                  </a:lnTo>
                  <a:close/>
                </a:path>
              </a:pathLst>
            </a:custGeom>
            <a:solidFill>
              <a:srgbClr val="FFFFFF"/>
            </a:solidFill>
            <a:ln w="30474"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F07FD4D8-E37D-A984-BC1D-38AE402856D2}"/>
                </a:ext>
              </a:extLst>
            </p:cNvPr>
            <p:cNvSpPr/>
            <p:nvPr>
              <p:custDataLst>
                <p:tags r:id="rId32"/>
              </p:custDataLst>
            </p:nvPr>
          </p:nvSpPr>
          <p:spPr>
            <a:xfrm flipV="1">
              <a:off x="12232471" y="-17434024"/>
              <a:ext cx="98527" cy="673958"/>
            </a:xfrm>
            <a:custGeom>
              <a:avLst/>
              <a:gdLst>
                <a:gd name="connsiteX0" fmla="*/ 98527 w 98527"/>
                <a:gd name="connsiteY0" fmla="*/ 672670 h 673958"/>
                <a:gd name="connsiteX1" fmla="*/ 98527 w 98527"/>
                <a:gd name="connsiteY1" fmla="*/ -1289 h 673958"/>
                <a:gd name="connsiteX2" fmla="*/ 0 w 98527"/>
                <a:gd name="connsiteY2" fmla="*/ -1289 h 673958"/>
                <a:gd name="connsiteX3" fmla="*/ 0 w 98527"/>
                <a:gd name="connsiteY3" fmla="*/ 20284 h 673958"/>
                <a:gd name="connsiteX4" fmla="*/ 74915 w 98527"/>
                <a:gd name="connsiteY4" fmla="*/ 20284 h 673958"/>
                <a:gd name="connsiteX5" fmla="*/ 74915 w 98527"/>
                <a:gd name="connsiteY5" fmla="*/ 651107 h 673958"/>
                <a:gd name="connsiteX6" fmla="*/ 0 w 98527"/>
                <a:gd name="connsiteY6" fmla="*/ 651107 h 673958"/>
                <a:gd name="connsiteX7" fmla="*/ 0 w 98527"/>
                <a:gd name="connsiteY7" fmla="*/ 672670 h 673958"/>
                <a:gd name="connsiteX8" fmla="*/ 98527 w 98527"/>
                <a:gd name="connsiteY8" fmla="*/ 672670 h 67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673958">
                  <a:moveTo>
                    <a:pt x="98527" y="672670"/>
                  </a:moveTo>
                  <a:lnTo>
                    <a:pt x="98527" y="-1289"/>
                  </a:lnTo>
                  <a:lnTo>
                    <a:pt x="0" y="-1289"/>
                  </a:lnTo>
                  <a:lnTo>
                    <a:pt x="0" y="20284"/>
                  </a:lnTo>
                  <a:lnTo>
                    <a:pt x="74915" y="20284"/>
                  </a:lnTo>
                  <a:lnTo>
                    <a:pt x="74915" y="651107"/>
                  </a:lnTo>
                  <a:lnTo>
                    <a:pt x="0" y="651107"/>
                  </a:lnTo>
                  <a:lnTo>
                    <a:pt x="0" y="672670"/>
                  </a:lnTo>
                  <a:lnTo>
                    <a:pt x="98527" y="672670"/>
                  </a:lnTo>
                  <a:close/>
                </a:path>
              </a:pathLst>
            </a:custGeom>
            <a:solidFill>
              <a:srgbClr val="FFFFFF"/>
            </a:solidFill>
            <a:ln w="30474" cap="flat">
              <a:noFill/>
              <a:prstDash val="solid"/>
              <a:miter/>
            </a:ln>
          </p:spPr>
          <p:txBody>
            <a:bodyPr rtlCol="0" anchor="ctr"/>
            <a:lstStyle/>
            <a:p>
              <a:endParaRPr lang="en-US"/>
            </a:p>
          </p:txBody>
        </p:sp>
      </p:grpSp>
      <p:grpSp>
        <p:nvGrpSpPr>
          <p:cNvPr id="542" name="Group 541"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1 &amp; 0 &amp; 0 &amp; 0\\&#10;0 &amp; 1 &amp; 0 &amp; 0\\&#10;0 &amp; 0 &amp; 0 &amp; 1\\&#10;0 &amp; 0 &amp; 1 &amp; 0&#10;\end{bmatrix}&#10;\]&#10;\end{document}" title="IguanaTex Vector Display">
            <a:extLst>
              <a:ext uri="{FF2B5EF4-FFF2-40B4-BE49-F238E27FC236}">
                <a16:creationId xmlns:a16="http://schemas.microsoft.com/office/drawing/2014/main" id="{E762997A-4E3C-D245-FE5E-AB16B3D4716A}"/>
              </a:ext>
            </a:extLst>
          </p:cNvPr>
          <p:cNvGrpSpPr>
            <a:grpSpLocks noChangeAspect="1"/>
          </p:cNvGrpSpPr>
          <p:nvPr>
            <p:custDataLst>
              <p:tags r:id="rId4"/>
            </p:custDataLst>
          </p:nvPr>
        </p:nvGrpSpPr>
        <p:grpSpPr>
          <a:xfrm>
            <a:off x="4163117" y="4378703"/>
            <a:ext cx="1985824" cy="1376771"/>
            <a:chOff x="14648025" y="-15980033"/>
            <a:chExt cx="1985824" cy="1376771"/>
          </a:xfrm>
        </p:grpSpPr>
        <p:sp>
          <p:nvSpPr>
            <p:cNvPr id="520" name="Freeform: Shape 519">
              <a:extLst>
                <a:ext uri="{FF2B5EF4-FFF2-40B4-BE49-F238E27FC236}">
                  <a16:creationId xmlns:a16="http://schemas.microsoft.com/office/drawing/2014/main" id="{558500D4-C684-DB3C-B425-60020525D12C}"/>
                </a:ext>
              </a:extLst>
            </p:cNvPr>
            <p:cNvSpPr/>
            <p:nvPr>
              <p:custDataLst>
                <p:tags r:id="rId5"/>
              </p:custDataLst>
            </p:nvPr>
          </p:nvSpPr>
          <p:spPr>
            <a:xfrm flipV="1">
              <a:off x="14648025" y="-15974837"/>
              <a:ext cx="111061" cy="594674"/>
            </a:xfrm>
            <a:custGeom>
              <a:avLst/>
              <a:gdLst>
                <a:gd name="connsiteX0" fmla="*/ 0 w 111061"/>
                <a:gd name="connsiteY0" fmla="*/ 593384 h 594674"/>
                <a:gd name="connsiteX1" fmla="*/ 111061 w 111061"/>
                <a:gd name="connsiteY1" fmla="*/ 593384 h 594674"/>
                <a:gd name="connsiteX2" fmla="*/ 111061 w 111061"/>
                <a:gd name="connsiteY2" fmla="*/ 569486 h 594674"/>
                <a:gd name="connsiteX3" fmla="*/ 26232 w 111061"/>
                <a:gd name="connsiteY3" fmla="*/ 569486 h 594674"/>
                <a:gd name="connsiteX4" fmla="*/ 26232 w 111061"/>
                <a:gd name="connsiteY4" fmla="*/ -1291 h 594674"/>
                <a:gd name="connsiteX5" fmla="*/ 0 w 111061"/>
                <a:gd name="connsiteY5" fmla="*/ -1291 h 594674"/>
                <a:gd name="connsiteX6" fmla="*/ 0 w 111061"/>
                <a:gd name="connsiteY6" fmla="*/ 593384 h 59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594674">
                  <a:moveTo>
                    <a:pt x="0" y="593384"/>
                  </a:moveTo>
                  <a:lnTo>
                    <a:pt x="111061" y="593384"/>
                  </a:lnTo>
                  <a:lnTo>
                    <a:pt x="111061" y="569486"/>
                  </a:lnTo>
                  <a:lnTo>
                    <a:pt x="26232" y="569486"/>
                  </a:lnTo>
                  <a:lnTo>
                    <a:pt x="26232" y="-1291"/>
                  </a:lnTo>
                  <a:lnTo>
                    <a:pt x="0" y="-1291"/>
                  </a:lnTo>
                  <a:lnTo>
                    <a:pt x="0" y="593384"/>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1" name="Freeform: Shape 520">
              <a:extLst>
                <a:ext uri="{FF2B5EF4-FFF2-40B4-BE49-F238E27FC236}">
                  <a16:creationId xmlns:a16="http://schemas.microsoft.com/office/drawing/2014/main" id="{865BAA4E-0D08-2953-7D31-6FB96B097A43}"/>
                </a:ext>
              </a:extLst>
            </p:cNvPr>
            <p:cNvSpPr/>
            <p:nvPr>
              <p:custDataLst>
                <p:tags r:id="rId6"/>
              </p:custDataLst>
            </p:nvPr>
          </p:nvSpPr>
          <p:spPr>
            <a:xfrm flipV="1">
              <a:off x="14649187" y="-15393550"/>
              <a:ext cx="23908" cy="233200"/>
            </a:xfrm>
            <a:custGeom>
              <a:avLst/>
              <a:gdLst>
                <a:gd name="connsiteX0" fmla="*/ 0 w 23908"/>
                <a:gd name="connsiteY0" fmla="*/ 231936 h 233200"/>
                <a:gd name="connsiteX1" fmla="*/ 0 w 23908"/>
                <a:gd name="connsiteY1" fmla="*/ -1264 h 233200"/>
                <a:gd name="connsiteX2" fmla="*/ 23908 w 23908"/>
                <a:gd name="connsiteY2" fmla="*/ -1264 h 233200"/>
                <a:gd name="connsiteX3" fmla="*/ 23908 w 23908"/>
                <a:gd name="connsiteY3" fmla="*/ 231936 h 233200"/>
                <a:gd name="connsiteX4" fmla="*/ 0 w 23908"/>
                <a:gd name="connsiteY4" fmla="*/ 231936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8" h="233200">
                  <a:moveTo>
                    <a:pt x="0" y="231936"/>
                  </a:moveTo>
                  <a:lnTo>
                    <a:pt x="0" y="-1264"/>
                  </a:lnTo>
                  <a:lnTo>
                    <a:pt x="23908" y="-1264"/>
                  </a:lnTo>
                  <a:lnTo>
                    <a:pt x="23908" y="231936"/>
                  </a:lnTo>
                  <a:lnTo>
                    <a:pt x="0" y="231936"/>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2" name="Freeform: Shape 521">
              <a:extLst>
                <a:ext uri="{FF2B5EF4-FFF2-40B4-BE49-F238E27FC236}">
                  <a16:creationId xmlns:a16="http://schemas.microsoft.com/office/drawing/2014/main" id="{5E33965F-53BB-006F-A3BB-1BE36B930544}"/>
                </a:ext>
              </a:extLst>
            </p:cNvPr>
            <p:cNvSpPr/>
            <p:nvPr>
              <p:custDataLst>
                <p:tags r:id="rId7"/>
              </p:custDataLst>
            </p:nvPr>
          </p:nvSpPr>
          <p:spPr>
            <a:xfrm flipV="1">
              <a:off x="14648025" y="-15197936"/>
              <a:ext cx="111061" cy="594674"/>
            </a:xfrm>
            <a:custGeom>
              <a:avLst/>
              <a:gdLst>
                <a:gd name="connsiteX0" fmla="*/ 0 w 111061"/>
                <a:gd name="connsiteY0" fmla="*/ 593435 h 594674"/>
                <a:gd name="connsiteX1" fmla="*/ 26232 w 111061"/>
                <a:gd name="connsiteY1" fmla="*/ 593435 h 594674"/>
                <a:gd name="connsiteX2" fmla="*/ 26232 w 111061"/>
                <a:gd name="connsiteY2" fmla="*/ 22670 h 594674"/>
                <a:gd name="connsiteX3" fmla="*/ 111061 w 111061"/>
                <a:gd name="connsiteY3" fmla="*/ 22670 h 594674"/>
                <a:gd name="connsiteX4" fmla="*/ 111061 w 111061"/>
                <a:gd name="connsiteY4" fmla="*/ -1240 h 594674"/>
                <a:gd name="connsiteX5" fmla="*/ 0 w 111061"/>
                <a:gd name="connsiteY5" fmla="*/ -1240 h 594674"/>
                <a:gd name="connsiteX6" fmla="*/ 0 w 111061"/>
                <a:gd name="connsiteY6" fmla="*/ 593435 h 59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594674">
                  <a:moveTo>
                    <a:pt x="0" y="593435"/>
                  </a:moveTo>
                  <a:lnTo>
                    <a:pt x="26232" y="593435"/>
                  </a:lnTo>
                  <a:lnTo>
                    <a:pt x="26232" y="22670"/>
                  </a:lnTo>
                  <a:lnTo>
                    <a:pt x="111061" y="22670"/>
                  </a:lnTo>
                  <a:lnTo>
                    <a:pt x="111061" y="-1240"/>
                  </a:lnTo>
                  <a:lnTo>
                    <a:pt x="0" y="-1240"/>
                  </a:lnTo>
                  <a:lnTo>
                    <a:pt x="0" y="593435"/>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3" name="Freeform: Shape 522">
              <a:extLst>
                <a:ext uri="{FF2B5EF4-FFF2-40B4-BE49-F238E27FC236}">
                  <a16:creationId xmlns:a16="http://schemas.microsoft.com/office/drawing/2014/main" id="{5AFC2280-0A3C-33D4-0AB7-9CDE73D6FA8E}"/>
                </a:ext>
              </a:extLst>
            </p:cNvPr>
            <p:cNvSpPr/>
            <p:nvPr>
              <p:custDataLst>
                <p:tags r:id="rId8"/>
              </p:custDataLst>
            </p:nvPr>
          </p:nvSpPr>
          <p:spPr>
            <a:xfrm flipV="1">
              <a:off x="14821644" y="-15976089"/>
              <a:ext cx="131768" cy="221342"/>
            </a:xfrm>
            <a:custGeom>
              <a:avLst/>
              <a:gdLst>
                <a:gd name="connsiteX0" fmla="*/ 4257 w 131768"/>
                <a:gd name="connsiteY0" fmla="*/ 23901 h 221342"/>
                <a:gd name="connsiteX1" fmla="*/ 4257 w 131768"/>
                <a:gd name="connsiteY1" fmla="*/ -1303 h 221342"/>
                <a:gd name="connsiteX2" fmla="*/ 131769 w 131768"/>
                <a:gd name="connsiteY2" fmla="*/ -1303 h 221342"/>
                <a:gd name="connsiteX3" fmla="*/ 131769 w 131768"/>
                <a:gd name="connsiteY3" fmla="*/ 23901 h 221342"/>
                <a:gd name="connsiteX4" fmla="*/ 82886 w 131768"/>
                <a:gd name="connsiteY4" fmla="*/ 23901 h 221342"/>
                <a:gd name="connsiteX5" fmla="*/ 82886 w 131768"/>
                <a:gd name="connsiteY5" fmla="*/ 220040 h 221342"/>
                <a:gd name="connsiteX6" fmla="*/ 52835 w 131768"/>
                <a:gd name="connsiteY6" fmla="*/ 220040 h 221342"/>
                <a:gd name="connsiteX7" fmla="*/ 0 w 131768"/>
                <a:gd name="connsiteY7" fmla="*/ 209410 h 221342"/>
                <a:gd name="connsiteX8" fmla="*/ 0 w 131768"/>
                <a:gd name="connsiteY8" fmla="*/ 182083 h 221342"/>
                <a:gd name="connsiteX9" fmla="*/ 53140 w 131768"/>
                <a:gd name="connsiteY9" fmla="*/ 192713 h 221342"/>
                <a:gd name="connsiteX10" fmla="*/ 53140 w 131768"/>
                <a:gd name="connsiteY10" fmla="*/ 23901 h 221342"/>
                <a:gd name="connsiteX11" fmla="*/ 4257 w 131768"/>
                <a:gd name="connsiteY11" fmla="*/ 2390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901"/>
                  </a:moveTo>
                  <a:lnTo>
                    <a:pt x="4257" y="-1303"/>
                  </a:lnTo>
                  <a:lnTo>
                    <a:pt x="131769" y="-1303"/>
                  </a:lnTo>
                  <a:lnTo>
                    <a:pt x="131769" y="23901"/>
                  </a:lnTo>
                  <a:lnTo>
                    <a:pt x="82886" y="23901"/>
                  </a:lnTo>
                  <a:lnTo>
                    <a:pt x="82886" y="220040"/>
                  </a:lnTo>
                  <a:lnTo>
                    <a:pt x="52835" y="220040"/>
                  </a:lnTo>
                  <a:lnTo>
                    <a:pt x="0" y="209410"/>
                  </a:lnTo>
                  <a:lnTo>
                    <a:pt x="0" y="182083"/>
                  </a:lnTo>
                  <a:lnTo>
                    <a:pt x="53140" y="192713"/>
                  </a:lnTo>
                  <a:lnTo>
                    <a:pt x="53140" y="23901"/>
                  </a:lnTo>
                  <a:lnTo>
                    <a:pt x="4257" y="23901"/>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4" name="Freeform: Shape 523">
              <a:extLst>
                <a:ext uri="{FF2B5EF4-FFF2-40B4-BE49-F238E27FC236}">
                  <a16:creationId xmlns:a16="http://schemas.microsoft.com/office/drawing/2014/main" id="{9F219636-D057-5F36-CF4E-16B751FD2F98}"/>
                </a:ext>
              </a:extLst>
            </p:cNvPr>
            <p:cNvSpPr/>
            <p:nvPr>
              <p:custDataLst>
                <p:tags r:id="rId9"/>
              </p:custDataLst>
            </p:nvPr>
          </p:nvSpPr>
          <p:spPr>
            <a:xfrm flipV="1">
              <a:off x="15312661" y="-15980033"/>
              <a:ext cx="153018" cy="229533"/>
            </a:xfrm>
            <a:custGeom>
              <a:avLst/>
              <a:gdLst>
                <a:gd name="connsiteX0" fmla="*/ 76513 w 153018"/>
                <a:gd name="connsiteY0" fmla="*/ 204551 h 229533"/>
                <a:gd name="connsiteX1" fmla="*/ 111426 w 153018"/>
                <a:gd name="connsiteY1" fmla="*/ 181778 h 229533"/>
                <a:gd name="connsiteX2" fmla="*/ 122968 w 153018"/>
                <a:gd name="connsiteY2" fmla="*/ 113464 h 229533"/>
                <a:gd name="connsiteX3" fmla="*/ 111426 w 153018"/>
                <a:gd name="connsiteY3" fmla="*/ 45150 h 229533"/>
                <a:gd name="connsiteX4" fmla="*/ 76513 w 153018"/>
                <a:gd name="connsiteY4" fmla="*/ 22376 h 229533"/>
                <a:gd name="connsiteX5" fmla="*/ 41596 w 153018"/>
                <a:gd name="connsiteY5" fmla="*/ 45150 h 229533"/>
                <a:gd name="connsiteX6" fmla="*/ 30062 w 153018"/>
                <a:gd name="connsiteY6" fmla="*/ 113464 h 229533"/>
                <a:gd name="connsiteX7" fmla="*/ 41596 w 153018"/>
                <a:gd name="connsiteY7" fmla="*/ 181778 h 229533"/>
                <a:gd name="connsiteX8" fmla="*/ 76513 w 153018"/>
                <a:gd name="connsiteY8" fmla="*/ 204551 h 229533"/>
                <a:gd name="connsiteX9" fmla="*/ 76513 w 153018"/>
                <a:gd name="connsiteY9" fmla="*/ 228231 h 229533"/>
                <a:gd name="connsiteX10" fmla="*/ 19736 w 153018"/>
                <a:gd name="connsiteY10" fmla="*/ 198780 h 229533"/>
                <a:gd name="connsiteX11" fmla="*/ 0 w 153018"/>
                <a:gd name="connsiteY11" fmla="*/ 113464 h 229533"/>
                <a:gd name="connsiteX12" fmla="*/ 19736 w 153018"/>
                <a:gd name="connsiteY12" fmla="*/ 28148 h 229533"/>
                <a:gd name="connsiteX13" fmla="*/ 76513 w 153018"/>
                <a:gd name="connsiteY13" fmla="*/ -1303 h 229533"/>
                <a:gd name="connsiteX14" fmla="*/ 133283 w 153018"/>
                <a:gd name="connsiteY14" fmla="*/ 28148 h 229533"/>
                <a:gd name="connsiteX15" fmla="*/ 153019 w 153018"/>
                <a:gd name="connsiteY15" fmla="*/ 113464 h 229533"/>
                <a:gd name="connsiteX16" fmla="*/ 133283 w 153018"/>
                <a:gd name="connsiteY16" fmla="*/ 198780 h 229533"/>
                <a:gd name="connsiteX17" fmla="*/ 76513 w 153018"/>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551"/>
                  </a:moveTo>
                  <a:cubicBezTo>
                    <a:pt x="91994" y="204551"/>
                    <a:pt x="103528" y="196960"/>
                    <a:pt x="111426" y="181778"/>
                  </a:cubicBezTo>
                  <a:cubicBezTo>
                    <a:pt x="119015" y="166594"/>
                    <a:pt x="122968" y="143819"/>
                    <a:pt x="122968" y="113464"/>
                  </a:cubicBezTo>
                  <a:cubicBezTo>
                    <a:pt x="122968" y="83097"/>
                    <a:pt x="119015" y="60332"/>
                    <a:pt x="111426" y="45150"/>
                  </a:cubicBezTo>
                  <a:cubicBezTo>
                    <a:pt x="103528" y="29968"/>
                    <a:pt x="91994" y="22376"/>
                    <a:pt x="76513" y="22376"/>
                  </a:cubicBezTo>
                  <a:cubicBezTo>
                    <a:pt x="61027" y="22376"/>
                    <a:pt x="49493" y="29968"/>
                    <a:pt x="41596" y="45150"/>
                  </a:cubicBezTo>
                  <a:cubicBezTo>
                    <a:pt x="34006" y="60332"/>
                    <a:pt x="30062" y="83097"/>
                    <a:pt x="30062" y="113464"/>
                  </a:cubicBezTo>
                  <a:cubicBezTo>
                    <a:pt x="30062" y="143819"/>
                    <a:pt x="34006" y="166594"/>
                    <a:pt x="41596" y="181778"/>
                  </a:cubicBezTo>
                  <a:cubicBezTo>
                    <a:pt x="49493" y="196960"/>
                    <a:pt x="61027" y="204551"/>
                    <a:pt x="76513" y="204551"/>
                  </a:cubicBezTo>
                  <a:close/>
                  <a:moveTo>
                    <a:pt x="76513" y="228231"/>
                  </a:moveTo>
                  <a:cubicBezTo>
                    <a:pt x="51617" y="228231"/>
                    <a:pt x="32787" y="218514"/>
                    <a:pt x="19736" y="198780"/>
                  </a:cubicBezTo>
                  <a:cubicBezTo>
                    <a:pt x="6373" y="179348"/>
                    <a:pt x="0" y="150811"/>
                    <a:pt x="0" y="113464"/>
                  </a:cubicBezTo>
                  <a:cubicBezTo>
                    <a:pt x="0" y="76116"/>
                    <a:pt x="6373" y="47580"/>
                    <a:pt x="19736" y="28148"/>
                  </a:cubicBezTo>
                  <a:cubicBezTo>
                    <a:pt x="32787" y="8412"/>
                    <a:pt x="51617" y="-1303"/>
                    <a:pt x="76513" y="-1303"/>
                  </a:cubicBezTo>
                  <a:cubicBezTo>
                    <a:pt x="101403" y="-1303"/>
                    <a:pt x="120235" y="8412"/>
                    <a:pt x="133283" y="28148"/>
                  </a:cubicBezTo>
                  <a:cubicBezTo>
                    <a:pt x="146344" y="47580"/>
                    <a:pt x="153019" y="76116"/>
                    <a:pt x="153019" y="113464"/>
                  </a:cubicBezTo>
                  <a:cubicBezTo>
                    <a:pt x="153019" y="150811"/>
                    <a:pt x="146344" y="179348"/>
                    <a:pt x="133283" y="198780"/>
                  </a:cubicBezTo>
                  <a:cubicBezTo>
                    <a:pt x="120235" y="218514"/>
                    <a:pt x="101403" y="228231"/>
                    <a:pt x="76513" y="228231"/>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5" name="Freeform: Shape 524">
              <a:extLst>
                <a:ext uri="{FF2B5EF4-FFF2-40B4-BE49-F238E27FC236}">
                  <a16:creationId xmlns:a16="http://schemas.microsoft.com/office/drawing/2014/main" id="{0733C97A-189A-3FB6-1ADD-5A49A31D396F}"/>
                </a:ext>
              </a:extLst>
            </p:cNvPr>
            <p:cNvSpPr/>
            <p:nvPr>
              <p:custDataLst>
                <p:tags r:id="rId10"/>
              </p:custDataLst>
            </p:nvPr>
          </p:nvSpPr>
          <p:spPr>
            <a:xfrm flipV="1">
              <a:off x="15817031" y="-15980033"/>
              <a:ext cx="153019" cy="229533"/>
            </a:xfrm>
            <a:custGeom>
              <a:avLst/>
              <a:gdLst>
                <a:gd name="connsiteX0" fmla="*/ 76514 w 153019"/>
                <a:gd name="connsiteY0" fmla="*/ 204551 h 229533"/>
                <a:gd name="connsiteX1" fmla="*/ 111423 w 153019"/>
                <a:gd name="connsiteY1" fmla="*/ 181778 h 229533"/>
                <a:gd name="connsiteX2" fmla="*/ 122969 w 153019"/>
                <a:gd name="connsiteY2" fmla="*/ 113464 h 229533"/>
                <a:gd name="connsiteX3" fmla="*/ 111423 w 153019"/>
                <a:gd name="connsiteY3" fmla="*/ 45150 h 229533"/>
                <a:gd name="connsiteX4" fmla="*/ 76514 w 153019"/>
                <a:gd name="connsiteY4" fmla="*/ 22376 h 229533"/>
                <a:gd name="connsiteX5" fmla="*/ 41597 w 153019"/>
                <a:gd name="connsiteY5" fmla="*/ 45150 h 229533"/>
                <a:gd name="connsiteX6" fmla="*/ 30062 w 153019"/>
                <a:gd name="connsiteY6" fmla="*/ 113464 h 229533"/>
                <a:gd name="connsiteX7" fmla="*/ 41597 w 153019"/>
                <a:gd name="connsiteY7" fmla="*/ 181778 h 229533"/>
                <a:gd name="connsiteX8" fmla="*/ 76514 w 153019"/>
                <a:gd name="connsiteY8" fmla="*/ 204551 h 229533"/>
                <a:gd name="connsiteX9" fmla="*/ 76514 w 153019"/>
                <a:gd name="connsiteY9" fmla="*/ 228231 h 229533"/>
                <a:gd name="connsiteX10" fmla="*/ 19736 w 153019"/>
                <a:gd name="connsiteY10" fmla="*/ 198780 h 229533"/>
                <a:gd name="connsiteX11" fmla="*/ 0 w 153019"/>
                <a:gd name="connsiteY11" fmla="*/ 113464 h 229533"/>
                <a:gd name="connsiteX12" fmla="*/ 19736 w 153019"/>
                <a:gd name="connsiteY12" fmla="*/ 28148 h 229533"/>
                <a:gd name="connsiteX13" fmla="*/ 76514 w 153019"/>
                <a:gd name="connsiteY13" fmla="*/ -1303 h 229533"/>
                <a:gd name="connsiteX14" fmla="*/ 133283 w 153019"/>
                <a:gd name="connsiteY14" fmla="*/ 28148 h 229533"/>
                <a:gd name="connsiteX15" fmla="*/ 153020 w 153019"/>
                <a:gd name="connsiteY15" fmla="*/ 113464 h 229533"/>
                <a:gd name="connsiteX16" fmla="*/ 133283 w 153019"/>
                <a:gd name="connsiteY16" fmla="*/ 198780 h 229533"/>
                <a:gd name="connsiteX17" fmla="*/ 76514 w 153019"/>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551"/>
                  </a:moveTo>
                  <a:cubicBezTo>
                    <a:pt x="91992" y="204551"/>
                    <a:pt x="103529" y="196960"/>
                    <a:pt x="111423" y="181778"/>
                  </a:cubicBezTo>
                  <a:cubicBezTo>
                    <a:pt x="119016" y="166594"/>
                    <a:pt x="122969" y="143819"/>
                    <a:pt x="122969" y="113464"/>
                  </a:cubicBezTo>
                  <a:cubicBezTo>
                    <a:pt x="122969" y="83097"/>
                    <a:pt x="119016" y="60332"/>
                    <a:pt x="111423" y="45150"/>
                  </a:cubicBezTo>
                  <a:cubicBezTo>
                    <a:pt x="103529" y="29968"/>
                    <a:pt x="91992" y="22376"/>
                    <a:pt x="76514" y="22376"/>
                  </a:cubicBezTo>
                  <a:cubicBezTo>
                    <a:pt x="61027" y="22376"/>
                    <a:pt x="49494" y="29968"/>
                    <a:pt x="41597" y="45150"/>
                  </a:cubicBezTo>
                  <a:cubicBezTo>
                    <a:pt x="34004" y="60332"/>
                    <a:pt x="30062" y="83097"/>
                    <a:pt x="30062" y="113464"/>
                  </a:cubicBezTo>
                  <a:cubicBezTo>
                    <a:pt x="30062" y="143819"/>
                    <a:pt x="34004" y="166594"/>
                    <a:pt x="41597" y="181778"/>
                  </a:cubicBezTo>
                  <a:cubicBezTo>
                    <a:pt x="49494" y="196960"/>
                    <a:pt x="61027" y="204551"/>
                    <a:pt x="76514" y="204551"/>
                  </a:cubicBezTo>
                  <a:close/>
                  <a:moveTo>
                    <a:pt x="76514" y="228231"/>
                  </a:moveTo>
                  <a:cubicBezTo>
                    <a:pt x="51615" y="228231"/>
                    <a:pt x="32785" y="218514"/>
                    <a:pt x="19736" y="198780"/>
                  </a:cubicBezTo>
                  <a:cubicBezTo>
                    <a:pt x="6374" y="179348"/>
                    <a:pt x="0" y="150811"/>
                    <a:pt x="0" y="113464"/>
                  </a:cubicBezTo>
                  <a:cubicBezTo>
                    <a:pt x="0" y="76116"/>
                    <a:pt x="6374" y="47580"/>
                    <a:pt x="19736" y="28148"/>
                  </a:cubicBezTo>
                  <a:cubicBezTo>
                    <a:pt x="32785" y="8412"/>
                    <a:pt x="51615" y="-1303"/>
                    <a:pt x="76514" y="-1303"/>
                  </a:cubicBezTo>
                  <a:cubicBezTo>
                    <a:pt x="101404" y="-1303"/>
                    <a:pt x="120235" y="8412"/>
                    <a:pt x="133283" y="28148"/>
                  </a:cubicBezTo>
                  <a:cubicBezTo>
                    <a:pt x="146344" y="47580"/>
                    <a:pt x="153020" y="76116"/>
                    <a:pt x="153020" y="113464"/>
                  </a:cubicBezTo>
                  <a:cubicBezTo>
                    <a:pt x="153020" y="150811"/>
                    <a:pt x="146344" y="179348"/>
                    <a:pt x="133283" y="198780"/>
                  </a:cubicBezTo>
                  <a:cubicBezTo>
                    <a:pt x="120235" y="218514"/>
                    <a:pt x="101404" y="228231"/>
                    <a:pt x="76514" y="228231"/>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6" name="Freeform: Shape 525">
              <a:extLst>
                <a:ext uri="{FF2B5EF4-FFF2-40B4-BE49-F238E27FC236}">
                  <a16:creationId xmlns:a16="http://schemas.microsoft.com/office/drawing/2014/main" id="{F72A8F4E-CBA6-2249-4354-2C4E98A765AE}"/>
                </a:ext>
              </a:extLst>
            </p:cNvPr>
            <p:cNvSpPr/>
            <p:nvPr>
              <p:custDataLst>
                <p:tags r:id="rId11"/>
              </p:custDataLst>
            </p:nvPr>
          </p:nvSpPr>
          <p:spPr>
            <a:xfrm flipV="1">
              <a:off x="16321402" y="-15980033"/>
              <a:ext cx="153018" cy="229533"/>
            </a:xfrm>
            <a:custGeom>
              <a:avLst/>
              <a:gdLst>
                <a:gd name="connsiteX0" fmla="*/ 76514 w 153018"/>
                <a:gd name="connsiteY0" fmla="*/ 204551 h 229533"/>
                <a:gd name="connsiteX1" fmla="*/ 111423 w 153018"/>
                <a:gd name="connsiteY1" fmla="*/ 181778 h 229533"/>
                <a:gd name="connsiteX2" fmla="*/ 122968 w 153018"/>
                <a:gd name="connsiteY2" fmla="*/ 113464 h 229533"/>
                <a:gd name="connsiteX3" fmla="*/ 111423 w 153018"/>
                <a:gd name="connsiteY3" fmla="*/ 45150 h 229533"/>
                <a:gd name="connsiteX4" fmla="*/ 76514 w 153018"/>
                <a:gd name="connsiteY4" fmla="*/ 22376 h 229533"/>
                <a:gd name="connsiteX5" fmla="*/ 41597 w 153018"/>
                <a:gd name="connsiteY5" fmla="*/ 45150 h 229533"/>
                <a:gd name="connsiteX6" fmla="*/ 30060 w 153018"/>
                <a:gd name="connsiteY6" fmla="*/ 113464 h 229533"/>
                <a:gd name="connsiteX7" fmla="*/ 41597 w 153018"/>
                <a:gd name="connsiteY7" fmla="*/ 181778 h 229533"/>
                <a:gd name="connsiteX8" fmla="*/ 76514 w 153018"/>
                <a:gd name="connsiteY8" fmla="*/ 204551 h 229533"/>
                <a:gd name="connsiteX9" fmla="*/ 76514 w 153018"/>
                <a:gd name="connsiteY9" fmla="*/ 228231 h 229533"/>
                <a:gd name="connsiteX10" fmla="*/ 19736 w 153018"/>
                <a:gd name="connsiteY10" fmla="*/ 198780 h 229533"/>
                <a:gd name="connsiteX11" fmla="*/ 0 w 153018"/>
                <a:gd name="connsiteY11" fmla="*/ 113464 h 229533"/>
                <a:gd name="connsiteX12" fmla="*/ 19736 w 153018"/>
                <a:gd name="connsiteY12" fmla="*/ 28148 h 229533"/>
                <a:gd name="connsiteX13" fmla="*/ 76514 w 153018"/>
                <a:gd name="connsiteY13" fmla="*/ -1303 h 229533"/>
                <a:gd name="connsiteX14" fmla="*/ 133283 w 153018"/>
                <a:gd name="connsiteY14" fmla="*/ 28148 h 229533"/>
                <a:gd name="connsiteX15" fmla="*/ 153019 w 153018"/>
                <a:gd name="connsiteY15" fmla="*/ 113464 h 229533"/>
                <a:gd name="connsiteX16" fmla="*/ 133283 w 153018"/>
                <a:gd name="connsiteY16" fmla="*/ 198780 h 229533"/>
                <a:gd name="connsiteX17" fmla="*/ 76514 w 153018"/>
                <a:gd name="connsiteY17" fmla="*/ 228231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4" y="204551"/>
                  </a:moveTo>
                  <a:cubicBezTo>
                    <a:pt x="91992" y="204551"/>
                    <a:pt x="103526" y="196960"/>
                    <a:pt x="111423" y="181778"/>
                  </a:cubicBezTo>
                  <a:cubicBezTo>
                    <a:pt x="119015" y="166594"/>
                    <a:pt x="122968" y="143819"/>
                    <a:pt x="122968" y="113464"/>
                  </a:cubicBezTo>
                  <a:cubicBezTo>
                    <a:pt x="122968" y="83097"/>
                    <a:pt x="119015" y="60332"/>
                    <a:pt x="111423" y="45150"/>
                  </a:cubicBezTo>
                  <a:cubicBezTo>
                    <a:pt x="103526" y="29968"/>
                    <a:pt x="91992" y="22376"/>
                    <a:pt x="76514" y="22376"/>
                  </a:cubicBezTo>
                  <a:cubicBezTo>
                    <a:pt x="61027" y="22376"/>
                    <a:pt x="49491" y="29968"/>
                    <a:pt x="41597" y="45150"/>
                  </a:cubicBezTo>
                  <a:cubicBezTo>
                    <a:pt x="34004" y="60332"/>
                    <a:pt x="30060" y="83097"/>
                    <a:pt x="30060" y="113464"/>
                  </a:cubicBezTo>
                  <a:cubicBezTo>
                    <a:pt x="30060" y="143819"/>
                    <a:pt x="34004" y="166594"/>
                    <a:pt x="41597" y="181778"/>
                  </a:cubicBezTo>
                  <a:cubicBezTo>
                    <a:pt x="49491" y="196960"/>
                    <a:pt x="61027" y="204551"/>
                    <a:pt x="76514" y="204551"/>
                  </a:cubicBezTo>
                  <a:close/>
                  <a:moveTo>
                    <a:pt x="76514" y="228231"/>
                  </a:moveTo>
                  <a:cubicBezTo>
                    <a:pt x="51615" y="228231"/>
                    <a:pt x="32784" y="218514"/>
                    <a:pt x="19736" y="198780"/>
                  </a:cubicBezTo>
                  <a:cubicBezTo>
                    <a:pt x="6371" y="179348"/>
                    <a:pt x="0" y="150811"/>
                    <a:pt x="0" y="113464"/>
                  </a:cubicBezTo>
                  <a:cubicBezTo>
                    <a:pt x="0" y="76116"/>
                    <a:pt x="6371" y="47580"/>
                    <a:pt x="19736" y="28148"/>
                  </a:cubicBezTo>
                  <a:cubicBezTo>
                    <a:pt x="32784" y="8412"/>
                    <a:pt x="51615" y="-1303"/>
                    <a:pt x="76514" y="-1303"/>
                  </a:cubicBezTo>
                  <a:cubicBezTo>
                    <a:pt x="101404" y="-1303"/>
                    <a:pt x="120235" y="8412"/>
                    <a:pt x="133283" y="28148"/>
                  </a:cubicBezTo>
                  <a:cubicBezTo>
                    <a:pt x="146341" y="47580"/>
                    <a:pt x="153019" y="76116"/>
                    <a:pt x="153019" y="113464"/>
                  </a:cubicBezTo>
                  <a:cubicBezTo>
                    <a:pt x="153019" y="150811"/>
                    <a:pt x="146341" y="179348"/>
                    <a:pt x="133283" y="198780"/>
                  </a:cubicBezTo>
                  <a:cubicBezTo>
                    <a:pt x="120235" y="218514"/>
                    <a:pt x="101404" y="228231"/>
                    <a:pt x="76514" y="228231"/>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7" name="Freeform: Shape 526">
              <a:extLst>
                <a:ext uri="{FF2B5EF4-FFF2-40B4-BE49-F238E27FC236}">
                  <a16:creationId xmlns:a16="http://schemas.microsoft.com/office/drawing/2014/main" id="{F9D1B4FC-038A-753F-AB94-387640822CC6}"/>
                </a:ext>
              </a:extLst>
            </p:cNvPr>
            <p:cNvSpPr/>
            <p:nvPr>
              <p:custDataLst>
                <p:tags r:id="rId12"/>
              </p:custDataLst>
            </p:nvPr>
          </p:nvSpPr>
          <p:spPr>
            <a:xfrm flipV="1">
              <a:off x="14808289" y="-15615613"/>
              <a:ext cx="153019" cy="229532"/>
            </a:xfrm>
            <a:custGeom>
              <a:avLst/>
              <a:gdLst>
                <a:gd name="connsiteX0" fmla="*/ 76514 w 153019"/>
                <a:gd name="connsiteY0" fmla="*/ 204574 h 229532"/>
                <a:gd name="connsiteX1" fmla="*/ 111424 w 153019"/>
                <a:gd name="connsiteY1" fmla="*/ 181800 h 229532"/>
                <a:gd name="connsiteX2" fmla="*/ 122967 w 153019"/>
                <a:gd name="connsiteY2" fmla="*/ 113486 h 229532"/>
                <a:gd name="connsiteX3" fmla="*/ 111424 w 153019"/>
                <a:gd name="connsiteY3" fmla="*/ 45174 h 229532"/>
                <a:gd name="connsiteX4" fmla="*/ 76514 w 153019"/>
                <a:gd name="connsiteY4" fmla="*/ 22399 h 229532"/>
                <a:gd name="connsiteX5" fmla="*/ 41596 w 153019"/>
                <a:gd name="connsiteY5" fmla="*/ 45174 h 229532"/>
                <a:gd name="connsiteX6" fmla="*/ 30061 w 153019"/>
                <a:gd name="connsiteY6" fmla="*/ 113486 h 229532"/>
                <a:gd name="connsiteX7" fmla="*/ 41596 w 153019"/>
                <a:gd name="connsiteY7" fmla="*/ 181800 h 229532"/>
                <a:gd name="connsiteX8" fmla="*/ 76514 w 153019"/>
                <a:gd name="connsiteY8" fmla="*/ 204574 h 229532"/>
                <a:gd name="connsiteX9" fmla="*/ 76514 w 153019"/>
                <a:gd name="connsiteY9" fmla="*/ 228253 h 229532"/>
                <a:gd name="connsiteX10" fmla="*/ 19736 w 153019"/>
                <a:gd name="connsiteY10" fmla="*/ 198802 h 229532"/>
                <a:gd name="connsiteX11" fmla="*/ 0 w 153019"/>
                <a:gd name="connsiteY11" fmla="*/ 113486 h 229532"/>
                <a:gd name="connsiteX12" fmla="*/ 19736 w 153019"/>
                <a:gd name="connsiteY12" fmla="*/ 28172 h 229532"/>
                <a:gd name="connsiteX13" fmla="*/ 76514 w 153019"/>
                <a:gd name="connsiteY13" fmla="*/ -1279 h 229532"/>
                <a:gd name="connsiteX14" fmla="*/ 133283 w 153019"/>
                <a:gd name="connsiteY14" fmla="*/ 28172 h 229532"/>
                <a:gd name="connsiteX15" fmla="*/ 153020 w 153019"/>
                <a:gd name="connsiteY15" fmla="*/ 113486 h 229532"/>
                <a:gd name="connsiteX16" fmla="*/ 133283 w 153019"/>
                <a:gd name="connsiteY16" fmla="*/ 198802 h 229532"/>
                <a:gd name="connsiteX17" fmla="*/ 76514 w 153019"/>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574"/>
                  </a:moveTo>
                  <a:cubicBezTo>
                    <a:pt x="91993" y="204574"/>
                    <a:pt x="103528" y="196982"/>
                    <a:pt x="111424" y="181800"/>
                  </a:cubicBezTo>
                  <a:cubicBezTo>
                    <a:pt x="119015" y="166618"/>
                    <a:pt x="122967" y="143843"/>
                    <a:pt x="122967" y="113486"/>
                  </a:cubicBezTo>
                  <a:cubicBezTo>
                    <a:pt x="122967" y="83121"/>
                    <a:pt x="119015" y="60356"/>
                    <a:pt x="111424" y="45174"/>
                  </a:cubicBezTo>
                  <a:cubicBezTo>
                    <a:pt x="103528" y="29990"/>
                    <a:pt x="91993" y="22399"/>
                    <a:pt x="76514" y="22399"/>
                  </a:cubicBezTo>
                  <a:cubicBezTo>
                    <a:pt x="61027" y="22399"/>
                    <a:pt x="49492" y="29990"/>
                    <a:pt x="41596" y="45174"/>
                  </a:cubicBezTo>
                  <a:cubicBezTo>
                    <a:pt x="34004" y="60356"/>
                    <a:pt x="30061" y="83121"/>
                    <a:pt x="30061" y="113486"/>
                  </a:cubicBezTo>
                  <a:cubicBezTo>
                    <a:pt x="30061" y="143843"/>
                    <a:pt x="34004" y="166618"/>
                    <a:pt x="41596" y="181800"/>
                  </a:cubicBezTo>
                  <a:cubicBezTo>
                    <a:pt x="49492" y="196982"/>
                    <a:pt x="61027" y="204574"/>
                    <a:pt x="76514" y="204574"/>
                  </a:cubicBezTo>
                  <a:close/>
                  <a:moveTo>
                    <a:pt x="76514" y="228253"/>
                  </a:moveTo>
                  <a:cubicBezTo>
                    <a:pt x="51616" y="228253"/>
                    <a:pt x="32785" y="218538"/>
                    <a:pt x="19736" y="198802"/>
                  </a:cubicBezTo>
                  <a:cubicBezTo>
                    <a:pt x="6373" y="179370"/>
                    <a:pt x="0" y="150834"/>
                    <a:pt x="0" y="113486"/>
                  </a:cubicBezTo>
                  <a:cubicBezTo>
                    <a:pt x="0" y="76139"/>
                    <a:pt x="6373" y="47602"/>
                    <a:pt x="19736" y="28172"/>
                  </a:cubicBezTo>
                  <a:cubicBezTo>
                    <a:pt x="32785" y="8436"/>
                    <a:pt x="51616" y="-1279"/>
                    <a:pt x="76514" y="-1279"/>
                  </a:cubicBezTo>
                  <a:cubicBezTo>
                    <a:pt x="101403" y="-1279"/>
                    <a:pt x="120234" y="8436"/>
                    <a:pt x="133283" y="28172"/>
                  </a:cubicBezTo>
                  <a:cubicBezTo>
                    <a:pt x="146343" y="47602"/>
                    <a:pt x="153020" y="76139"/>
                    <a:pt x="153020" y="113486"/>
                  </a:cubicBezTo>
                  <a:cubicBezTo>
                    <a:pt x="153020" y="150834"/>
                    <a:pt x="146343" y="179370"/>
                    <a:pt x="133283" y="198802"/>
                  </a:cubicBezTo>
                  <a:cubicBezTo>
                    <a:pt x="120234" y="218538"/>
                    <a:pt x="101403" y="228253"/>
                    <a:pt x="76514" y="228253"/>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8" name="Freeform: Shape 527">
              <a:extLst>
                <a:ext uri="{FF2B5EF4-FFF2-40B4-BE49-F238E27FC236}">
                  <a16:creationId xmlns:a16="http://schemas.microsoft.com/office/drawing/2014/main" id="{9533F0A7-5E6B-7976-2577-1E5328D7D4D7}"/>
                </a:ext>
              </a:extLst>
            </p:cNvPr>
            <p:cNvSpPr/>
            <p:nvPr>
              <p:custDataLst>
                <p:tags r:id="rId13"/>
              </p:custDataLst>
            </p:nvPr>
          </p:nvSpPr>
          <p:spPr>
            <a:xfrm flipV="1">
              <a:off x="15326017" y="-15611671"/>
              <a:ext cx="131767" cy="221342"/>
            </a:xfrm>
            <a:custGeom>
              <a:avLst/>
              <a:gdLst>
                <a:gd name="connsiteX0" fmla="*/ 4255 w 131767"/>
                <a:gd name="connsiteY0" fmla="*/ 23925 h 221342"/>
                <a:gd name="connsiteX1" fmla="*/ 4255 w 131767"/>
                <a:gd name="connsiteY1" fmla="*/ -1279 h 221342"/>
                <a:gd name="connsiteX2" fmla="*/ 131768 w 131767"/>
                <a:gd name="connsiteY2" fmla="*/ -1279 h 221342"/>
                <a:gd name="connsiteX3" fmla="*/ 131768 w 131767"/>
                <a:gd name="connsiteY3" fmla="*/ 23925 h 221342"/>
                <a:gd name="connsiteX4" fmla="*/ 82884 w 131767"/>
                <a:gd name="connsiteY4" fmla="*/ 23925 h 221342"/>
                <a:gd name="connsiteX5" fmla="*/ 82884 w 131767"/>
                <a:gd name="connsiteY5" fmla="*/ 220064 h 221342"/>
                <a:gd name="connsiteX6" fmla="*/ 52834 w 131767"/>
                <a:gd name="connsiteY6" fmla="*/ 220064 h 221342"/>
                <a:gd name="connsiteX7" fmla="*/ 0 w 131767"/>
                <a:gd name="connsiteY7" fmla="*/ 209434 h 221342"/>
                <a:gd name="connsiteX8" fmla="*/ 0 w 131767"/>
                <a:gd name="connsiteY8" fmla="*/ 182105 h 221342"/>
                <a:gd name="connsiteX9" fmla="*/ 53138 w 131767"/>
                <a:gd name="connsiteY9" fmla="*/ 192735 h 221342"/>
                <a:gd name="connsiteX10" fmla="*/ 53138 w 131767"/>
                <a:gd name="connsiteY10" fmla="*/ 23925 h 221342"/>
                <a:gd name="connsiteX11" fmla="*/ 4255 w 131767"/>
                <a:gd name="connsiteY11" fmla="*/ 23925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7" h="221342">
                  <a:moveTo>
                    <a:pt x="4255" y="23925"/>
                  </a:moveTo>
                  <a:lnTo>
                    <a:pt x="4255" y="-1279"/>
                  </a:lnTo>
                  <a:lnTo>
                    <a:pt x="131768" y="-1279"/>
                  </a:lnTo>
                  <a:lnTo>
                    <a:pt x="131768" y="23925"/>
                  </a:lnTo>
                  <a:lnTo>
                    <a:pt x="82884" y="23925"/>
                  </a:lnTo>
                  <a:lnTo>
                    <a:pt x="82884" y="220064"/>
                  </a:lnTo>
                  <a:lnTo>
                    <a:pt x="52834" y="220064"/>
                  </a:lnTo>
                  <a:lnTo>
                    <a:pt x="0" y="209434"/>
                  </a:lnTo>
                  <a:lnTo>
                    <a:pt x="0" y="182105"/>
                  </a:lnTo>
                  <a:lnTo>
                    <a:pt x="53138" y="192735"/>
                  </a:lnTo>
                  <a:lnTo>
                    <a:pt x="53138" y="23925"/>
                  </a:lnTo>
                  <a:lnTo>
                    <a:pt x="4255" y="23925"/>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9" name="Freeform: Shape 528">
              <a:extLst>
                <a:ext uri="{FF2B5EF4-FFF2-40B4-BE49-F238E27FC236}">
                  <a16:creationId xmlns:a16="http://schemas.microsoft.com/office/drawing/2014/main" id="{231CEAEF-A93C-1B5E-80ED-6CF94CD8A4EA}"/>
                </a:ext>
              </a:extLst>
            </p:cNvPr>
            <p:cNvSpPr/>
            <p:nvPr>
              <p:custDataLst>
                <p:tags r:id="rId14"/>
              </p:custDataLst>
            </p:nvPr>
          </p:nvSpPr>
          <p:spPr>
            <a:xfrm flipV="1">
              <a:off x="15817031" y="-15615613"/>
              <a:ext cx="153019" cy="229532"/>
            </a:xfrm>
            <a:custGeom>
              <a:avLst/>
              <a:gdLst>
                <a:gd name="connsiteX0" fmla="*/ 76514 w 153019"/>
                <a:gd name="connsiteY0" fmla="*/ 204574 h 229532"/>
                <a:gd name="connsiteX1" fmla="*/ 111423 w 153019"/>
                <a:gd name="connsiteY1" fmla="*/ 181800 h 229532"/>
                <a:gd name="connsiteX2" fmla="*/ 122969 w 153019"/>
                <a:gd name="connsiteY2" fmla="*/ 113486 h 229532"/>
                <a:gd name="connsiteX3" fmla="*/ 111423 w 153019"/>
                <a:gd name="connsiteY3" fmla="*/ 45174 h 229532"/>
                <a:gd name="connsiteX4" fmla="*/ 76514 w 153019"/>
                <a:gd name="connsiteY4" fmla="*/ 22399 h 229532"/>
                <a:gd name="connsiteX5" fmla="*/ 41597 w 153019"/>
                <a:gd name="connsiteY5" fmla="*/ 45174 h 229532"/>
                <a:gd name="connsiteX6" fmla="*/ 30062 w 153019"/>
                <a:gd name="connsiteY6" fmla="*/ 113486 h 229532"/>
                <a:gd name="connsiteX7" fmla="*/ 41597 w 153019"/>
                <a:gd name="connsiteY7" fmla="*/ 181800 h 229532"/>
                <a:gd name="connsiteX8" fmla="*/ 76514 w 153019"/>
                <a:gd name="connsiteY8" fmla="*/ 204574 h 229532"/>
                <a:gd name="connsiteX9" fmla="*/ 76514 w 153019"/>
                <a:gd name="connsiteY9" fmla="*/ 228253 h 229532"/>
                <a:gd name="connsiteX10" fmla="*/ 19736 w 153019"/>
                <a:gd name="connsiteY10" fmla="*/ 198802 h 229532"/>
                <a:gd name="connsiteX11" fmla="*/ 0 w 153019"/>
                <a:gd name="connsiteY11" fmla="*/ 113486 h 229532"/>
                <a:gd name="connsiteX12" fmla="*/ 19736 w 153019"/>
                <a:gd name="connsiteY12" fmla="*/ 28172 h 229532"/>
                <a:gd name="connsiteX13" fmla="*/ 76514 w 153019"/>
                <a:gd name="connsiteY13" fmla="*/ -1279 h 229532"/>
                <a:gd name="connsiteX14" fmla="*/ 133283 w 153019"/>
                <a:gd name="connsiteY14" fmla="*/ 28172 h 229532"/>
                <a:gd name="connsiteX15" fmla="*/ 153020 w 153019"/>
                <a:gd name="connsiteY15" fmla="*/ 113486 h 229532"/>
                <a:gd name="connsiteX16" fmla="*/ 133283 w 153019"/>
                <a:gd name="connsiteY16" fmla="*/ 198802 h 229532"/>
                <a:gd name="connsiteX17" fmla="*/ 76514 w 153019"/>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2">
                  <a:moveTo>
                    <a:pt x="76514" y="204574"/>
                  </a:moveTo>
                  <a:cubicBezTo>
                    <a:pt x="91992" y="204574"/>
                    <a:pt x="103529" y="196982"/>
                    <a:pt x="111423" y="181800"/>
                  </a:cubicBezTo>
                  <a:cubicBezTo>
                    <a:pt x="119016" y="166618"/>
                    <a:pt x="122969" y="143843"/>
                    <a:pt x="122969" y="113486"/>
                  </a:cubicBezTo>
                  <a:cubicBezTo>
                    <a:pt x="122969" y="83121"/>
                    <a:pt x="119016" y="60356"/>
                    <a:pt x="111423" y="45174"/>
                  </a:cubicBezTo>
                  <a:cubicBezTo>
                    <a:pt x="103529" y="29990"/>
                    <a:pt x="91992" y="22399"/>
                    <a:pt x="76514" y="22399"/>
                  </a:cubicBezTo>
                  <a:cubicBezTo>
                    <a:pt x="61027" y="22399"/>
                    <a:pt x="49494" y="29990"/>
                    <a:pt x="41597" y="45174"/>
                  </a:cubicBezTo>
                  <a:cubicBezTo>
                    <a:pt x="34004" y="60356"/>
                    <a:pt x="30062" y="83121"/>
                    <a:pt x="30062" y="113486"/>
                  </a:cubicBezTo>
                  <a:cubicBezTo>
                    <a:pt x="30062" y="143843"/>
                    <a:pt x="34004" y="166618"/>
                    <a:pt x="41597" y="181800"/>
                  </a:cubicBezTo>
                  <a:cubicBezTo>
                    <a:pt x="49494" y="196982"/>
                    <a:pt x="61027" y="204574"/>
                    <a:pt x="76514" y="204574"/>
                  </a:cubicBezTo>
                  <a:close/>
                  <a:moveTo>
                    <a:pt x="76514" y="228253"/>
                  </a:moveTo>
                  <a:cubicBezTo>
                    <a:pt x="51615" y="228253"/>
                    <a:pt x="32785" y="218538"/>
                    <a:pt x="19736" y="198802"/>
                  </a:cubicBezTo>
                  <a:cubicBezTo>
                    <a:pt x="6374" y="179370"/>
                    <a:pt x="0" y="150834"/>
                    <a:pt x="0" y="113486"/>
                  </a:cubicBezTo>
                  <a:cubicBezTo>
                    <a:pt x="0" y="76139"/>
                    <a:pt x="6374" y="47602"/>
                    <a:pt x="19736" y="28172"/>
                  </a:cubicBezTo>
                  <a:cubicBezTo>
                    <a:pt x="32785" y="8436"/>
                    <a:pt x="51615" y="-1279"/>
                    <a:pt x="76514" y="-1279"/>
                  </a:cubicBezTo>
                  <a:cubicBezTo>
                    <a:pt x="101404" y="-1279"/>
                    <a:pt x="120235" y="8436"/>
                    <a:pt x="133283" y="28172"/>
                  </a:cubicBezTo>
                  <a:cubicBezTo>
                    <a:pt x="146344" y="47602"/>
                    <a:pt x="153020" y="76139"/>
                    <a:pt x="153020" y="113486"/>
                  </a:cubicBezTo>
                  <a:cubicBezTo>
                    <a:pt x="153020" y="150834"/>
                    <a:pt x="146344" y="179370"/>
                    <a:pt x="133283" y="198802"/>
                  </a:cubicBezTo>
                  <a:cubicBezTo>
                    <a:pt x="120235" y="218538"/>
                    <a:pt x="101404" y="228253"/>
                    <a:pt x="76514" y="228253"/>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0" name="Freeform: Shape 529">
              <a:extLst>
                <a:ext uri="{FF2B5EF4-FFF2-40B4-BE49-F238E27FC236}">
                  <a16:creationId xmlns:a16="http://schemas.microsoft.com/office/drawing/2014/main" id="{D59A3745-B448-F638-845B-7B31F18F3557}"/>
                </a:ext>
              </a:extLst>
            </p:cNvPr>
            <p:cNvSpPr/>
            <p:nvPr>
              <p:custDataLst>
                <p:tags r:id="rId15"/>
              </p:custDataLst>
            </p:nvPr>
          </p:nvSpPr>
          <p:spPr>
            <a:xfrm flipV="1">
              <a:off x="16321402" y="-15615613"/>
              <a:ext cx="153018" cy="229532"/>
            </a:xfrm>
            <a:custGeom>
              <a:avLst/>
              <a:gdLst>
                <a:gd name="connsiteX0" fmla="*/ 76514 w 153018"/>
                <a:gd name="connsiteY0" fmla="*/ 204574 h 229532"/>
                <a:gd name="connsiteX1" fmla="*/ 111423 w 153018"/>
                <a:gd name="connsiteY1" fmla="*/ 181800 h 229532"/>
                <a:gd name="connsiteX2" fmla="*/ 122968 w 153018"/>
                <a:gd name="connsiteY2" fmla="*/ 113486 h 229532"/>
                <a:gd name="connsiteX3" fmla="*/ 111423 w 153018"/>
                <a:gd name="connsiteY3" fmla="*/ 45174 h 229532"/>
                <a:gd name="connsiteX4" fmla="*/ 76514 w 153018"/>
                <a:gd name="connsiteY4" fmla="*/ 22399 h 229532"/>
                <a:gd name="connsiteX5" fmla="*/ 41597 w 153018"/>
                <a:gd name="connsiteY5" fmla="*/ 45174 h 229532"/>
                <a:gd name="connsiteX6" fmla="*/ 30060 w 153018"/>
                <a:gd name="connsiteY6" fmla="*/ 113486 h 229532"/>
                <a:gd name="connsiteX7" fmla="*/ 41597 w 153018"/>
                <a:gd name="connsiteY7" fmla="*/ 181800 h 229532"/>
                <a:gd name="connsiteX8" fmla="*/ 76514 w 153018"/>
                <a:gd name="connsiteY8" fmla="*/ 204574 h 229532"/>
                <a:gd name="connsiteX9" fmla="*/ 76514 w 153018"/>
                <a:gd name="connsiteY9" fmla="*/ 228253 h 229532"/>
                <a:gd name="connsiteX10" fmla="*/ 19736 w 153018"/>
                <a:gd name="connsiteY10" fmla="*/ 198802 h 229532"/>
                <a:gd name="connsiteX11" fmla="*/ 0 w 153018"/>
                <a:gd name="connsiteY11" fmla="*/ 113486 h 229532"/>
                <a:gd name="connsiteX12" fmla="*/ 19736 w 153018"/>
                <a:gd name="connsiteY12" fmla="*/ 28172 h 229532"/>
                <a:gd name="connsiteX13" fmla="*/ 76514 w 153018"/>
                <a:gd name="connsiteY13" fmla="*/ -1279 h 229532"/>
                <a:gd name="connsiteX14" fmla="*/ 133283 w 153018"/>
                <a:gd name="connsiteY14" fmla="*/ 28172 h 229532"/>
                <a:gd name="connsiteX15" fmla="*/ 153019 w 153018"/>
                <a:gd name="connsiteY15" fmla="*/ 113486 h 229532"/>
                <a:gd name="connsiteX16" fmla="*/ 133283 w 153018"/>
                <a:gd name="connsiteY16" fmla="*/ 198802 h 229532"/>
                <a:gd name="connsiteX17" fmla="*/ 76514 w 153018"/>
                <a:gd name="connsiteY17" fmla="*/ 228253 h 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2">
                  <a:moveTo>
                    <a:pt x="76514" y="204574"/>
                  </a:moveTo>
                  <a:cubicBezTo>
                    <a:pt x="91992" y="204574"/>
                    <a:pt x="103526" y="196982"/>
                    <a:pt x="111423" y="181800"/>
                  </a:cubicBezTo>
                  <a:cubicBezTo>
                    <a:pt x="119015" y="166618"/>
                    <a:pt x="122968" y="143843"/>
                    <a:pt x="122968" y="113486"/>
                  </a:cubicBezTo>
                  <a:cubicBezTo>
                    <a:pt x="122968" y="83121"/>
                    <a:pt x="119015" y="60356"/>
                    <a:pt x="111423" y="45174"/>
                  </a:cubicBezTo>
                  <a:cubicBezTo>
                    <a:pt x="103526" y="29990"/>
                    <a:pt x="91992" y="22399"/>
                    <a:pt x="76514" y="22399"/>
                  </a:cubicBezTo>
                  <a:cubicBezTo>
                    <a:pt x="61027" y="22399"/>
                    <a:pt x="49491" y="29990"/>
                    <a:pt x="41597" y="45174"/>
                  </a:cubicBezTo>
                  <a:cubicBezTo>
                    <a:pt x="34004" y="60356"/>
                    <a:pt x="30060" y="83121"/>
                    <a:pt x="30060" y="113486"/>
                  </a:cubicBezTo>
                  <a:cubicBezTo>
                    <a:pt x="30060" y="143843"/>
                    <a:pt x="34004" y="166618"/>
                    <a:pt x="41597" y="181800"/>
                  </a:cubicBezTo>
                  <a:cubicBezTo>
                    <a:pt x="49491" y="196982"/>
                    <a:pt x="61027" y="204574"/>
                    <a:pt x="76514" y="204574"/>
                  </a:cubicBezTo>
                  <a:close/>
                  <a:moveTo>
                    <a:pt x="76514" y="228253"/>
                  </a:moveTo>
                  <a:cubicBezTo>
                    <a:pt x="51615" y="228253"/>
                    <a:pt x="32784" y="218538"/>
                    <a:pt x="19736" y="198802"/>
                  </a:cubicBezTo>
                  <a:cubicBezTo>
                    <a:pt x="6371" y="179370"/>
                    <a:pt x="0" y="150834"/>
                    <a:pt x="0" y="113486"/>
                  </a:cubicBezTo>
                  <a:cubicBezTo>
                    <a:pt x="0" y="76139"/>
                    <a:pt x="6371" y="47602"/>
                    <a:pt x="19736" y="28172"/>
                  </a:cubicBezTo>
                  <a:cubicBezTo>
                    <a:pt x="32784" y="8436"/>
                    <a:pt x="51615" y="-1279"/>
                    <a:pt x="76514" y="-1279"/>
                  </a:cubicBezTo>
                  <a:cubicBezTo>
                    <a:pt x="101404" y="-1279"/>
                    <a:pt x="120235" y="8436"/>
                    <a:pt x="133283" y="28172"/>
                  </a:cubicBezTo>
                  <a:cubicBezTo>
                    <a:pt x="146341" y="47602"/>
                    <a:pt x="153019" y="76139"/>
                    <a:pt x="153019" y="113486"/>
                  </a:cubicBezTo>
                  <a:cubicBezTo>
                    <a:pt x="153019" y="150834"/>
                    <a:pt x="146341" y="179370"/>
                    <a:pt x="133283" y="198802"/>
                  </a:cubicBezTo>
                  <a:cubicBezTo>
                    <a:pt x="120235" y="218538"/>
                    <a:pt x="101404" y="228253"/>
                    <a:pt x="76514" y="228253"/>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1" name="Freeform: Shape 530">
              <a:extLst>
                <a:ext uri="{FF2B5EF4-FFF2-40B4-BE49-F238E27FC236}">
                  <a16:creationId xmlns:a16="http://schemas.microsoft.com/office/drawing/2014/main" id="{1B4E32BD-94A4-9AB8-B16B-143B65B4FC10}"/>
                </a:ext>
              </a:extLst>
            </p:cNvPr>
            <p:cNvSpPr/>
            <p:nvPr>
              <p:custDataLst>
                <p:tags r:id="rId16"/>
              </p:custDataLst>
            </p:nvPr>
          </p:nvSpPr>
          <p:spPr>
            <a:xfrm flipV="1">
              <a:off x="14808289" y="-15251226"/>
              <a:ext cx="153019" cy="229533"/>
            </a:xfrm>
            <a:custGeom>
              <a:avLst/>
              <a:gdLst>
                <a:gd name="connsiteX0" fmla="*/ 76514 w 153019"/>
                <a:gd name="connsiteY0" fmla="*/ 204600 h 229533"/>
                <a:gd name="connsiteX1" fmla="*/ 111424 w 153019"/>
                <a:gd name="connsiteY1" fmla="*/ 181826 h 229533"/>
                <a:gd name="connsiteX2" fmla="*/ 122967 w 153019"/>
                <a:gd name="connsiteY2" fmla="*/ 113512 h 229533"/>
                <a:gd name="connsiteX3" fmla="*/ 111424 w 153019"/>
                <a:gd name="connsiteY3" fmla="*/ 45200 h 229533"/>
                <a:gd name="connsiteX4" fmla="*/ 76514 w 153019"/>
                <a:gd name="connsiteY4" fmla="*/ 22425 h 229533"/>
                <a:gd name="connsiteX5" fmla="*/ 41596 w 153019"/>
                <a:gd name="connsiteY5" fmla="*/ 45200 h 229533"/>
                <a:gd name="connsiteX6" fmla="*/ 30061 w 153019"/>
                <a:gd name="connsiteY6" fmla="*/ 113512 h 229533"/>
                <a:gd name="connsiteX7" fmla="*/ 41596 w 153019"/>
                <a:gd name="connsiteY7" fmla="*/ 181826 h 229533"/>
                <a:gd name="connsiteX8" fmla="*/ 76514 w 153019"/>
                <a:gd name="connsiteY8" fmla="*/ 204600 h 229533"/>
                <a:gd name="connsiteX9" fmla="*/ 76514 w 153019"/>
                <a:gd name="connsiteY9" fmla="*/ 228279 h 229533"/>
                <a:gd name="connsiteX10" fmla="*/ 19736 w 153019"/>
                <a:gd name="connsiteY10" fmla="*/ 198828 h 229533"/>
                <a:gd name="connsiteX11" fmla="*/ 0 w 153019"/>
                <a:gd name="connsiteY11" fmla="*/ 113512 h 229533"/>
                <a:gd name="connsiteX12" fmla="*/ 19736 w 153019"/>
                <a:gd name="connsiteY12" fmla="*/ 28196 h 229533"/>
                <a:gd name="connsiteX13" fmla="*/ 76514 w 153019"/>
                <a:gd name="connsiteY13" fmla="*/ -1255 h 229533"/>
                <a:gd name="connsiteX14" fmla="*/ 133283 w 153019"/>
                <a:gd name="connsiteY14" fmla="*/ 28196 h 229533"/>
                <a:gd name="connsiteX15" fmla="*/ 153020 w 153019"/>
                <a:gd name="connsiteY15" fmla="*/ 113512 h 229533"/>
                <a:gd name="connsiteX16" fmla="*/ 133283 w 153019"/>
                <a:gd name="connsiteY16" fmla="*/ 198828 h 229533"/>
                <a:gd name="connsiteX17" fmla="*/ 76514 w 153019"/>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600"/>
                  </a:moveTo>
                  <a:cubicBezTo>
                    <a:pt x="91993" y="204600"/>
                    <a:pt x="103528" y="197008"/>
                    <a:pt x="111424" y="181826"/>
                  </a:cubicBezTo>
                  <a:cubicBezTo>
                    <a:pt x="119015" y="166643"/>
                    <a:pt x="122967" y="143869"/>
                    <a:pt x="122967" y="113512"/>
                  </a:cubicBezTo>
                  <a:cubicBezTo>
                    <a:pt x="122967" y="83147"/>
                    <a:pt x="119015" y="60382"/>
                    <a:pt x="111424" y="45200"/>
                  </a:cubicBezTo>
                  <a:cubicBezTo>
                    <a:pt x="103528" y="30015"/>
                    <a:pt x="91993" y="22425"/>
                    <a:pt x="76514" y="22425"/>
                  </a:cubicBezTo>
                  <a:cubicBezTo>
                    <a:pt x="61027" y="22425"/>
                    <a:pt x="49492" y="30015"/>
                    <a:pt x="41596" y="45200"/>
                  </a:cubicBezTo>
                  <a:cubicBezTo>
                    <a:pt x="34004" y="60382"/>
                    <a:pt x="30061" y="83147"/>
                    <a:pt x="30061" y="113512"/>
                  </a:cubicBezTo>
                  <a:cubicBezTo>
                    <a:pt x="30061" y="143869"/>
                    <a:pt x="34004" y="166643"/>
                    <a:pt x="41596" y="181826"/>
                  </a:cubicBezTo>
                  <a:cubicBezTo>
                    <a:pt x="49492" y="197008"/>
                    <a:pt x="61027" y="204600"/>
                    <a:pt x="76514" y="204600"/>
                  </a:cubicBezTo>
                  <a:close/>
                  <a:moveTo>
                    <a:pt x="76514" y="228279"/>
                  </a:moveTo>
                  <a:cubicBezTo>
                    <a:pt x="51616" y="228279"/>
                    <a:pt x="32785" y="218564"/>
                    <a:pt x="19736" y="198828"/>
                  </a:cubicBezTo>
                  <a:cubicBezTo>
                    <a:pt x="6373" y="179396"/>
                    <a:pt x="0" y="150860"/>
                    <a:pt x="0" y="113512"/>
                  </a:cubicBezTo>
                  <a:cubicBezTo>
                    <a:pt x="0" y="76165"/>
                    <a:pt x="6373" y="47627"/>
                    <a:pt x="19736" y="28196"/>
                  </a:cubicBezTo>
                  <a:cubicBezTo>
                    <a:pt x="32785" y="8461"/>
                    <a:pt x="51616" y="-1255"/>
                    <a:pt x="76514" y="-1255"/>
                  </a:cubicBezTo>
                  <a:cubicBezTo>
                    <a:pt x="101403" y="-1255"/>
                    <a:pt x="120234" y="8461"/>
                    <a:pt x="133283" y="28196"/>
                  </a:cubicBezTo>
                  <a:cubicBezTo>
                    <a:pt x="146343" y="47627"/>
                    <a:pt x="153020" y="76165"/>
                    <a:pt x="153020" y="113512"/>
                  </a:cubicBezTo>
                  <a:cubicBezTo>
                    <a:pt x="153020" y="150860"/>
                    <a:pt x="146343" y="179396"/>
                    <a:pt x="133283" y="198828"/>
                  </a:cubicBezTo>
                  <a:cubicBezTo>
                    <a:pt x="120234" y="218564"/>
                    <a:pt x="101403" y="228279"/>
                    <a:pt x="76514" y="228279"/>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2" name="Freeform: Shape 531">
              <a:extLst>
                <a:ext uri="{FF2B5EF4-FFF2-40B4-BE49-F238E27FC236}">
                  <a16:creationId xmlns:a16="http://schemas.microsoft.com/office/drawing/2014/main" id="{74E879C3-6D3A-4F11-8453-98479F681878}"/>
                </a:ext>
              </a:extLst>
            </p:cNvPr>
            <p:cNvSpPr/>
            <p:nvPr>
              <p:custDataLst>
                <p:tags r:id="rId17"/>
              </p:custDataLst>
            </p:nvPr>
          </p:nvSpPr>
          <p:spPr>
            <a:xfrm flipV="1">
              <a:off x="15312661" y="-15251226"/>
              <a:ext cx="153018" cy="229533"/>
            </a:xfrm>
            <a:custGeom>
              <a:avLst/>
              <a:gdLst>
                <a:gd name="connsiteX0" fmla="*/ 76513 w 153018"/>
                <a:gd name="connsiteY0" fmla="*/ 204600 h 229533"/>
                <a:gd name="connsiteX1" fmla="*/ 111426 w 153018"/>
                <a:gd name="connsiteY1" fmla="*/ 181826 h 229533"/>
                <a:gd name="connsiteX2" fmla="*/ 122968 w 153018"/>
                <a:gd name="connsiteY2" fmla="*/ 113512 h 229533"/>
                <a:gd name="connsiteX3" fmla="*/ 111426 w 153018"/>
                <a:gd name="connsiteY3" fmla="*/ 45200 h 229533"/>
                <a:gd name="connsiteX4" fmla="*/ 76513 w 153018"/>
                <a:gd name="connsiteY4" fmla="*/ 22425 h 229533"/>
                <a:gd name="connsiteX5" fmla="*/ 41596 w 153018"/>
                <a:gd name="connsiteY5" fmla="*/ 45200 h 229533"/>
                <a:gd name="connsiteX6" fmla="*/ 30062 w 153018"/>
                <a:gd name="connsiteY6" fmla="*/ 113512 h 229533"/>
                <a:gd name="connsiteX7" fmla="*/ 41596 w 153018"/>
                <a:gd name="connsiteY7" fmla="*/ 181826 h 229533"/>
                <a:gd name="connsiteX8" fmla="*/ 76513 w 153018"/>
                <a:gd name="connsiteY8" fmla="*/ 204600 h 229533"/>
                <a:gd name="connsiteX9" fmla="*/ 76513 w 153018"/>
                <a:gd name="connsiteY9" fmla="*/ 228279 h 229533"/>
                <a:gd name="connsiteX10" fmla="*/ 19736 w 153018"/>
                <a:gd name="connsiteY10" fmla="*/ 198828 h 229533"/>
                <a:gd name="connsiteX11" fmla="*/ 0 w 153018"/>
                <a:gd name="connsiteY11" fmla="*/ 113512 h 229533"/>
                <a:gd name="connsiteX12" fmla="*/ 19736 w 153018"/>
                <a:gd name="connsiteY12" fmla="*/ 28196 h 229533"/>
                <a:gd name="connsiteX13" fmla="*/ 76513 w 153018"/>
                <a:gd name="connsiteY13" fmla="*/ -1255 h 229533"/>
                <a:gd name="connsiteX14" fmla="*/ 133283 w 153018"/>
                <a:gd name="connsiteY14" fmla="*/ 28196 h 229533"/>
                <a:gd name="connsiteX15" fmla="*/ 153019 w 153018"/>
                <a:gd name="connsiteY15" fmla="*/ 113512 h 229533"/>
                <a:gd name="connsiteX16" fmla="*/ 133283 w 153018"/>
                <a:gd name="connsiteY16" fmla="*/ 198828 h 229533"/>
                <a:gd name="connsiteX17" fmla="*/ 76513 w 153018"/>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00"/>
                  </a:moveTo>
                  <a:cubicBezTo>
                    <a:pt x="91994" y="204600"/>
                    <a:pt x="103528" y="197008"/>
                    <a:pt x="111426" y="181826"/>
                  </a:cubicBezTo>
                  <a:cubicBezTo>
                    <a:pt x="119015" y="166643"/>
                    <a:pt x="122968" y="143869"/>
                    <a:pt x="122968" y="113512"/>
                  </a:cubicBezTo>
                  <a:cubicBezTo>
                    <a:pt x="122968" y="83147"/>
                    <a:pt x="119015" y="60382"/>
                    <a:pt x="111426" y="45200"/>
                  </a:cubicBezTo>
                  <a:cubicBezTo>
                    <a:pt x="103528" y="30015"/>
                    <a:pt x="91994" y="22425"/>
                    <a:pt x="76513" y="22425"/>
                  </a:cubicBezTo>
                  <a:cubicBezTo>
                    <a:pt x="61027" y="22425"/>
                    <a:pt x="49493" y="30015"/>
                    <a:pt x="41596" y="45200"/>
                  </a:cubicBezTo>
                  <a:cubicBezTo>
                    <a:pt x="34006" y="60382"/>
                    <a:pt x="30062" y="83147"/>
                    <a:pt x="30062" y="113512"/>
                  </a:cubicBezTo>
                  <a:cubicBezTo>
                    <a:pt x="30062" y="143869"/>
                    <a:pt x="34006" y="166643"/>
                    <a:pt x="41596" y="181826"/>
                  </a:cubicBezTo>
                  <a:cubicBezTo>
                    <a:pt x="49493" y="197008"/>
                    <a:pt x="61027" y="204600"/>
                    <a:pt x="76513" y="204600"/>
                  </a:cubicBezTo>
                  <a:close/>
                  <a:moveTo>
                    <a:pt x="76513" y="228279"/>
                  </a:moveTo>
                  <a:cubicBezTo>
                    <a:pt x="51617" y="228279"/>
                    <a:pt x="32787" y="218564"/>
                    <a:pt x="19736" y="198828"/>
                  </a:cubicBezTo>
                  <a:cubicBezTo>
                    <a:pt x="6373" y="179396"/>
                    <a:pt x="0" y="150860"/>
                    <a:pt x="0" y="113512"/>
                  </a:cubicBezTo>
                  <a:cubicBezTo>
                    <a:pt x="0" y="76165"/>
                    <a:pt x="6373" y="47627"/>
                    <a:pt x="19736" y="28196"/>
                  </a:cubicBezTo>
                  <a:cubicBezTo>
                    <a:pt x="32787" y="8461"/>
                    <a:pt x="51617" y="-1255"/>
                    <a:pt x="76513" y="-1255"/>
                  </a:cubicBezTo>
                  <a:cubicBezTo>
                    <a:pt x="101403" y="-1255"/>
                    <a:pt x="120235" y="8461"/>
                    <a:pt x="133283" y="28196"/>
                  </a:cubicBezTo>
                  <a:cubicBezTo>
                    <a:pt x="146344" y="47627"/>
                    <a:pt x="153019" y="76165"/>
                    <a:pt x="153019" y="113512"/>
                  </a:cubicBezTo>
                  <a:cubicBezTo>
                    <a:pt x="153019" y="150860"/>
                    <a:pt x="146344" y="179396"/>
                    <a:pt x="133283" y="198828"/>
                  </a:cubicBezTo>
                  <a:cubicBezTo>
                    <a:pt x="120235" y="218564"/>
                    <a:pt x="101403" y="228279"/>
                    <a:pt x="76513" y="228279"/>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3" name="Freeform: Shape 532">
              <a:extLst>
                <a:ext uri="{FF2B5EF4-FFF2-40B4-BE49-F238E27FC236}">
                  <a16:creationId xmlns:a16="http://schemas.microsoft.com/office/drawing/2014/main" id="{9AFA83FF-D7B7-108D-520D-545F194BEF9D}"/>
                </a:ext>
              </a:extLst>
            </p:cNvPr>
            <p:cNvSpPr/>
            <p:nvPr>
              <p:custDataLst>
                <p:tags r:id="rId18"/>
              </p:custDataLst>
            </p:nvPr>
          </p:nvSpPr>
          <p:spPr>
            <a:xfrm flipV="1">
              <a:off x="15817031" y="-15251226"/>
              <a:ext cx="153019" cy="229533"/>
            </a:xfrm>
            <a:custGeom>
              <a:avLst/>
              <a:gdLst>
                <a:gd name="connsiteX0" fmla="*/ 76514 w 153019"/>
                <a:gd name="connsiteY0" fmla="*/ 204600 h 229533"/>
                <a:gd name="connsiteX1" fmla="*/ 111423 w 153019"/>
                <a:gd name="connsiteY1" fmla="*/ 181826 h 229533"/>
                <a:gd name="connsiteX2" fmla="*/ 122969 w 153019"/>
                <a:gd name="connsiteY2" fmla="*/ 113512 h 229533"/>
                <a:gd name="connsiteX3" fmla="*/ 111423 w 153019"/>
                <a:gd name="connsiteY3" fmla="*/ 45200 h 229533"/>
                <a:gd name="connsiteX4" fmla="*/ 76514 w 153019"/>
                <a:gd name="connsiteY4" fmla="*/ 22425 h 229533"/>
                <a:gd name="connsiteX5" fmla="*/ 41597 w 153019"/>
                <a:gd name="connsiteY5" fmla="*/ 45200 h 229533"/>
                <a:gd name="connsiteX6" fmla="*/ 30062 w 153019"/>
                <a:gd name="connsiteY6" fmla="*/ 113512 h 229533"/>
                <a:gd name="connsiteX7" fmla="*/ 41597 w 153019"/>
                <a:gd name="connsiteY7" fmla="*/ 181826 h 229533"/>
                <a:gd name="connsiteX8" fmla="*/ 76514 w 153019"/>
                <a:gd name="connsiteY8" fmla="*/ 204600 h 229533"/>
                <a:gd name="connsiteX9" fmla="*/ 76514 w 153019"/>
                <a:gd name="connsiteY9" fmla="*/ 228279 h 229533"/>
                <a:gd name="connsiteX10" fmla="*/ 19736 w 153019"/>
                <a:gd name="connsiteY10" fmla="*/ 198828 h 229533"/>
                <a:gd name="connsiteX11" fmla="*/ 0 w 153019"/>
                <a:gd name="connsiteY11" fmla="*/ 113512 h 229533"/>
                <a:gd name="connsiteX12" fmla="*/ 19736 w 153019"/>
                <a:gd name="connsiteY12" fmla="*/ 28196 h 229533"/>
                <a:gd name="connsiteX13" fmla="*/ 76514 w 153019"/>
                <a:gd name="connsiteY13" fmla="*/ -1255 h 229533"/>
                <a:gd name="connsiteX14" fmla="*/ 133283 w 153019"/>
                <a:gd name="connsiteY14" fmla="*/ 28196 h 229533"/>
                <a:gd name="connsiteX15" fmla="*/ 153020 w 153019"/>
                <a:gd name="connsiteY15" fmla="*/ 113512 h 229533"/>
                <a:gd name="connsiteX16" fmla="*/ 133283 w 153019"/>
                <a:gd name="connsiteY16" fmla="*/ 198828 h 229533"/>
                <a:gd name="connsiteX17" fmla="*/ 76514 w 153019"/>
                <a:gd name="connsiteY17" fmla="*/ 228279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600"/>
                  </a:moveTo>
                  <a:cubicBezTo>
                    <a:pt x="91992" y="204600"/>
                    <a:pt x="103529" y="197008"/>
                    <a:pt x="111423" y="181826"/>
                  </a:cubicBezTo>
                  <a:cubicBezTo>
                    <a:pt x="119016" y="166643"/>
                    <a:pt x="122969" y="143869"/>
                    <a:pt x="122969" y="113512"/>
                  </a:cubicBezTo>
                  <a:cubicBezTo>
                    <a:pt x="122969" y="83147"/>
                    <a:pt x="119016" y="60382"/>
                    <a:pt x="111423" y="45200"/>
                  </a:cubicBezTo>
                  <a:cubicBezTo>
                    <a:pt x="103529" y="30015"/>
                    <a:pt x="91992" y="22425"/>
                    <a:pt x="76514" y="22425"/>
                  </a:cubicBezTo>
                  <a:cubicBezTo>
                    <a:pt x="61027" y="22425"/>
                    <a:pt x="49494" y="30015"/>
                    <a:pt x="41597" y="45200"/>
                  </a:cubicBezTo>
                  <a:cubicBezTo>
                    <a:pt x="34004" y="60382"/>
                    <a:pt x="30062" y="83147"/>
                    <a:pt x="30062" y="113512"/>
                  </a:cubicBezTo>
                  <a:cubicBezTo>
                    <a:pt x="30062" y="143869"/>
                    <a:pt x="34004" y="166643"/>
                    <a:pt x="41597" y="181826"/>
                  </a:cubicBezTo>
                  <a:cubicBezTo>
                    <a:pt x="49494" y="197008"/>
                    <a:pt x="61027" y="204600"/>
                    <a:pt x="76514" y="204600"/>
                  </a:cubicBezTo>
                  <a:close/>
                  <a:moveTo>
                    <a:pt x="76514" y="228279"/>
                  </a:moveTo>
                  <a:cubicBezTo>
                    <a:pt x="51615" y="228279"/>
                    <a:pt x="32785" y="218564"/>
                    <a:pt x="19736" y="198828"/>
                  </a:cubicBezTo>
                  <a:cubicBezTo>
                    <a:pt x="6374" y="179396"/>
                    <a:pt x="0" y="150860"/>
                    <a:pt x="0" y="113512"/>
                  </a:cubicBezTo>
                  <a:cubicBezTo>
                    <a:pt x="0" y="76165"/>
                    <a:pt x="6374" y="47627"/>
                    <a:pt x="19736" y="28196"/>
                  </a:cubicBezTo>
                  <a:cubicBezTo>
                    <a:pt x="32785" y="8461"/>
                    <a:pt x="51615" y="-1255"/>
                    <a:pt x="76514" y="-1255"/>
                  </a:cubicBezTo>
                  <a:cubicBezTo>
                    <a:pt x="101404" y="-1255"/>
                    <a:pt x="120235" y="8461"/>
                    <a:pt x="133283" y="28196"/>
                  </a:cubicBezTo>
                  <a:cubicBezTo>
                    <a:pt x="146344" y="47627"/>
                    <a:pt x="153020" y="76165"/>
                    <a:pt x="153020" y="113512"/>
                  </a:cubicBezTo>
                  <a:cubicBezTo>
                    <a:pt x="153020" y="150860"/>
                    <a:pt x="146344" y="179396"/>
                    <a:pt x="133283" y="198828"/>
                  </a:cubicBezTo>
                  <a:cubicBezTo>
                    <a:pt x="120235" y="218564"/>
                    <a:pt x="101404" y="228279"/>
                    <a:pt x="76514" y="228279"/>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4" name="Freeform: Shape 533">
              <a:extLst>
                <a:ext uri="{FF2B5EF4-FFF2-40B4-BE49-F238E27FC236}">
                  <a16:creationId xmlns:a16="http://schemas.microsoft.com/office/drawing/2014/main" id="{915E3755-B55B-0998-4489-435FB9E4ABC2}"/>
                </a:ext>
              </a:extLst>
            </p:cNvPr>
            <p:cNvSpPr/>
            <p:nvPr>
              <p:custDataLst>
                <p:tags r:id="rId19"/>
              </p:custDataLst>
            </p:nvPr>
          </p:nvSpPr>
          <p:spPr>
            <a:xfrm flipV="1">
              <a:off x="16334756" y="-15247282"/>
              <a:ext cx="131767" cy="221340"/>
            </a:xfrm>
            <a:custGeom>
              <a:avLst/>
              <a:gdLst>
                <a:gd name="connsiteX0" fmla="*/ 4257 w 131767"/>
                <a:gd name="connsiteY0" fmla="*/ 23947 h 221340"/>
                <a:gd name="connsiteX1" fmla="*/ 4257 w 131767"/>
                <a:gd name="connsiteY1" fmla="*/ -1255 h 221340"/>
                <a:gd name="connsiteX2" fmla="*/ 131768 w 131767"/>
                <a:gd name="connsiteY2" fmla="*/ -1255 h 221340"/>
                <a:gd name="connsiteX3" fmla="*/ 131768 w 131767"/>
                <a:gd name="connsiteY3" fmla="*/ 23947 h 221340"/>
                <a:gd name="connsiteX4" fmla="*/ 82887 w 131767"/>
                <a:gd name="connsiteY4" fmla="*/ 23947 h 221340"/>
                <a:gd name="connsiteX5" fmla="*/ 82887 w 131767"/>
                <a:gd name="connsiteY5" fmla="*/ 220086 h 221340"/>
                <a:gd name="connsiteX6" fmla="*/ 52837 w 131767"/>
                <a:gd name="connsiteY6" fmla="*/ 220086 h 221340"/>
                <a:gd name="connsiteX7" fmla="*/ 0 w 131767"/>
                <a:gd name="connsiteY7" fmla="*/ 209458 h 221340"/>
                <a:gd name="connsiteX8" fmla="*/ 0 w 131767"/>
                <a:gd name="connsiteY8" fmla="*/ 182129 h 221340"/>
                <a:gd name="connsiteX9" fmla="*/ 53139 w 131767"/>
                <a:gd name="connsiteY9" fmla="*/ 192759 h 221340"/>
                <a:gd name="connsiteX10" fmla="*/ 53139 w 131767"/>
                <a:gd name="connsiteY10" fmla="*/ 23947 h 221340"/>
                <a:gd name="connsiteX11" fmla="*/ 4257 w 131767"/>
                <a:gd name="connsiteY11" fmla="*/ 23947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7" h="221340">
                  <a:moveTo>
                    <a:pt x="4257" y="23947"/>
                  </a:moveTo>
                  <a:lnTo>
                    <a:pt x="4257" y="-1255"/>
                  </a:lnTo>
                  <a:lnTo>
                    <a:pt x="131768" y="-1255"/>
                  </a:lnTo>
                  <a:lnTo>
                    <a:pt x="131768" y="23947"/>
                  </a:lnTo>
                  <a:lnTo>
                    <a:pt x="82887" y="23947"/>
                  </a:lnTo>
                  <a:lnTo>
                    <a:pt x="82887" y="220086"/>
                  </a:lnTo>
                  <a:lnTo>
                    <a:pt x="52837" y="220086"/>
                  </a:lnTo>
                  <a:lnTo>
                    <a:pt x="0" y="209458"/>
                  </a:lnTo>
                  <a:lnTo>
                    <a:pt x="0" y="182129"/>
                  </a:lnTo>
                  <a:lnTo>
                    <a:pt x="53139" y="192759"/>
                  </a:lnTo>
                  <a:lnTo>
                    <a:pt x="53139" y="23947"/>
                  </a:lnTo>
                  <a:lnTo>
                    <a:pt x="4257" y="23947"/>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5" name="Freeform: Shape 534">
              <a:extLst>
                <a:ext uri="{FF2B5EF4-FFF2-40B4-BE49-F238E27FC236}">
                  <a16:creationId xmlns:a16="http://schemas.microsoft.com/office/drawing/2014/main" id="{9BEEDFF0-F12D-A617-7964-F00E7184221D}"/>
                </a:ext>
              </a:extLst>
            </p:cNvPr>
            <p:cNvSpPr/>
            <p:nvPr>
              <p:custDataLst>
                <p:tags r:id="rId20"/>
              </p:custDataLst>
            </p:nvPr>
          </p:nvSpPr>
          <p:spPr>
            <a:xfrm flipV="1">
              <a:off x="14808289" y="-14886837"/>
              <a:ext cx="153019" cy="229533"/>
            </a:xfrm>
            <a:custGeom>
              <a:avLst/>
              <a:gdLst>
                <a:gd name="connsiteX0" fmla="*/ 76514 w 153019"/>
                <a:gd name="connsiteY0" fmla="*/ 204622 h 229533"/>
                <a:gd name="connsiteX1" fmla="*/ 111424 w 153019"/>
                <a:gd name="connsiteY1" fmla="*/ 181850 h 229533"/>
                <a:gd name="connsiteX2" fmla="*/ 122967 w 153019"/>
                <a:gd name="connsiteY2" fmla="*/ 113536 h 229533"/>
                <a:gd name="connsiteX3" fmla="*/ 111424 w 153019"/>
                <a:gd name="connsiteY3" fmla="*/ 45222 h 229533"/>
                <a:gd name="connsiteX4" fmla="*/ 76514 w 153019"/>
                <a:gd name="connsiteY4" fmla="*/ 22447 h 229533"/>
                <a:gd name="connsiteX5" fmla="*/ 41596 w 153019"/>
                <a:gd name="connsiteY5" fmla="*/ 45222 h 229533"/>
                <a:gd name="connsiteX6" fmla="*/ 30061 w 153019"/>
                <a:gd name="connsiteY6" fmla="*/ 113536 h 229533"/>
                <a:gd name="connsiteX7" fmla="*/ 41596 w 153019"/>
                <a:gd name="connsiteY7" fmla="*/ 181850 h 229533"/>
                <a:gd name="connsiteX8" fmla="*/ 76514 w 153019"/>
                <a:gd name="connsiteY8" fmla="*/ 204622 h 229533"/>
                <a:gd name="connsiteX9" fmla="*/ 76514 w 153019"/>
                <a:gd name="connsiteY9" fmla="*/ 228303 h 229533"/>
                <a:gd name="connsiteX10" fmla="*/ 19736 w 153019"/>
                <a:gd name="connsiteY10" fmla="*/ 198851 h 229533"/>
                <a:gd name="connsiteX11" fmla="*/ 0 w 153019"/>
                <a:gd name="connsiteY11" fmla="*/ 113536 h 229533"/>
                <a:gd name="connsiteX12" fmla="*/ 19736 w 153019"/>
                <a:gd name="connsiteY12" fmla="*/ 28220 h 229533"/>
                <a:gd name="connsiteX13" fmla="*/ 76514 w 153019"/>
                <a:gd name="connsiteY13" fmla="*/ -1231 h 229533"/>
                <a:gd name="connsiteX14" fmla="*/ 133283 w 153019"/>
                <a:gd name="connsiteY14" fmla="*/ 28220 h 229533"/>
                <a:gd name="connsiteX15" fmla="*/ 153020 w 153019"/>
                <a:gd name="connsiteY15" fmla="*/ 113536 h 229533"/>
                <a:gd name="connsiteX16" fmla="*/ 133283 w 153019"/>
                <a:gd name="connsiteY16" fmla="*/ 198851 h 229533"/>
                <a:gd name="connsiteX17" fmla="*/ 76514 w 153019"/>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9" h="229533">
                  <a:moveTo>
                    <a:pt x="76514" y="204622"/>
                  </a:moveTo>
                  <a:cubicBezTo>
                    <a:pt x="91993" y="204622"/>
                    <a:pt x="103528" y="197032"/>
                    <a:pt x="111424" y="181850"/>
                  </a:cubicBezTo>
                  <a:cubicBezTo>
                    <a:pt x="119015" y="166665"/>
                    <a:pt x="122967" y="143891"/>
                    <a:pt x="122967" y="113536"/>
                  </a:cubicBezTo>
                  <a:cubicBezTo>
                    <a:pt x="122967" y="83169"/>
                    <a:pt x="119015" y="60406"/>
                    <a:pt x="111424" y="45222"/>
                  </a:cubicBezTo>
                  <a:cubicBezTo>
                    <a:pt x="103528" y="30039"/>
                    <a:pt x="91993" y="22447"/>
                    <a:pt x="76514" y="22447"/>
                  </a:cubicBezTo>
                  <a:cubicBezTo>
                    <a:pt x="61027" y="22447"/>
                    <a:pt x="49492" y="30039"/>
                    <a:pt x="41596" y="45222"/>
                  </a:cubicBezTo>
                  <a:cubicBezTo>
                    <a:pt x="34004" y="60406"/>
                    <a:pt x="30061" y="83169"/>
                    <a:pt x="30061" y="113536"/>
                  </a:cubicBezTo>
                  <a:cubicBezTo>
                    <a:pt x="30061" y="143891"/>
                    <a:pt x="34004" y="166665"/>
                    <a:pt x="41596" y="181850"/>
                  </a:cubicBezTo>
                  <a:cubicBezTo>
                    <a:pt x="49492" y="197032"/>
                    <a:pt x="61027" y="204622"/>
                    <a:pt x="76514" y="204622"/>
                  </a:cubicBezTo>
                  <a:close/>
                  <a:moveTo>
                    <a:pt x="76514" y="228303"/>
                  </a:moveTo>
                  <a:cubicBezTo>
                    <a:pt x="51616" y="228303"/>
                    <a:pt x="32785" y="218586"/>
                    <a:pt x="19736" y="198851"/>
                  </a:cubicBezTo>
                  <a:cubicBezTo>
                    <a:pt x="6373" y="179420"/>
                    <a:pt x="0" y="150882"/>
                    <a:pt x="0" y="113536"/>
                  </a:cubicBezTo>
                  <a:cubicBezTo>
                    <a:pt x="0" y="76187"/>
                    <a:pt x="6373" y="47651"/>
                    <a:pt x="19736" y="28220"/>
                  </a:cubicBezTo>
                  <a:cubicBezTo>
                    <a:pt x="32785" y="8483"/>
                    <a:pt x="51616" y="-1231"/>
                    <a:pt x="76514" y="-1231"/>
                  </a:cubicBezTo>
                  <a:cubicBezTo>
                    <a:pt x="101403" y="-1231"/>
                    <a:pt x="120234" y="8483"/>
                    <a:pt x="133283" y="28220"/>
                  </a:cubicBezTo>
                  <a:cubicBezTo>
                    <a:pt x="146343" y="47651"/>
                    <a:pt x="153020" y="76187"/>
                    <a:pt x="153020" y="113536"/>
                  </a:cubicBezTo>
                  <a:cubicBezTo>
                    <a:pt x="153020" y="150882"/>
                    <a:pt x="146343" y="179420"/>
                    <a:pt x="133283" y="198851"/>
                  </a:cubicBezTo>
                  <a:cubicBezTo>
                    <a:pt x="120234" y="218586"/>
                    <a:pt x="101403" y="228303"/>
                    <a:pt x="76514" y="228303"/>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6" name="Freeform: Shape 535">
              <a:extLst>
                <a:ext uri="{FF2B5EF4-FFF2-40B4-BE49-F238E27FC236}">
                  <a16:creationId xmlns:a16="http://schemas.microsoft.com/office/drawing/2014/main" id="{5DA51D35-8D42-F870-2B0F-3771C4E69B9A}"/>
                </a:ext>
              </a:extLst>
            </p:cNvPr>
            <p:cNvSpPr/>
            <p:nvPr>
              <p:custDataLst>
                <p:tags r:id="rId21"/>
              </p:custDataLst>
            </p:nvPr>
          </p:nvSpPr>
          <p:spPr>
            <a:xfrm flipV="1">
              <a:off x="15312661" y="-14886837"/>
              <a:ext cx="153018" cy="229533"/>
            </a:xfrm>
            <a:custGeom>
              <a:avLst/>
              <a:gdLst>
                <a:gd name="connsiteX0" fmla="*/ 76513 w 153018"/>
                <a:gd name="connsiteY0" fmla="*/ 204622 h 229533"/>
                <a:gd name="connsiteX1" fmla="*/ 111426 w 153018"/>
                <a:gd name="connsiteY1" fmla="*/ 181850 h 229533"/>
                <a:gd name="connsiteX2" fmla="*/ 122968 w 153018"/>
                <a:gd name="connsiteY2" fmla="*/ 113536 h 229533"/>
                <a:gd name="connsiteX3" fmla="*/ 111426 w 153018"/>
                <a:gd name="connsiteY3" fmla="*/ 45222 h 229533"/>
                <a:gd name="connsiteX4" fmla="*/ 76513 w 153018"/>
                <a:gd name="connsiteY4" fmla="*/ 22447 h 229533"/>
                <a:gd name="connsiteX5" fmla="*/ 41596 w 153018"/>
                <a:gd name="connsiteY5" fmla="*/ 45222 h 229533"/>
                <a:gd name="connsiteX6" fmla="*/ 30062 w 153018"/>
                <a:gd name="connsiteY6" fmla="*/ 113536 h 229533"/>
                <a:gd name="connsiteX7" fmla="*/ 41596 w 153018"/>
                <a:gd name="connsiteY7" fmla="*/ 181850 h 229533"/>
                <a:gd name="connsiteX8" fmla="*/ 76513 w 153018"/>
                <a:gd name="connsiteY8" fmla="*/ 204622 h 229533"/>
                <a:gd name="connsiteX9" fmla="*/ 76513 w 153018"/>
                <a:gd name="connsiteY9" fmla="*/ 228303 h 229533"/>
                <a:gd name="connsiteX10" fmla="*/ 19736 w 153018"/>
                <a:gd name="connsiteY10" fmla="*/ 198851 h 229533"/>
                <a:gd name="connsiteX11" fmla="*/ 0 w 153018"/>
                <a:gd name="connsiteY11" fmla="*/ 113536 h 229533"/>
                <a:gd name="connsiteX12" fmla="*/ 19736 w 153018"/>
                <a:gd name="connsiteY12" fmla="*/ 28220 h 229533"/>
                <a:gd name="connsiteX13" fmla="*/ 76513 w 153018"/>
                <a:gd name="connsiteY13" fmla="*/ -1231 h 229533"/>
                <a:gd name="connsiteX14" fmla="*/ 133283 w 153018"/>
                <a:gd name="connsiteY14" fmla="*/ 28220 h 229533"/>
                <a:gd name="connsiteX15" fmla="*/ 153019 w 153018"/>
                <a:gd name="connsiteY15" fmla="*/ 113536 h 229533"/>
                <a:gd name="connsiteX16" fmla="*/ 133283 w 153018"/>
                <a:gd name="connsiteY16" fmla="*/ 198851 h 229533"/>
                <a:gd name="connsiteX17" fmla="*/ 76513 w 153018"/>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3" y="204622"/>
                  </a:moveTo>
                  <a:cubicBezTo>
                    <a:pt x="91994" y="204622"/>
                    <a:pt x="103528" y="197032"/>
                    <a:pt x="111426" y="181850"/>
                  </a:cubicBezTo>
                  <a:cubicBezTo>
                    <a:pt x="119015" y="166665"/>
                    <a:pt x="122968" y="143891"/>
                    <a:pt x="122968" y="113536"/>
                  </a:cubicBezTo>
                  <a:cubicBezTo>
                    <a:pt x="122968" y="83169"/>
                    <a:pt x="119015" y="60406"/>
                    <a:pt x="111426" y="45222"/>
                  </a:cubicBezTo>
                  <a:cubicBezTo>
                    <a:pt x="103528" y="30039"/>
                    <a:pt x="91994" y="22447"/>
                    <a:pt x="76513" y="22447"/>
                  </a:cubicBezTo>
                  <a:cubicBezTo>
                    <a:pt x="61027" y="22447"/>
                    <a:pt x="49493" y="30039"/>
                    <a:pt x="41596" y="45222"/>
                  </a:cubicBezTo>
                  <a:cubicBezTo>
                    <a:pt x="34006" y="60406"/>
                    <a:pt x="30062" y="83169"/>
                    <a:pt x="30062" y="113536"/>
                  </a:cubicBezTo>
                  <a:cubicBezTo>
                    <a:pt x="30062" y="143891"/>
                    <a:pt x="34006" y="166665"/>
                    <a:pt x="41596" y="181850"/>
                  </a:cubicBezTo>
                  <a:cubicBezTo>
                    <a:pt x="49493" y="197032"/>
                    <a:pt x="61027" y="204622"/>
                    <a:pt x="76513" y="204622"/>
                  </a:cubicBezTo>
                  <a:close/>
                  <a:moveTo>
                    <a:pt x="76513" y="228303"/>
                  </a:moveTo>
                  <a:cubicBezTo>
                    <a:pt x="51617" y="228303"/>
                    <a:pt x="32787" y="218586"/>
                    <a:pt x="19736" y="198851"/>
                  </a:cubicBezTo>
                  <a:cubicBezTo>
                    <a:pt x="6373" y="179420"/>
                    <a:pt x="0" y="150882"/>
                    <a:pt x="0" y="113536"/>
                  </a:cubicBezTo>
                  <a:cubicBezTo>
                    <a:pt x="0" y="76187"/>
                    <a:pt x="6373" y="47651"/>
                    <a:pt x="19736" y="28220"/>
                  </a:cubicBezTo>
                  <a:cubicBezTo>
                    <a:pt x="32787" y="8483"/>
                    <a:pt x="51617" y="-1231"/>
                    <a:pt x="76513" y="-1231"/>
                  </a:cubicBezTo>
                  <a:cubicBezTo>
                    <a:pt x="101403" y="-1231"/>
                    <a:pt x="120235" y="8483"/>
                    <a:pt x="133283" y="28220"/>
                  </a:cubicBezTo>
                  <a:cubicBezTo>
                    <a:pt x="146344" y="47651"/>
                    <a:pt x="153019" y="76187"/>
                    <a:pt x="153019" y="113536"/>
                  </a:cubicBezTo>
                  <a:cubicBezTo>
                    <a:pt x="153019" y="150882"/>
                    <a:pt x="146344" y="179420"/>
                    <a:pt x="133283" y="198851"/>
                  </a:cubicBezTo>
                  <a:cubicBezTo>
                    <a:pt x="120235" y="218586"/>
                    <a:pt x="101403" y="228303"/>
                    <a:pt x="76513" y="228303"/>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7" name="Freeform: Shape 536">
              <a:extLst>
                <a:ext uri="{FF2B5EF4-FFF2-40B4-BE49-F238E27FC236}">
                  <a16:creationId xmlns:a16="http://schemas.microsoft.com/office/drawing/2014/main" id="{83236929-D34F-56BE-0365-DDFB232BFE42}"/>
                </a:ext>
              </a:extLst>
            </p:cNvPr>
            <p:cNvSpPr/>
            <p:nvPr>
              <p:custDataLst>
                <p:tags r:id="rId22"/>
              </p:custDataLst>
            </p:nvPr>
          </p:nvSpPr>
          <p:spPr>
            <a:xfrm flipV="1">
              <a:off x="15830385" y="-14882893"/>
              <a:ext cx="131771" cy="221340"/>
            </a:xfrm>
            <a:custGeom>
              <a:avLst/>
              <a:gdLst>
                <a:gd name="connsiteX0" fmla="*/ 4258 w 131771"/>
                <a:gd name="connsiteY0" fmla="*/ 23971 h 221340"/>
                <a:gd name="connsiteX1" fmla="*/ 4258 w 131771"/>
                <a:gd name="connsiteY1" fmla="*/ -1231 h 221340"/>
                <a:gd name="connsiteX2" fmla="*/ 131772 w 131771"/>
                <a:gd name="connsiteY2" fmla="*/ -1231 h 221340"/>
                <a:gd name="connsiteX3" fmla="*/ 131772 w 131771"/>
                <a:gd name="connsiteY3" fmla="*/ 23971 h 221340"/>
                <a:gd name="connsiteX4" fmla="*/ 82887 w 131771"/>
                <a:gd name="connsiteY4" fmla="*/ 23971 h 221340"/>
                <a:gd name="connsiteX5" fmla="*/ 82887 w 131771"/>
                <a:gd name="connsiteY5" fmla="*/ 220110 h 221340"/>
                <a:gd name="connsiteX6" fmla="*/ 52837 w 131771"/>
                <a:gd name="connsiteY6" fmla="*/ 220110 h 221340"/>
                <a:gd name="connsiteX7" fmla="*/ 0 w 131771"/>
                <a:gd name="connsiteY7" fmla="*/ 209480 h 221340"/>
                <a:gd name="connsiteX8" fmla="*/ 0 w 131771"/>
                <a:gd name="connsiteY8" fmla="*/ 182153 h 221340"/>
                <a:gd name="connsiteX9" fmla="*/ 53142 w 131771"/>
                <a:gd name="connsiteY9" fmla="*/ 192783 h 221340"/>
                <a:gd name="connsiteX10" fmla="*/ 53142 w 131771"/>
                <a:gd name="connsiteY10" fmla="*/ 23971 h 221340"/>
                <a:gd name="connsiteX11" fmla="*/ 4258 w 131771"/>
                <a:gd name="connsiteY11" fmla="*/ 23971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71" h="221340">
                  <a:moveTo>
                    <a:pt x="4258" y="23971"/>
                  </a:moveTo>
                  <a:lnTo>
                    <a:pt x="4258" y="-1231"/>
                  </a:lnTo>
                  <a:lnTo>
                    <a:pt x="131772" y="-1231"/>
                  </a:lnTo>
                  <a:lnTo>
                    <a:pt x="131772" y="23971"/>
                  </a:lnTo>
                  <a:lnTo>
                    <a:pt x="82887" y="23971"/>
                  </a:lnTo>
                  <a:lnTo>
                    <a:pt x="82887" y="220110"/>
                  </a:lnTo>
                  <a:lnTo>
                    <a:pt x="52837" y="220110"/>
                  </a:lnTo>
                  <a:lnTo>
                    <a:pt x="0" y="209480"/>
                  </a:lnTo>
                  <a:lnTo>
                    <a:pt x="0" y="182153"/>
                  </a:lnTo>
                  <a:lnTo>
                    <a:pt x="53142" y="192783"/>
                  </a:lnTo>
                  <a:lnTo>
                    <a:pt x="53142" y="23971"/>
                  </a:lnTo>
                  <a:lnTo>
                    <a:pt x="4258" y="23971"/>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8" name="Freeform: Shape 537">
              <a:extLst>
                <a:ext uri="{FF2B5EF4-FFF2-40B4-BE49-F238E27FC236}">
                  <a16:creationId xmlns:a16="http://schemas.microsoft.com/office/drawing/2014/main" id="{6750A2E1-105A-63B5-3581-58920C5794CB}"/>
                </a:ext>
              </a:extLst>
            </p:cNvPr>
            <p:cNvSpPr/>
            <p:nvPr>
              <p:custDataLst>
                <p:tags r:id="rId23"/>
              </p:custDataLst>
            </p:nvPr>
          </p:nvSpPr>
          <p:spPr>
            <a:xfrm flipV="1">
              <a:off x="16321402" y="-14886837"/>
              <a:ext cx="153018" cy="229533"/>
            </a:xfrm>
            <a:custGeom>
              <a:avLst/>
              <a:gdLst>
                <a:gd name="connsiteX0" fmla="*/ 76514 w 153018"/>
                <a:gd name="connsiteY0" fmla="*/ 204622 h 229533"/>
                <a:gd name="connsiteX1" fmla="*/ 111423 w 153018"/>
                <a:gd name="connsiteY1" fmla="*/ 181850 h 229533"/>
                <a:gd name="connsiteX2" fmla="*/ 122968 w 153018"/>
                <a:gd name="connsiteY2" fmla="*/ 113536 h 229533"/>
                <a:gd name="connsiteX3" fmla="*/ 111423 w 153018"/>
                <a:gd name="connsiteY3" fmla="*/ 45222 h 229533"/>
                <a:gd name="connsiteX4" fmla="*/ 76514 w 153018"/>
                <a:gd name="connsiteY4" fmla="*/ 22447 h 229533"/>
                <a:gd name="connsiteX5" fmla="*/ 41597 w 153018"/>
                <a:gd name="connsiteY5" fmla="*/ 45222 h 229533"/>
                <a:gd name="connsiteX6" fmla="*/ 30060 w 153018"/>
                <a:gd name="connsiteY6" fmla="*/ 113536 h 229533"/>
                <a:gd name="connsiteX7" fmla="*/ 41597 w 153018"/>
                <a:gd name="connsiteY7" fmla="*/ 181850 h 229533"/>
                <a:gd name="connsiteX8" fmla="*/ 76514 w 153018"/>
                <a:gd name="connsiteY8" fmla="*/ 204622 h 229533"/>
                <a:gd name="connsiteX9" fmla="*/ 76514 w 153018"/>
                <a:gd name="connsiteY9" fmla="*/ 228303 h 229533"/>
                <a:gd name="connsiteX10" fmla="*/ 19736 w 153018"/>
                <a:gd name="connsiteY10" fmla="*/ 198851 h 229533"/>
                <a:gd name="connsiteX11" fmla="*/ 0 w 153018"/>
                <a:gd name="connsiteY11" fmla="*/ 113536 h 229533"/>
                <a:gd name="connsiteX12" fmla="*/ 19736 w 153018"/>
                <a:gd name="connsiteY12" fmla="*/ 28220 h 229533"/>
                <a:gd name="connsiteX13" fmla="*/ 76514 w 153018"/>
                <a:gd name="connsiteY13" fmla="*/ -1231 h 229533"/>
                <a:gd name="connsiteX14" fmla="*/ 133283 w 153018"/>
                <a:gd name="connsiteY14" fmla="*/ 28220 h 229533"/>
                <a:gd name="connsiteX15" fmla="*/ 153019 w 153018"/>
                <a:gd name="connsiteY15" fmla="*/ 113536 h 229533"/>
                <a:gd name="connsiteX16" fmla="*/ 133283 w 153018"/>
                <a:gd name="connsiteY16" fmla="*/ 198851 h 229533"/>
                <a:gd name="connsiteX17" fmla="*/ 76514 w 153018"/>
                <a:gd name="connsiteY17" fmla="*/ 228303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18" h="229533">
                  <a:moveTo>
                    <a:pt x="76514" y="204622"/>
                  </a:moveTo>
                  <a:cubicBezTo>
                    <a:pt x="91992" y="204622"/>
                    <a:pt x="103526" y="197032"/>
                    <a:pt x="111423" y="181850"/>
                  </a:cubicBezTo>
                  <a:cubicBezTo>
                    <a:pt x="119015" y="166665"/>
                    <a:pt x="122968" y="143891"/>
                    <a:pt x="122968" y="113536"/>
                  </a:cubicBezTo>
                  <a:cubicBezTo>
                    <a:pt x="122968" y="83169"/>
                    <a:pt x="119015" y="60406"/>
                    <a:pt x="111423" y="45222"/>
                  </a:cubicBezTo>
                  <a:cubicBezTo>
                    <a:pt x="103526" y="30039"/>
                    <a:pt x="91992" y="22447"/>
                    <a:pt x="76514" y="22447"/>
                  </a:cubicBezTo>
                  <a:cubicBezTo>
                    <a:pt x="61027" y="22447"/>
                    <a:pt x="49491" y="30039"/>
                    <a:pt x="41597" y="45222"/>
                  </a:cubicBezTo>
                  <a:cubicBezTo>
                    <a:pt x="34004" y="60406"/>
                    <a:pt x="30060" y="83169"/>
                    <a:pt x="30060" y="113536"/>
                  </a:cubicBezTo>
                  <a:cubicBezTo>
                    <a:pt x="30060" y="143891"/>
                    <a:pt x="34004" y="166665"/>
                    <a:pt x="41597" y="181850"/>
                  </a:cubicBezTo>
                  <a:cubicBezTo>
                    <a:pt x="49491" y="197032"/>
                    <a:pt x="61027" y="204622"/>
                    <a:pt x="76514" y="204622"/>
                  </a:cubicBezTo>
                  <a:close/>
                  <a:moveTo>
                    <a:pt x="76514" y="228303"/>
                  </a:moveTo>
                  <a:cubicBezTo>
                    <a:pt x="51615" y="228303"/>
                    <a:pt x="32784" y="218586"/>
                    <a:pt x="19736" y="198851"/>
                  </a:cubicBezTo>
                  <a:cubicBezTo>
                    <a:pt x="6371" y="179420"/>
                    <a:pt x="0" y="150882"/>
                    <a:pt x="0" y="113536"/>
                  </a:cubicBezTo>
                  <a:cubicBezTo>
                    <a:pt x="0" y="76187"/>
                    <a:pt x="6371" y="47651"/>
                    <a:pt x="19736" y="28220"/>
                  </a:cubicBezTo>
                  <a:cubicBezTo>
                    <a:pt x="32784" y="8483"/>
                    <a:pt x="51615" y="-1231"/>
                    <a:pt x="76514" y="-1231"/>
                  </a:cubicBezTo>
                  <a:cubicBezTo>
                    <a:pt x="101404" y="-1231"/>
                    <a:pt x="120235" y="8483"/>
                    <a:pt x="133283" y="28220"/>
                  </a:cubicBezTo>
                  <a:cubicBezTo>
                    <a:pt x="146341" y="47651"/>
                    <a:pt x="153019" y="76187"/>
                    <a:pt x="153019" y="113536"/>
                  </a:cubicBezTo>
                  <a:cubicBezTo>
                    <a:pt x="153019" y="150882"/>
                    <a:pt x="146341" y="179420"/>
                    <a:pt x="133283" y="198851"/>
                  </a:cubicBezTo>
                  <a:cubicBezTo>
                    <a:pt x="120235" y="218586"/>
                    <a:pt x="101404" y="228303"/>
                    <a:pt x="76514" y="228303"/>
                  </a:cubicBez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9" name="Freeform: Shape 538">
              <a:extLst>
                <a:ext uri="{FF2B5EF4-FFF2-40B4-BE49-F238E27FC236}">
                  <a16:creationId xmlns:a16="http://schemas.microsoft.com/office/drawing/2014/main" id="{2A5A5ADE-E176-E666-EAC4-B037490006ED}"/>
                </a:ext>
              </a:extLst>
            </p:cNvPr>
            <p:cNvSpPr/>
            <p:nvPr>
              <p:custDataLst>
                <p:tags r:id="rId24"/>
              </p:custDataLst>
            </p:nvPr>
          </p:nvSpPr>
          <p:spPr>
            <a:xfrm flipV="1">
              <a:off x="16522788" y="-15974837"/>
              <a:ext cx="111061" cy="594674"/>
            </a:xfrm>
            <a:custGeom>
              <a:avLst/>
              <a:gdLst>
                <a:gd name="connsiteX0" fmla="*/ 111061 w 111061"/>
                <a:gd name="connsiteY0" fmla="*/ 593384 h 594674"/>
                <a:gd name="connsiteX1" fmla="*/ 111061 w 111061"/>
                <a:gd name="connsiteY1" fmla="*/ -1291 h 594674"/>
                <a:gd name="connsiteX2" fmla="*/ 84830 w 111061"/>
                <a:gd name="connsiteY2" fmla="*/ -1291 h 594674"/>
                <a:gd name="connsiteX3" fmla="*/ 84830 w 111061"/>
                <a:gd name="connsiteY3" fmla="*/ 569486 h 594674"/>
                <a:gd name="connsiteX4" fmla="*/ 0 w 111061"/>
                <a:gd name="connsiteY4" fmla="*/ 569486 h 594674"/>
                <a:gd name="connsiteX5" fmla="*/ 0 w 111061"/>
                <a:gd name="connsiteY5" fmla="*/ 593384 h 594674"/>
                <a:gd name="connsiteX6" fmla="*/ 111061 w 111061"/>
                <a:gd name="connsiteY6" fmla="*/ 593384 h 59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594674">
                  <a:moveTo>
                    <a:pt x="111061" y="593384"/>
                  </a:moveTo>
                  <a:lnTo>
                    <a:pt x="111061" y="-1291"/>
                  </a:lnTo>
                  <a:lnTo>
                    <a:pt x="84830" y="-1291"/>
                  </a:lnTo>
                  <a:lnTo>
                    <a:pt x="84830" y="569486"/>
                  </a:lnTo>
                  <a:lnTo>
                    <a:pt x="0" y="569486"/>
                  </a:lnTo>
                  <a:lnTo>
                    <a:pt x="0" y="593384"/>
                  </a:lnTo>
                  <a:lnTo>
                    <a:pt x="111061" y="593384"/>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0" name="Freeform: Shape 539">
              <a:extLst>
                <a:ext uri="{FF2B5EF4-FFF2-40B4-BE49-F238E27FC236}">
                  <a16:creationId xmlns:a16="http://schemas.microsoft.com/office/drawing/2014/main" id="{166B832A-50BF-81E9-C894-365ACBD8F40E}"/>
                </a:ext>
              </a:extLst>
            </p:cNvPr>
            <p:cNvSpPr/>
            <p:nvPr>
              <p:custDataLst>
                <p:tags r:id="rId25"/>
              </p:custDataLst>
            </p:nvPr>
          </p:nvSpPr>
          <p:spPr>
            <a:xfrm flipV="1">
              <a:off x="16608780" y="-15393550"/>
              <a:ext cx="23907" cy="233200"/>
            </a:xfrm>
            <a:custGeom>
              <a:avLst/>
              <a:gdLst>
                <a:gd name="connsiteX0" fmla="*/ 0 w 23907"/>
                <a:gd name="connsiteY0" fmla="*/ 231936 h 233200"/>
                <a:gd name="connsiteX1" fmla="*/ 0 w 23907"/>
                <a:gd name="connsiteY1" fmla="*/ -1264 h 233200"/>
                <a:gd name="connsiteX2" fmla="*/ 23907 w 23907"/>
                <a:gd name="connsiteY2" fmla="*/ -1264 h 233200"/>
                <a:gd name="connsiteX3" fmla="*/ 23907 w 23907"/>
                <a:gd name="connsiteY3" fmla="*/ 231936 h 233200"/>
                <a:gd name="connsiteX4" fmla="*/ 0 w 23907"/>
                <a:gd name="connsiteY4" fmla="*/ 231936 h 2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 h="233200">
                  <a:moveTo>
                    <a:pt x="0" y="231936"/>
                  </a:moveTo>
                  <a:lnTo>
                    <a:pt x="0" y="-1264"/>
                  </a:lnTo>
                  <a:lnTo>
                    <a:pt x="23907" y="-1264"/>
                  </a:lnTo>
                  <a:lnTo>
                    <a:pt x="23907" y="231936"/>
                  </a:lnTo>
                  <a:lnTo>
                    <a:pt x="0" y="231936"/>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1" name="Freeform: Shape 540">
              <a:extLst>
                <a:ext uri="{FF2B5EF4-FFF2-40B4-BE49-F238E27FC236}">
                  <a16:creationId xmlns:a16="http://schemas.microsoft.com/office/drawing/2014/main" id="{0D9D2C16-3768-E474-C551-0B8F344E24B3}"/>
                </a:ext>
              </a:extLst>
            </p:cNvPr>
            <p:cNvSpPr/>
            <p:nvPr>
              <p:custDataLst>
                <p:tags r:id="rId26"/>
              </p:custDataLst>
            </p:nvPr>
          </p:nvSpPr>
          <p:spPr>
            <a:xfrm flipV="1">
              <a:off x="16522788" y="-15197936"/>
              <a:ext cx="111061" cy="594674"/>
            </a:xfrm>
            <a:custGeom>
              <a:avLst/>
              <a:gdLst>
                <a:gd name="connsiteX0" fmla="*/ 111061 w 111061"/>
                <a:gd name="connsiteY0" fmla="*/ 593435 h 594674"/>
                <a:gd name="connsiteX1" fmla="*/ 111061 w 111061"/>
                <a:gd name="connsiteY1" fmla="*/ -1240 h 594674"/>
                <a:gd name="connsiteX2" fmla="*/ 0 w 111061"/>
                <a:gd name="connsiteY2" fmla="*/ -1240 h 594674"/>
                <a:gd name="connsiteX3" fmla="*/ 0 w 111061"/>
                <a:gd name="connsiteY3" fmla="*/ 22670 h 594674"/>
                <a:gd name="connsiteX4" fmla="*/ 84830 w 111061"/>
                <a:gd name="connsiteY4" fmla="*/ 22670 h 594674"/>
                <a:gd name="connsiteX5" fmla="*/ 84830 w 111061"/>
                <a:gd name="connsiteY5" fmla="*/ 593435 h 594674"/>
                <a:gd name="connsiteX6" fmla="*/ 111061 w 111061"/>
                <a:gd name="connsiteY6" fmla="*/ 593435 h 59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 h="594674">
                  <a:moveTo>
                    <a:pt x="111061" y="593435"/>
                  </a:moveTo>
                  <a:lnTo>
                    <a:pt x="111061" y="-1240"/>
                  </a:lnTo>
                  <a:lnTo>
                    <a:pt x="0" y="-1240"/>
                  </a:lnTo>
                  <a:lnTo>
                    <a:pt x="0" y="22670"/>
                  </a:lnTo>
                  <a:lnTo>
                    <a:pt x="84830" y="22670"/>
                  </a:lnTo>
                  <a:lnTo>
                    <a:pt x="84830" y="593435"/>
                  </a:lnTo>
                  <a:lnTo>
                    <a:pt x="111061" y="593435"/>
                  </a:lnTo>
                  <a:close/>
                </a:path>
              </a:pathLst>
            </a:custGeom>
            <a:solidFill>
              <a:srgbClr val="FFFFFF"/>
            </a:solidFill>
            <a:ln w="304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51" name="Double Brace 550">
            <a:extLst>
              <a:ext uri="{FF2B5EF4-FFF2-40B4-BE49-F238E27FC236}">
                <a16:creationId xmlns:a16="http://schemas.microsoft.com/office/drawing/2014/main" id="{6D2A0472-D903-33C0-F61D-69A0CE8B854F}"/>
              </a:ext>
            </a:extLst>
          </p:cNvPr>
          <p:cNvSpPr/>
          <p:nvPr/>
        </p:nvSpPr>
        <p:spPr bwMode="auto">
          <a:xfrm>
            <a:off x="188286" y="3540548"/>
            <a:ext cx="11815428" cy="2809240"/>
          </a:xfrm>
          <a:prstGeom prst="bracePair">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552" name="TextBox 551">
            <a:extLst>
              <a:ext uri="{FF2B5EF4-FFF2-40B4-BE49-F238E27FC236}">
                <a16:creationId xmlns:a16="http://schemas.microsoft.com/office/drawing/2014/main" id="{C9386F8D-06FA-3AC9-54C1-4C7CB0BD9CD8}"/>
              </a:ext>
            </a:extLst>
          </p:cNvPr>
          <p:cNvSpPr txBox="1"/>
          <p:nvPr/>
        </p:nvSpPr>
        <p:spPr bwMode="auto">
          <a:xfrm>
            <a:off x="1571605" y="6007316"/>
            <a:ext cx="15697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Toffoli</a:t>
            </a:r>
          </a:p>
        </p:txBody>
      </p:sp>
      <p:sp>
        <p:nvSpPr>
          <p:cNvPr id="553" name="TextBox 552">
            <a:extLst>
              <a:ext uri="{FF2B5EF4-FFF2-40B4-BE49-F238E27FC236}">
                <a16:creationId xmlns:a16="http://schemas.microsoft.com/office/drawing/2014/main" id="{A6E762FA-0C28-B749-AFD7-9C6E7DB56772}"/>
              </a:ext>
            </a:extLst>
          </p:cNvPr>
          <p:cNvSpPr txBox="1"/>
          <p:nvPr/>
        </p:nvSpPr>
        <p:spPr bwMode="auto">
          <a:xfrm>
            <a:off x="4328461" y="6007316"/>
            <a:ext cx="15697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CNOT</a:t>
            </a:r>
          </a:p>
        </p:txBody>
      </p:sp>
      <p:sp>
        <p:nvSpPr>
          <p:cNvPr id="554" name="TextBox 553">
            <a:extLst>
              <a:ext uri="{FF2B5EF4-FFF2-40B4-BE49-F238E27FC236}">
                <a16:creationId xmlns:a16="http://schemas.microsoft.com/office/drawing/2014/main" id="{52115584-8BE1-C2B7-648E-789EBBD3E28D}"/>
              </a:ext>
            </a:extLst>
          </p:cNvPr>
          <p:cNvSpPr txBox="1"/>
          <p:nvPr/>
        </p:nvSpPr>
        <p:spPr bwMode="auto">
          <a:xfrm>
            <a:off x="6365541" y="6007316"/>
            <a:ext cx="15697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NOT</a:t>
            </a:r>
          </a:p>
        </p:txBody>
      </p:sp>
      <p:sp>
        <p:nvSpPr>
          <p:cNvPr id="555" name="TextBox 554">
            <a:extLst>
              <a:ext uri="{FF2B5EF4-FFF2-40B4-BE49-F238E27FC236}">
                <a16:creationId xmlns:a16="http://schemas.microsoft.com/office/drawing/2014/main" id="{3FE325FC-C250-3FE7-A646-D2E40CD600B8}"/>
              </a:ext>
            </a:extLst>
          </p:cNvPr>
          <p:cNvSpPr txBox="1"/>
          <p:nvPr/>
        </p:nvSpPr>
        <p:spPr bwMode="auto">
          <a:xfrm>
            <a:off x="8057790" y="6007316"/>
            <a:ext cx="190409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Hadamard</a:t>
            </a:r>
          </a:p>
        </p:txBody>
      </p:sp>
      <p:sp>
        <p:nvSpPr>
          <p:cNvPr id="556" name="TextBox 555">
            <a:extLst>
              <a:ext uri="{FF2B5EF4-FFF2-40B4-BE49-F238E27FC236}">
                <a16:creationId xmlns:a16="http://schemas.microsoft.com/office/drawing/2014/main" id="{E2276B5C-8783-9541-4EB1-3A3BCBA9E8F9}"/>
              </a:ext>
            </a:extLst>
          </p:cNvPr>
          <p:cNvSpPr txBox="1"/>
          <p:nvPr/>
        </p:nvSpPr>
        <p:spPr bwMode="auto">
          <a:xfrm>
            <a:off x="9845950" y="6007316"/>
            <a:ext cx="190409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Phase</a:t>
            </a:r>
          </a:p>
        </p:txBody>
      </p:sp>
    </p:spTree>
    <p:extLst>
      <p:ext uri="{BB962C8B-B14F-4D97-AF65-F5344CB8AC3E}">
        <p14:creationId xmlns:p14="http://schemas.microsoft.com/office/powerpoint/2010/main" val="3795996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350"/>
                                        </p:tgtEl>
                                        <p:attrNameLst>
                                          <p:attrName>style.visibility</p:attrName>
                                        </p:attrNameLst>
                                      </p:cBhvr>
                                      <p:to>
                                        <p:strVal val="visible"/>
                                      </p:to>
                                    </p:set>
                                    <p:animEffect transition="in" filter="fade">
                                      <p:cBhvr>
                                        <p:cTn id="13" dur="500"/>
                                        <p:tgtEl>
                                          <p:spTgt spid="350"/>
                                        </p:tgtEl>
                                      </p:cBhvr>
                                    </p:animEffect>
                                  </p:childTnLst>
                                </p:cTn>
                              </p:par>
                              <p:par>
                                <p:cTn id="14" presetID="10" presetClass="entr" presetSubtype="0" fill="hold" nodeType="withEffect">
                                  <p:stCondLst>
                                    <p:cond delay="0"/>
                                  </p:stCondLst>
                                  <p:childTnLst>
                                    <p:set>
                                      <p:cBhvr>
                                        <p:cTn id="15" dur="1" fill="hold">
                                          <p:stCondLst>
                                            <p:cond delay="0"/>
                                          </p:stCondLst>
                                        </p:cTn>
                                        <p:tgtEl>
                                          <p:spTgt spid="499"/>
                                        </p:tgtEl>
                                        <p:attrNameLst>
                                          <p:attrName>style.visibility</p:attrName>
                                        </p:attrNameLst>
                                      </p:cBhvr>
                                      <p:to>
                                        <p:strVal val="visible"/>
                                      </p:to>
                                    </p:set>
                                    <p:animEffect transition="in" filter="fade">
                                      <p:cBhvr>
                                        <p:cTn id="16" dur="500"/>
                                        <p:tgtEl>
                                          <p:spTgt spid="499"/>
                                        </p:tgtEl>
                                      </p:cBhvr>
                                    </p:animEffect>
                                  </p:childTnLst>
                                </p:cTn>
                              </p:par>
                              <p:par>
                                <p:cTn id="17" presetID="10" presetClass="entr" presetSubtype="0" fill="hold" nodeType="withEffect">
                                  <p:stCondLst>
                                    <p:cond delay="0"/>
                                  </p:stCondLst>
                                  <p:childTnLst>
                                    <p:set>
                                      <p:cBhvr>
                                        <p:cTn id="18" dur="1" fill="hold">
                                          <p:stCondLst>
                                            <p:cond delay="0"/>
                                          </p:stCondLst>
                                        </p:cTn>
                                        <p:tgtEl>
                                          <p:spTgt spid="509"/>
                                        </p:tgtEl>
                                        <p:attrNameLst>
                                          <p:attrName>style.visibility</p:attrName>
                                        </p:attrNameLst>
                                      </p:cBhvr>
                                      <p:to>
                                        <p:strVal val="visible"/>
                                      </p:to>
                                    </p:set>
                                    <p:animEffect transition="in" filter="fade">
                                      <p:cBhvr>
                                        <p:cTn id="19" dur="500"/>
                                        <p:tgtEl>
                                          <p:spTgt spid="509"/>
                                        </p:tgtEl>
                                      </p:cBhvr>
                                    </p:animEffect>
                                  </p:childTnLst>
                                </p:cTn>
                              </p:par>
                              <p:par>
                                <p:cTn id="20" presetID="10" presetClass="entr" presetSubtype="0" fill="hold" nodeType="withEffect">
                                  <p:stCondLst>
                                    <p:cond delay="0"/>
                                  </p:stCondLst>
                                  <p:childTnLst>
                                    <p:set>
                                      <p:cBhvr>
                                        <p:cTn id="21" dur="1" fill="hold">
                                          <p:stCondLst>
                                            <p:cond delay="0"/>
                                          </p:stCondLst>
                                        </p:cTn>
                                        <p:tgtEl>
                                          <p:spTgt spid="542"/>
                                        </p:tgtEl>
                                        <p:attrNameLst>
                                          <p:attrName>style.visibility</p:attrName>
                                        </p:attrNameLst>
                                      </p:cBhvr>
                                      <p:to>
                                        <p:strVal val="visible"/>
                                      </p:to>
                                    </p:set>
                                    <p:animEffect transition="in" filter="fade">
                                      <p:cBhvr>
                                        <p:cTn id="22" dur="500"/>
                                        <p:tgtEl>
                                          <p:spTgt spid="5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1"/>
                                        </p:tgtEl>
                                        <p:attrNameLst>
                                          <p:attrName>style.visibility</p:attrName>
                                        </p:attrNameLst>
                                      </p:cBhvr>
                                      <p:to>
                                        <p:strVal val="visible"/>
                                      </p:to>
                                    </p:set>
                                    <p:animEffect transition="in" filter="fade">
                                      <p:cBhvr>
                                        <p:cTn id="25" dur="500"/>
                                        <p:tgtEl>
                                          <p:spTgt spid="5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2"/>
                                        </p:tgtEl>
                                        <p:attrNameLst>
                                          <p:attrName>style.visibility</p:attrName>
                                        </p:attrNameLst>
                                      </p:cBhvr>
                                      <p:to>
                                        <p:strVal val="visible"/>
                                      </p:to>
                                    </p:set>
                                    <p:animEffect transition="in" filter="fade">
                                      <p:cBhvr>
                                        <p:cTn id="28" dur="500"/>
                                        <p:tgtEl>
                                          <p:spTgt spid="5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3"/>
                                        </p:tgtEl>
                                        <p:attrNameLst>
                                          <p:attrName>style.visibility</p:attrName>
                                        </p:attrNameLst>
                                      </p:cBhvr>
                                      <p:to>
                                        <p:strVal val="visible"/>
                                      </p:to>
                                    </p:set>
                                    <p:animEffect transition="in" filter="fade">
                                      <p:cBhvr>
                                        <p:cTn id="31" dur="500"/>
                                        <p:tgtEl>
                                          <p:spTgt spid="5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4"/>
                                        </p:tgtEl>
                                        <p:attrNameLst>
                                          <p:attrName>style.visibility</p:attrName>
                                        </p:attrNameLst>
                                      </p:cBhvr>
                                      <p:to>
                                        <p:strVal val="visible"/>
                                      </p:to>
                                    </p:set>
                                    <p:animEffect transition="in" filter="fade">
                                      <p:cBhvr>
                                        <p:cTn id="34" dur="500"/>
                                        <p:tgtEl>
                                          <p:spTgt spid="5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5"/>
                                        </p:tgtEl>
                                        <p:attrNameLst>
                                          <p:attrName>style.visibility</p:attrName>
                                        </p:attrNameLst>
                                      </p:cBhvr>
                                      <p:to>
                                        <p:strVal val="visible"/>
                                      </p:to>
                                    </p:set>
                                    <p:animEffect transition="in" filter="fade">
                                      <p:cBhvr>
                                        <p:cTn id="37" dur="500"/>
                                        <p:tgtEl>
                                          <p:spTgt spid="5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6"/>
                                        </p:tgtEl>
                                        <p:attrNameLst>
                                          <p:attrName>style.visibility</p:attrName>
                                        </p:attrNameLst>
                                      </p:cBhvr>
                                      <p:to>
                                        <p:strVal val="visible"/>
                                      </p:to>
                                    </p:set>
                                    <p:animEffect transition="in" filter="fade">
                                      <p:cBhvr>
                                        <p:cTn id="40" dur="5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51" grpId="0" animBg="1"/>
      <p:bldP spid="552" grpId="0"/>
      <p:bldP spid="553" grpId="0"/>
      <p:bldP spid="554" grpId="0"/>
      <p:bldP spid="555" grpId="0"/>
      <p:bldP spid="5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C48C2-C121-253F-147B-432C0A6316F3}"/>
              </a:ext>
            </a:extLst>
          </p:cNvPr>
          <p:cNvSpPr txBox="1"/>
          <p:nvPr/>
        </p:nvSpPr>
        <p:spPr bwMode="auto">
          <a:xfrm>
            <a:off x="107576" y="161364"/>
            <a:ext cx="11764954" cy="20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solidFill>
                  <a:srgbClr val="FFFF00"/>
                </a:solidFill>
                <a:latin typeface="Arev Sans" pitchFamily="34" charset="0"/>
                <a:ea typeface="Arev Sans" pitchFamily="34" charset="0"/>
                <a:cs typeface="Arev sans bold" pitchFamily="34" charset="0"/>
              </a:rPr>
              <a:t>Universality Theorem:  </a:t>
            </a:r>
            <a:br>
              <a:rPr lang="en-US" sz="2400" b="1" dirty="0">
                <a:solidFill>
                  <a:srgbClr val="FFFF00"/>
                </a:solidFill>
                <a:latin typeface="Arev Sans" pitchFamily="34" charset="0"/>
                <a:ea typeface="Arev Sans" pitchFamily="34" charset="0"/>
                <a:cs typeface="Arev sans bold" pitchFamily="34" charset="0"/>
              </a:rPr>
            </a:br>
            <a:br>
              <a:rPr lang="en-US" sz="800" b="1" dirty="0">
                <a:solidFill>
                  <a:srgbClr val="FFFF00"/>
                </a:solidFill>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There is a finite set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of quantum “gates” (1-, 2-, 3-qubit </a:t>
            </a:r>
            <a:r>
              <a:rPr lang="en-US" sz="2400" dirty="0" err="1">
                <a:latin typeface="Arev Sans" pitchFamily="34" charset="0"/>
                <a:ea typeface="Arev Sans" pitchFamily="34" charset="0"/>
                <a:cs typeface="Arev sans bold" pitchFamily="34" charset="0"/>
              </a:rPr>
              <a:t>unitaries</a:t>
            </a:r>
            <a:r>
              <a:rPr lang="en-US" sz="2400" dirty="0">
                <a:latin typeface="Arev Sans" pitchFamily="34" charset="0"/>
                <a:ea typeface="Arev Sans" pitchFamily="34" charset="0"/>
                <a:cs typeface="Arev sans bold" pitchFamily="34" charset="0"/>
              </a:rPr>
              <a:t>)</a:t>
            </a:r>
            <a:br>
              <a:rPr lang="en-US" sz="2400" dirty="0">
                <a:latin typeface="Arev Sans" pitchFamily="34" charset="0"/>
                <a:ea typeface="Arev Sans" pitchFamily="34" charset="0"/>
                <a:cs typeface="Arev sans bold" pitchFamily="34" charset="0"/>
              </a:rPr>
            </a:br>
            <a:r>
              <a:rPr lang="en-US" sz="2400" dirty="0">
                <a:latin typeface="Arev Sans" pitchFamily="34" charset="0"/>
                <a:ea typeface="Arev Sans" pitchFamily="34" charset="0"/>
                <a:cs typeface="Arev sans bold" pitchFamily="34" charset="0"/>
              </a:rPr>
              <a:t>    such that </a:t>
            </a:r>
            <a:r>
              <a:rPr lang="en-US" sz="2400" b="1" dirty="0">
                <a:latin typeface="Arev Sans" pitchFamily="34" charset="0"/>
                <a:ea typeface="Arev Sans" pitchFamily="34" charset="0"/>
                <a:cs typeface="Arev sans bold" pitchFamily="34" charset="0"/>
              </a:rPr>
              <a:t>every</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in </a:t>
            </a: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can be approximated (arbitrarily well)</a:t>
            </a:r>
          </a:p>
          <a:p>
            <a:pPr eaLnBrk="1" hangingPunct="1">
              <a:lnSpc>
                <a:spcPct val="120000"/>
              </a:lnSpc>
            </a:pPr>
            <a:r>
              <a:rPr lang="en-US" sz="2400" dirty="0">
                <a:latin typeface="Arev Sans" pitchFamily="34" charset="0"/>
                <a:ea typeface="Arev Sans" pitchFamily="34" charset="0"/>
                <a:cs typeface="Arev sans bold" pitchFamily="34" charset="0"/>
              </a:rPr>
              <a:t>    by an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-qubit circuit using gates from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a:t>
            </a:r>
          </a:p>
        </p:txBody>
      </p:sp>
      <p:grpSp>
        <p:nvGrpSpPr>
          <p:cNvPr id="25" name="Group 24">
            <a:extLst>
              <a:ext uri="{FF2B5EF4-FFF2-40B4-BE49-F238E27FC236}">
                <a16:creationId xmlns:a16="http://schemas.microsoft.com/office/drawing/2014/main" id="{750B6A5D-DF32-DB08-CBC7-561577F8124B}"/>
              </a:ext>
            </a:extLst>
          </p:cNvPr>
          <p:cNvGrpSpPr/>
          <p:nvPr/>
        </p:nvGrpSpPr>
        <p:grpSpPr>
          <a:xfrm>
            <a:off x="1410970" y="2800457"/>
            <a:ext cx="9370060" cy="3164840"/>
            <a:chOff x="647700" y="3103880"/>
            <a:chExt cx="10896600" cy="3164840"/>
          </a:xfrm>
        </p:grpSpPr>
        <p:cxnSp>
          <p:nvCxnSpPr>
            <p:cNvPr id="3" name="Straight Connector 2">
              <a:extLst>
                <a:ext uri="{FF2B5EF4-FFF2-40B4-BE49-F238E27FC236}">
                  <a16:creationId xmlns:a16="http://schemas.microsoft.com/office/drawing/2014/main" id="{A65FA8A4-27B9-1231-7003-88DC98267AE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B5736D70-820F-747D-A84D-2B7C4340581F}"/>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8D06C908-E792-7C05-CAD6-C6D9CED89F9D}"/>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D3857C98-9910-84D4-56C4-FFB81C6F867C}"/>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2F39CCA3-0031-1FD7-6C59-8D3A71ADBEF4}"/>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3BE81BF-0760-6927-2774-1AED333AAE0B}"/>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EAD0CC0-A135-25F6-B618-D61952B3941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793D85C-A297-507D-76EB-A192C61F227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14" name="Rectangle: Rounded Corners 13">
            <a:extLst>
              <a:ext uri="{FF2B5EF4-FFF2-40B4-BE49-F238E27FC236}">
                <a16:creationId xmlns:a16="http://schemas.microsoft.com/office/drawing/2014/main" id="{DDB50F9B-7887-17F8-B0B3-FEAD8734D164}"/>
              </a:ext>
            </a:extLst>
          </p:cNvPr>
          <p:cNvSpPr/>
          <p:nvPr/>
        </p:nvSpPr>
        <p:spPr bwMode="auto">
          <a:xfrm>
            <a:off x="1840230" y="2564819"/>
            <a:ext cx="711200" cy="1346199"/>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rtlCol="0" anchor="ct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1</a:t>
            </a:r>
            <a:endParaRPr lang="en-US" sz="2400" b="1" baseline="-25000" dirty="0">
              <a:latin typeface="Arev Sans" panose="020B0603030804020204" pitchFamily="34" charset="0"/>
              <a:ea typeface="Arev Sans" panose="020B0603030804020204" pitchFamily="34" charset="0"/>
            </a:endParaRPr>
          </a:p>
        </p:txBody>
      </p:sp>
      <p:sp>
        <p:nvSpPr>
          <p:cNvPr id="15" name="Rectangle: Rounded Corners 14">
            <a:extLst>
              <a:ext uri="{FF2B5EF4-FFF2-40B4-BE49-F238E27FC236}">
                <a16:creationId xmlns:a16="http://schemas.microsoft.com/office/drawing/2014/main" id="{BBBF3D1E-51E2-E375-7DE8-C9E523F05C1A}"/>
              </a:ext>
            </a:extLst>
          </p:cNvPr>
          <p:cNvSpPr/>
          <p:nvPr/>
        </p:nvSpPr>
        <p:spPr bwMode="auto">
          <a:xfrm>
            <a:off x="3110946" y="4815259"/>
            <a:ext cx="711200" cy="1346199"/>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rtlCol="0" anchor="ct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2</a:t>
            </a:r>
            <a:endParaRPr lang="en-US" sz="2400" b="1" baseline="-25000" dirty="0">
              <a:latin typeface="Arev Sans" panose="020B0603030804020204" pitchFamily="34" charset="0"/>
              <a:ea typeface="Arev Sans" panose="020B0603030804020204" pitchFamily="34" charset="0"/>
            </a:endParaRPr>
          </a:p>
        </p:txBody>
      </p:sp>
      <p:sp>
        <p:nvSpPr>
          <p:cNvPr id="16" name="Rectangle: Rounded Corners 15">
            <a:extLst>
              <a:ext uri="{FF2B5EF4-FFF2-40B4-BE49-F238E27FC236}">
                <a16:creationId xmlns:a16="http://schemas.microsoft.com/office/drawing/2014/main" id="{575204CB-17B3-3846-FEF3-9CD5A0A28670}"/>
              </a:ext>
            </a:extLst>
          </p:cNvPr>
          <p:cNvSpPr/>
          <p:nvPr/>
        </p:nvSpPr>
        <p:spPr bwMode="auto">
          <a:xfrm>
            <a:off x="4381662" y="3918058"/>
            <a:ext cx="711200" cy="1346199"/>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rtlCol="0" anchor="ct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3</a:t>
            </a:r>
          </a:p>
        </p:txBody>
      </p:sp>
      <p:sp>
        <p:nvSpPr>
          <p:cNvPr id="21" name="Freeform: Shape 20">
            <a:extLst>
              <a:ext uri="{FF2B5EF4-FFF2-40B4-BE49-F238E27FC236}">
                <a16:creationId xmlns:a16="http://schemas.microsoft.com/office/drawing/2014/main" id="{BB4B7593-BC12-ABD0-B789-3E3984A9054F}"/>
              </a:ext>
            </a:extLst>
          </p:cNvPr>
          <p:cNvSpPr/>
          <p:nvPr/>
        </p:nvSpPr>
        <p:spPr bwMode="auto">
          <a:xfrm>
            <a:off x="5652378" y="3059927"/>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4</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22" name="Rectangle: Rounded Corners 21">
            <a:extLst>
              <a:ext uri="{FF2B5EF4-FFF2-40B4-BE49-F238E27FC236}">
                <a16:creationId xmlns:a16="http://schemas.microsoft.com/office/drawing/2014/main" id="{05B0CE22-F27A-1308-B8F2-C4ABDCEF301E}"/>
              </a:ext>
            </a:extLst>
          </p:cNvPr>
          <p:cNvSpPr/>
          <p:nvPr/>
        </p:nvSpPr>
        <p:spPr bwMode="auto">
          <a:xfrm>
            <a:off x="7025480" y="4382297"/>
            <a:ext cx="711200" cy="1346199"/>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rtlCol="0" anchor="ct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5</a:t>
            </a:r>
          </a:p>
        </p:txBody>
      </p:sp>
      <p:sp>
        <p:nvSpPr>
          <p:cNvPr id="23" name="Rectangle: Rounded Corners 22">
            <a:extLst>
              <a:ext uri="{FF2B5EF4-FFF2-40B4-BE49-F238E27FC236}">
                <a16:creationId xmlns:a16="http://schemas.microsoft.com/office/drawing/2014/main" id="{7272E32E-4943-4CCE-B20F-BD65A3B00DE3}"/>
              </a:ext>
            </a:extLst>
          </p:cNvPr>
          <p:cNvSpPr/>
          <p:nvPr/>
        </p:nvSpPr>
        <p:spPr bwMode="auto">
          <a:xfrm>
            <a:off x="8296196" y="3445228"/>
            <a:ext cx="711200" cy="1346199"/>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rtlCol="0" anchor="ct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6</a:t>
            </a:r>
          </a:p>
        </p:txBody>
      </p:sp>
      <p:sp>
        <p:nvSpPr>
          <p:cNvPr id="24" name="Freeform: Shape 23">
            <a:extLst>
              <a:ext uri="{FF2B5EF4-FFF2-40B4-BE49-F238E27FC236}">
                <a16:creationId xmlns:a16="http://schemas.microsoft.com/office/drawing/2014/main" id="{6F9DB507-1B90-8836-E70E-9FBA5A05A00F}"/>
              </a:ext>
            </a:extLst>
          </p:cNvPr>
          <p:cNvSpPr/>
          <p:nvPr/>
        </p:nvSpPr>
        <p:spPr bwMode="auto">
          <a:xfrm>
            <a:off x="9566910" y="3379189"/>
            <a:ext cx="813586" cy="2393068"/>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7</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27" name="Right Brace 26">
            <a:extLst>
              <a:ext uri="{FF2B5EF4-FFF2-40B4-BE49-F238E27FC236}">
                <a16:creationId xmlns:a16="http://schemas.microsoft.com/office/drawing/2014/main" id="{AF977B93-6300-A7DF-2BF0-BF1D5856EC13}"/>
              </a:ext>
            </a:extLst>
          </p:cNvPr>
          <p:cNvSpPr/>
          <p:nvPr/>
        </p:nvSpPr>
        <p:spPr bwMode="auto">
          <a:xfrm>
            <a:off x="11074400" y="2753360"/>
            <a:ext cx="563880" cy="3256278"/>
          </a:xfrm>
          <a:prstGeom prst="rightBrace">
            <a:avLst>
              <a:gd name="adj1" fmla="val 50675"/>
              <a:gd name="adj2" fmla="val 50000"/>
            </a:avLst>
          </a:prstGeom>
          <a:noFill/>
          <a:ln w="28575"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8" name="TextBox 27">
            <a:extLst>
              <a:ext uri="{FF2B5EF4-FFF2-40B4-BE49-F238E27FC236}">
                <a16:creationId xmlns:a16="http://schemas.microsoft.com/office/drawing/2014/main" id="{D8D7FF5D-4232-DD03-D1C0-48093B5E22F7}"/>
              </a:ext>
            </a:extLst>
          </p:cNvPr>
          <p:cNvSpPr txBox="1"/>
          <p:nvPr/>
        </p:nvSpPr>
        <p:spPr bwMode="auto">
          <a:xfrm>
            <a:off x="11394440" y="4084320"/>
            <a:ext cx="91440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n</a:t>
            </a:r>
          </a:p>
        </p:txBody>
      </p:sp>
      <p:sp>
        <p:nvSpPr>
          <p:cNvPr id="29" name="TextBox 28">
            <a:extLst>
              <a:ext uri="{FF2B5EF4-FFF2-40B4-BE49-F238E27FC236}">
                <a16:creationId xmlns:a16="http://schemas.microsoft.com/office/drawing/2014/main" id="{4785CDE1-C2EC-28AF-661D-E308BAA0732F}"/>
              </a:ext>
            </a:extLst>
          </p:cNvPr>
          <p:cNvSpPr txBox="1"/>
          <p:nvPr/>
        </p:nvSpPr>
        <p:spPr bwMode="auto">
          <a:xfrm>
            <a:off x="203200" y="4042885"/>
            <a:ext cx="9144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solidFill>
                  <a:srgbClr val="FFFF00"/>
                </a:solidFill>
                <a:latin typeface="Arev Sans" pitchFamily="34" charset="0"/>
                <a:ea typeface="Arev Sans" pitchFamily="34" charset="0"/>
                <a:cs typeface="Arev sans bold" pitchFamily="34" charset="0"/>
              </a:rPr>
              <a:t>X</a:t>
            </a:r>
            <a:r>
              <a:rPr lang="en-US" dirty="0">
                <a:latin typeface="Arev Sans" pitchFamily="34" charset="0"/>
                <a:ea typeface="Arev Sans" pitchFamily="34" charset="0"/>
                <a:cs typeface="Arev sans bold" pitchFamily="34" charset="0"/>
              </a:rPr>
              <a:t> ≈</a:t>
            </a:r>
          </a:p>
        </p:txBody>
      </p:sp>
      <p:sp>
        <p:nvSpPr>
          <p:cNvPr id="30" name="TextBox 29">
            <a:extLst>
              <a:ext uri="{FF2B5EF4-FFF2-40B4-BE49-F238E27FC236}">
                <a16:creationId xmlns:a16="http://schemas.microsoft.com/office/drawing/2014/main" id="{CA7B5CFF-B0E2-27C2-50BA-103CA303244D}"/>
              </a:ext>
            </a:extLst>
          </p:cNvPr>
          <p:cNvSpPr txBox="1"/>
          <p:nvPr/>
        </p:nvSpPr>
        <p:spPr bwMode="auto">
          <a:xfrm>
            <a:off x="4847706" y="6188819"/>
            <a:ext cx="249658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each </a:t>
            </a:r>
            <a:r>
              <a:rPr lang="en-US" sz="2400" b="1" dirty="0" err="1">
                <a:latin typeface="Arev Sans" pitchFamily="34" charset="0"/>
                <a:ea typeface="Arev Sans" pitchFamily="34" charset="0"/>
                <a:cs typeface="Arev sans bold" pitchFamily="34" charset="0"/>
              </a:rPr>
              <a:t>g</a:t>
            </a:r>
            <a:r>
              <a:rPr lang="en-US" b="1" baseline="-25000" dirty="0" err="1">
                <a:latin typeface="Arev Sans" pitchFamily="34" charset="0"/>
                <a:ea typeface="Arev Sans" pitchFamily="34" charset="0"/>
                <a:cs typeface="Arev sans bold" pitchFamily="34" charset="0"/>
              </a:rPr>
              <a:t>j</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S</a:t>
            </a:r>
          </a:p>
        </p:txBody>
      </p:sp>
      <p:sp>
        <p:nvSpPr>
          <p:cNvPr id="31" name="TextBox 30">
            <a:extLst>
              <a:ext uri="{FF2B5EF4-FFF2-40B4-BE49-F238E27FC236}">
                <a16:creationId xmlns:a16="http://schemas.microsoft.com/office/drawing/2014/main" id="{C28AF76B-5A8F-C47A-A7FB-5FEFBAC884D3}"/>
              </a:ext>
            </a:extLst>
          </p:cNvPr>
          <p:cNvSpPr txBox="1"/>
          <p:nvPr/>
        </p:nvSpPr>
        <p:spPr bwMode="auto">
          <a:xfrm>
            <a:off x="4847706" y="6184186"/>
            <a:ext cx="249658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each </a:t>
            </a:r>
            <a:r>
              <a:rPr lang="en-US" sz="2400" b="1" dirty="0" err="1">
                <a:latin typeface="Arev Sans" pitchFamily="34" charset="0"/>
                <a:ea typeface="Arev Sans" pitchFamily="34" charset="0"/>
                <a:cs typeface="Arev sans bold" pitchFamily="34" charset="0"/>
              </a:rPr>
              <a:t>g</a:t>
            </a:r>
            <a:r>
              <a:rPr lang="en-US" b="1" baseline="-25000" dirty="0" err="1">
                <a:latin typeface="Arev Sans" pitchFamily="34" charset="0"/>
                <a:ea typeface="Arev Sans" pitchFamily="34" charset="0"/>
                <a:cs typeface="Arev sans bold" pitchFamily="34" charset="0"/>
              </a:rPr>
              <a:t>j</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S</a:t>
            </a:r>
          </a:p>
        </p:txBody>
      </p:sp>
    </p:spTree>
    <p:extLst>
      <p:ext uri="{BB962C8B-B14F-4D97-AF65-F5344CB8AC3E}">
        <p14:creationId xmlns:p14="http://schemas.microsoft.com/office/powerpoint/2010/main" val="200268329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C48C2-C121-253F-147B-432C0A6316F3}"/>
              </a:ext>
            </a:extLst>
          </p:cNvPr>
          <p:cNvSpPr txBox="1"/>
          <p:nvPr/>
        </p:nvSpPr>
        <p:spPr bwMode="auto">
          <a:xfrm>
            <a:off x="107576" y="161364"/>
            <a:ext cx="11764954" cy="20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solidFill>
                  <a:srgbClr val="FFFF00"/>
                </a:solidFill>
                <a:latin typeface="Arev Sans" pitchFamily="34" charset="0"/>
                <a:ea typeface="Arev Sans" pitchFamily="34" charset="0"/>
                <a:cs typeface="Arev sans bold" pitchFamily="34" charset="0"/>
              </a:rPr>
              <a:t>Universality Theorem:  </a:t>
            </a:r>
            <a:br>
              <a:rPr lang="en-US" sz="2400" b="1" dirty="0">
                <a:solidFill>
                  <a:srgbClr val="FFFF00"/>
                </a:solidFill>
                <a:latin typeface="Arev Sans" pitchFamily="34" charset="0"/>
                <a:ea typeface="Arev Sans" pitchFamily="34" charset="0"/>
                <a:cs typeface="Arev sans bold" pitchFamily="34" charset="0"/>
              </a:rPr>
            </a:br>
            <a:br>
              <a:rPr lang="en-US" sz="800" b="1" dirty="0">
                <a:solidFill>
                  <a:srgbClr val="FFFF00"/>
                </a:solidFill>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There is a finite set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 of quantum “gates” (1-, 2-, 3-qubit </a:t>
            </a:r>
            <a:r>
              <a:rPr lang="en-US" sz="2400" dirty="0" err="1">
                <a:latin typeface="Arev Sans" pitchFamily="34" charset="0"/>
                <a:ea typeface="Arev Sans" pitchFamily="34" charset="0"/>
                <a:cs typeface="Arev sans bold" pitchFamily="34" charset="0"/>
              </a:rPr>
              <a:t>unitaries</a:t>
            </a:r>
            <a:r>
              <a:rPr lang="en-US" sz="2400" dirty="0">
                <a:latin typeface="Arev Sans" pitchFamily="34" charset="0"/>
                <a:ea typeface="Arev Sans" pitchFamily="34" charset="0"/>
                <a:cs typeface="Arev sans bold" pitchFamily="34" charset="0"/>
              </a:rPr>
              <a:t>)</a:t>
            </a:r>
            <a:br>
              <a:rPr lang="en-US" sz="2400" dirty="0">
                <a:latin typeface="Arev Sans" pitchFamily="34" charset="0"/>
                <a:ea typeface="Arev Sans" pitchFamily="34" charset="0"/>
                <a:cs typeface="Arev sans bold" pitchFamily="34" charset="0"/>
              </a:rPr>
            </a:br>
            <a:r>
              <a:rPr lang="en-US" sz="2400" dirty="0">
                <a:latin typeface="Arev Sans" pitchFamily="34" charset="0"/>
                <a:ea typeface="Arev Sans" pitchFamily="34" charset="0"/>
                <a:cs typeface="Arev sans bold" pitchFamily="34" charset="0"/>
              </a:rPr>
              <a:t>    such that </a:t>
            </a:r>
            <a:r>
              <a:rPr lang="en-US" sz="2400" b="1" dirty="0">
                <a:latin typeface="Arev Sans" pitchFamily="34" charset="0"/>
                <a:ea typeface="Arev Sans" pitchFamily="34" charset="0"/>
                <a:cs typeface="Arev sans bold" pitchFamily="34" charset="0"/>
              </a:rPr>
              <a:t>every</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X</a:t>
            </a:r>
            <a:r>
              <a:rPr lang="en-US" sz="2400" dirty="0">
                <a:latin typeface="Arev Sans" pitchFamily="34" charset="0"/>
                <a:ea typeface="Arev Sans" pitchFamily="34" charset="0"/>
                <a:cs typeface="Arev sans bold" pitchFamily="34" charset="0"/>
              </a:rPr>
              <a:t> in </a:t>
            </a: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can be approximated (arbitrarily well)</a:t>
            </a:r>
          </a:p>
          <a:p>
            <a:pPr eaLnBrk="1" hangingPunct="1">
              <a:lnSpc>
                <a:spcPct val="120000"/>
              </a:lnSpc>
            </a:pPr>
            <a:r>
              <a:rPr lang="en-US" sz="2400" dirty="0">
                <a:latin typeface="Arev Sans" pitchFamily="34" charset="0"/>
                <a:ea typeface="Arev Sans" pitchFamily="34" charset="0"/>
                <a:cs typeface="Arev sans bold" pitchFamily="34" charset="0"/>
              </a:rPr>
              <a:t>    by an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-qubit circuit using gates from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a:t>
            </a:r>
          </a:p>
        </p:txBody>
      </p:sp>
      <p:grpSp>
        <p:nvGrpSpPr>
          <p:cNvPr id="25" name="Group 24">
            <a:extLst>
              <a:ext uri="{FF2B5EF4-FFF2-40B4-BE49-F238E27FC236}">
                <a16:creationId xmlns:a16="http://schemas.microsoft.com/office/drawing/2014/main" id="{750B6A5D-DF32-DB08-CBC7-561577F8124B}"/>
              </a:ext>
            </a:extLst>
          </p:cNvPr>
          <p:cNvGrpSpPr/>
          <p:nvPr/>
        </p:nvGrpSpPr>
        <p:grpSpPr>
          <a:xfrm>
            <a:off x="1410970" y="2800457"/>
            <a:ext cx="5609590" cy="3164840"/>
            <a:chOff x="647700" y="3103880"/>
            <a:chExt cx="10896600" cy="3164840"/>
          </a:xfrm>
        </p:grpSpPr>
        <p:cxnSp>
          <p:nvCxnSpPr>
            <p:cNvPr id="3" name="Straight Connector 2">
              <a:extLst>
                <a:ext uri="{FF2B5EF4-FFF2-40B4-BE49-F238E27FC236}">
                  <a16:creationId xmlns:a16="http://schemas.microsoft.com/office/drawing/2014/main" id="{A65FA8A4-27B9-1231-7003-88DC98267AE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B5736D70-820F-747D-A84D-2B7C4340581F}"/>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8D06C908-E792-7C05-CAD6-C6D9CED89F9D}"/>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D3857C98-9910-84D4-56C4-FFB81C6F867C}"/>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2F39CCA3-0031-1FD7-6C59-8D3A71ADBEF4}"/>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3BE81BF-0760-6927-2774-1AED333AAE0B}"/>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EAD0CC0-A135-25F6-B618-D61952B3941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793D85C-A297-507D-76EB-A192C61F227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14" name="Rectangle: Rounded Corners 13">
            <a:extLst>
              <a:ext uri="{FF2B5EF4-FFF2-40B4-BE49-F238E27FC236}">
                <a16:creationId xmlns:a16="http://schemas.microsoft.com/office/drawing/2014/main" id="{DDB50F9B-7887-17F8-B0B3-FEAD8734D164}"/>
              </a:ext>
            </a:extLst>
          </p:cNvPr>
          <p:cNvSpPr/>
          <p:nvPr/>
        </p:nvSpPr>
        <p:spPr bwMode="auto">
          <a:xfrm>
            <a:off x="1840230" y="2564819"/>
            <a:ext cx="711200" cy="1346199"/>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rtlCol="0" anchor="ct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1</a:t>
            </a:r>
            <a:endParaRPr lang="en-US" sz="2400" b="1" baseline="-25000" dirty="0">
              <a:latin typeface="Arev Sans" panose="020B0603030804020204" pitchFamily="34" charset="0"/>
              <a:ea typeface="Arev Sans" panose="020B0603030804020204" pitchFamily="34" charset="0"/>
            </a:endParaRPr>
          </a:p>
        </p:txBody>
      </p:sp>
      <p:sp>
        <p:nvSpPr>
          <p:cNvPr id="15" name="Rectangle: Rounded Corners 14">
            <a:extLst>
              <a:ext uri="{FF2B5EF4-FFF2-40B4-BE49-F238E27FC236}">
                <a16:creationId xmlns:a16="http://schemas.microsoft.com/office/drawing/2014/main" id="{BBBF3D1E-51E2-E375-7DE8-C9E523F05C1A}"/>
              </a:ext>
            </a:extLst>
          </p:cNvPr>
          <p:cNvSpPr/>
          <p:nvPr/>
        </p:nvSpPr>
        <p:spPr bwMode="auto">
          <a:xfrm>
            <a:off x="3110946" y="4815259"/>
            <a:ext cx="711200" cy="1346199"/>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rtlCol="0" anchor="ct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2</a:t>
            </a:r>
            <a:endParaRPr lang="en-US" sz="2400" b="1" baseline="-25000" dirty="0">
              <a:latin typeface="Arev Sans" panose="020B0603030804020204" pitchFamily="34" charset="0"/>
              <a:ea typeface="Arev Sans" panose="020B0603030804020204" pitchFamily="34" charset="0"/>
            </a:endParaRPr>
          </a:p>
        </p:txBody>
      </p:sp>
      <p:sp>
        <p:nvSpPr>
          <p:cNvPr id="16" name="Rectangle: Rounded Corners 15">
            <a:extLst>
              <a:ext uri="{FF2B5EF4-FFF2-40B4-BE49-F238E27FC236}">
                <a16:creationId xmlns:a16="http://schemas.microsoft.com/office/drawing/2014/main" id="{575204CB-17B3-3846-FEF3-9CD5A0A28670}"/>
              </a:ext>
            </a:extLst>
          </p:cNvPr>
          <p:cNvSpPr/>
          <p:nvPr/>
        </p:nvSpPr>
        <p:spPr bwMode="auto">
          <a:xfrm>
            <a:off x="4381662" y="3918058"/>
            <a:ext cx="711200" cy="1346199"/>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rtlCol="0" anchor="ct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3</a:t>
            </a:r>
          </a:p>
        </p:txBody>
      </p:sp>
      <p:sp>
        <p:nvSpPr>
          <p:cNvPr id="21" name="Freeform: Shape 20">
            <a:extLst>
              <a:ext uri="{FF2B5EF4-FFF2-40B4-BE49-F238E27FC236}">
                <a16:creationId xmlns:a16="http://schemas.microsoft.com/office/drawing/2014/main" id="{BB4B7593-BC12-ABD0-B789-3E3984A9054F}"/>
              </a:ext>
            </a:extLst>
          </p:cNvPr>
          <p:cNvSpPr/>
          <p:nvPr/>
        </p:nvSpPr>
        <p:spPr bwMode="auto">
          <a:xfrm>
            <a:off x="5652378" y="3059927"/>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r>
              <a:rPr lang="en-US" b="1" baseline="-25000" dirty="0">
                <a:latin typeface="Arev Sans" panose="020B0603030804020204" pitchFamily="34" charset="0"/>
                <a:ea typeface="Arev Sans" panose="020B0603030804020204" pitchFamily="34" charset="0"/>
              </a:rPr>
              <a:t>4</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2" name="TextBox 1">
            <a:extLst>
              <a:ext uri="{FF2B5EF4-FFF2-40B4-BE49-F238E27FC236}">
                <a16:creationId xmlns:a16="http://schemas.microsoft.com/office/drawing/2014/main" id="{F7BB1A98-5037-E84E-5F1A-1095B3DAF31C}"/>
              </a:ext>
            </a:extLst>
          </p:cNvPr>
          <p:cNvSpPr txBox="1"/>
          <p:nvPr/>
        </p:nvSpPr>
        <p:spPr bwMode="auto">
          <a:xfrm>
            <a:off x="7959841" y="3369673"/>
            <a:ext cx="4027112" cy="182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Need a cheap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distribution on</a:t>
            </a:r>
            <a:br>
              <a:rPr lang="en-US" sz="2400" dirty="0">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n-qubit quantum circuits </a:t>
            </a:r>
            <a:r>
              <a:rPr lang="en-US" sz="2400" dirty="0">
                <a:latin typeface="Arev Sans" pitchFamily="34" charset="0"/>
                <a:ea typeface="Arev Sans" pitchFamily="34" charset="0"/>
                <a:cs typeface="Arev sans bold" pitchFamily="34" charset="0"/>
              </a:rPr>
              <a:t>such that</a:t>
            </a:r>
          </a:p>
        </p:txBody>
      </p:sp>
      <p:pic>
        <p:nvPicPr>
          <p:cNvPr id="12" name="Picture 11">
            <a:extLst>
              <a:ext uri="{FF2B5EF4-FFF2-40B4-BE49-F238E27FC236}">
                <a16:creationId xmlns:a16="http://schemas.microsoft.com/office/drawing/2014/main" id="{56490C63-FB8B-777D-F911-F24B2F3D92C2}"/>
              </a:ext>
            </a:extLst>
          </p:cNvPr>
          <p:cNvPicPr>
            <a:picLocks noChangeAspect="1"/>
          </p:cNvPicPr>
          <p:nvPr/>
        </p:nvPicPr>
        <p:blipFill>
          <a:blip r:embed="rId14"/>
          <a:stretch>
            <a:fillRect/>
          </a:stretch>
        </p:blipFill>
        <p:spPr>
          <a:xfrm flipH="1">
            <a:off x="9479507" y="2173941"/>
            <a:ext cx="919134" cy="1181742"/>
          </a:xfrm>
          <a:prstGeom prst="rect">
            <a:avLst/>
          </a:prstGeom>
          <a:effectLst>
            <a:softEdge rad="63500"/>
          </a:effectLst>
        </p:spPr>
      </p:pic>
      <p:sp>
        <p:nvSpPr>
          <p:cNvPr id="13" name="TextBox 12">
            <a:extLst>
              <a:ext uri="{FF2B5EF4-FFF2-40B4-BE49-F238E27FC236}">
                <a16:creationId xmlns:a16="http://schemas.microsoft.com/office/drawing/2014/main" id="{EB53198C-E575-BB40-D68F-6853C8E6079C}"/>
              </a:ext>
            </a:extLst>
          </p:cNvPr>
          <p:cNvSpPr txBox="1"/>
          <p:nvPr/>
        </p:nvSpPr>
        <p:spPr bwMode="auto">
          <a:xfrm>
            <a:off x="7446629" y="5366135"/>
            <a:ext cx="4724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baseline="-25000" dirty="0">
                <a:latin typeface="Arev Sans" pitchFamily="34" charset="0"/>
                <a:ea typeface="Arev Sans" pitchFamily="34" charset="0"/>
                <a:cs typeface="Arev sans bold" pitchFamily="34" charset="0"/>
              </a:rPr>
              <a:t>op</a:t>
            </a:r>
          </a:p>
        </p:txBody>
      </p:sp>
      <p:grpSp>
        <p:nvGrpSpPr>
          <p:cNvPr id="17" name="Group 16">
            <a:extLst>
              <a:ext uri="{FF2B5EF4-FFF2-40B4-BE49-F238E27FC236}">
                <a16:creationId xmlns:a16="http://schemas.microsoft.com/office/drawing/2014/main" id="{B7FEABAB-AA71-8DE5-01C0-CE5AA592BE77}"/>
              </a:ext>
            </a:extLst>
          </p:cNvPr>
          <p:cNvGrpSpPr/>
          <p:nvPr/>
        </p:nvGrpSpPr>
        <p:grpSpPr>
          <a:xfrm>
            <a:off x="8311031" y="6037472"/>
            <a:ext cx="2771885" cy="672548"/>
            <a:chOff x="9122335" y="5829104"/>
            <a:chExt cx="2771885" cy="672548"/>
          </a:xfrm>
        </p:grpSpPr>
        <p:grpSp>
          <p:nvGrpSpPr>
            <p:cNvPr id="18" name="Group 1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A4BB1D5A-BF4C-7632-37CD-B11424741BC7}"/>
                </a:ext>
              </a:extLst>
            </p:cNvPr>
            <p:cNvGrpSpPr>
              <a:grpSpLocks noChangeAspect="1"/>
            </p:cNvGrpSpPr>
            <p:nvPr>
              <p:custDataLst>
                <p:tags r:id="rId1"/>
              </p:custDataLst>
            </p:nvPr>
          </p:nvGrpSpPr>
          <p:grpSpPr>
            <a:xfrm>
              <a:off x="10661573" y="5829104"/>
              <a:ext cx="1232647" cy="672548"/>
              <a:chOff x="14677907" y="-14927531"/>
              <a:chExt cx="1466969" cy="800397"/>
            </a:xfrm>
          </p:grpSpPr>
          <p:sp>
            <p:nvSpPr>
              <p:cNvPr id="20" name="Freeform: Shape 19">
                <a:extLst>
                  <a:ext uri="{FF2B5EF4-FFF2-40B4-BE49-F238E27FC236}">
                    <a16:creationId xmlns:a16="http://schemas.microsoft.com/office/drawing/2014/main" id="{07256801-8881-E4A7-4388-12A82F7C48E4}"/>
                  </a:ext>
                </a:extLst>
              </p:cNvPr>
              <p:cNvSpPr/>
              <p:nvPr>
                <p:custDataLst>
                  <p:tags r:id="rId2"/>
                </p:custDataLst>
              </p:nvPr>
            </p:nvSpPr>
            <p:spPr>
              <a:xfrm flipV="1">
                <a:off x="15348255" y="-14927531"/>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08FD57F9-181B-410E-6E3D-5E7A310C9DFA}"/>
                  </a:ext>
                </a:extLst>
              </p:cNvPr>
              <p:cNvSpPr/>
              <p:nvPr>
                <p:custDataLst>
                  <p:tags r:id="rId3"/>
                </p:custDataLst>
              </p:nvPr>
            </p:nvSpPr>
            <p:spPr>
              <a:xfrm flipV="1">
                <a:off x="14677907"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31" name="Freeform: Shape 30">
                <a:extLst>
                  <a:ext uri="{FF2B5EF4-FFF2-40B4-BE49-F238E27FC236}">
                    <a16:creationId xmlns:a16="http://schemas.microsoft.com/office/drawing/2014/main" id="{96732CCE-8897-E8DE-FE3D-421D0EC1770B}"/>
                  </a:ext>
                </a:extLst>
              </p:cNvPr>
              <p:cNvSpPr/>
              <p:nvPr>
                <p:custDataLst>
                  <p:tags r:id="rId4"/>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32" name="Freeform: Shape 31">
                <a:extLst>
                  <a:ext uri="{FF2B5EF4-FFF2-40B4-BE49-F238E27FC236}">
                    <a16:creationId xmlns:a16="http://schemas.microsoft.com/office/drawing/2014/main" id="{3D4F9315-66F0-FC70-8FDF-F78E696242F6}"/>
                  </a:ext>
                </a:extLst>
              </p:cNvPr>
              <p:cNvSpPr/>
              <p:nvPr>
                <p:custDataLst>
                  <p:tags r:id="rId5"/>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33" name="Freeform: Shape 32">
                <a:extLst>
                  <a:ext uri="{FF2B5EF4-FFF2-40B4-BE49-F238E27FC236}">
                    <a16:creationId xmlns:a16="http://schemas.microsoft.com/office/drawing/2014/main" id="{BB5A5C82-680D-F13D-2A24-1C5BE2D10281}"/>
                  </a:ext>
                </a:extLst>
              </p:cNvPr>
              <p:cNvSpPr/>
              <p:nvPr>
                <p:custDataLst>
                  <p:tags r:id="rId6"/>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34" name="Freeform: Shape 33">
                <a:extLst>
                  <a:ext uri="{FF2B5EF4-FFF2-40B4-BE49-F238E27FC236}">
                    <a16:creationId xmlns:a16="http://schemas.microsoft.com/office/drawing/2014/main" id="{37803783-8ECD-1100-7FA5-D87390E03673}"/>
                  </a:ext>
                </a:extLst>
              </p:cNvPr>
              <p:cNvSpPr/>
              <p:nvPr>
                <p:custDataLst>
                  <p:tags r:id="rId7"/>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8BBC1F5C-BAFB-24AA-F588-07F600B63F1A}"/>
                  </a:ext>
                </a:extLst>
              </p:cNvPr>
              <p:cNvSpPr/>
              <p:nvPr>
                <p:custDataLst>
                  <p:tags r:id="rId8"/>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36" name="Freeform: Shape 35">
                <a:extLst>
                  <a:ext uri="{FF2B5EF4-FFF2-40B4-BE49-F238E27FC236}">
                    <a16:creationId xmlns:a16="http://schemas.microsoft.com/office/drawing/2014/main" id="{81A0B8F1-E273-8555-4195-626FF5F31C38}"/>
                  </a:ext>
                </a:extLst>
              </p:cNvPr>
              <p:cNvSpPr/>
              <p:nvPr>
                <p:custDataLst>
                  <p:tags r:id="rId9"/>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37" name="Freeform: Shape 36">
                <a:extLst>
                  <a:ext uri="{FF2B5EF4-FFF2-40B4-BE49-F238E27FC236}">
                    <a16:creationId xmlns:a16="http://schemas.microsoft.com/office/drawing/2014/main" id="{E30C80A0-0E93-491F-5665-F86286588EBA}"/>
                  </a:ext>
                </a:extLst>
              </p:cNvPr>
              <p:cNvSpPr/>
              <p:nvPr>
                <p:custDataLst>
                  <p:tags r:id="rId10"/>
                </p:custDataLst>
              </p:nvPr>
            </p:nvSpPr>
            <p:spPr>
              <a:xfrm flipV="1">
                <a:off x="15669829" y="-14227937"/>
                <a:ext cx="57683" cy="72875"/>
              </a:xfrm>
              <a:custGeom>
                <a:avLst/>
                <a:gdLst>
                  <a:gd name="connsiteX0" fmla="*/ 26413 w 57683"/>
                  <a:gd name="connsiteY0" fmla="*/ 71611 h 72875"/>
                  <a:gd name="connsiteX1" fmla="*/ 21251 w 57683"/>
                  <a:gd name="connsiteY1" fmla="*/ 46102 h 72875"/>
                  <a:gd name="connsiteX2" fmla="*/ 0 w 57683"/>
                  <a:gd name="connsiteY2" fmla="*/ -1264 h 72875"/>
                  <a:gd name="connsiteX3" fmla="*/ 19126 w 57683"/>
                  <a:gd name="connsiteY3" fmla="*/ -1264 h 72875"/>
                  <a:gd name="connsiteX4" fmla="*/ 52826 w 57683"/>
                  <a:gd name="connsiteY4" fmla="*/ 46102 h 72875"/>
                  <a:gd name="connsiteX5" fmla="*/ 57684 w 57683"/>
                  <a:gd name="connsiteY5" fmla="*/ 71611 h 72875"/>
                  <a:gd name="connsiteX6" fmla="*/ 26413 w 57683"/>
                  <a:gd name="connsiteY6" fmla="*/ 71611 h 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83" h="72875">
                    <a:moveTo>
                      <a:pt x="26413" y="71611"/>
                    </a:moveTo>
                    <a:lnTo>
                      <a:pt x="21251" y="46102"/>
                    </a:lnTo>
                    <a:lnTo>
                      <a:pt x="0" y="-1264"/>
                    </a:lnTo>
                    <a:lnTo>
                      <a:pt x="19126" y="-1264"/>
                    </a:lnTo>
                    <a:lnTo>
                      <a:pt x="52826" y="46102"/>
                    </a:lnTo>
                    <a:lnTo>
                      <a:pt x="57684" y="71611"/>
                    </a:lnTo>
                    <a:lnTo>
                      <a:pt x="26413" y="71611"/>
                    </a:lnTo>
                    <a:close/>
                  </a:path>
                </a:pathLst>
              </a:custGeom>
              <a:solidFill>
                <a:srgbClr val="FFFFFF"/>
              </a:solidFill>
              <a:ln w="30474" cap="flat">
                <a:noFill/>
                <a:prstDash val="solid"/>
                <a:miter/>
              </a:ln>
            </p:spPr>
            <p:txBody>
              <a:bodyPr rtlCol="0" anchor="ctr"/>
              <a:lstStyle/>
              <a:p>
                <a:pPr algn="ctr"/>
                <a:endParaRPr lang="en-US"/>
              </a:p>
            </p:txBody>
          </p:sp>
          <p:sp>
            <p:nvSpPr>
              <p:cNvPr id="38" name="Freeform: Shape 37">
                <a:extLst>
                  <a:ext uri="{FF2B5EF4-FFF2-40B4-BE49-F238E27FC236}">
                    <a16:creationId xmlns:a16="http://schemas.microsoft.com/office/drawing/2014/main" id="{B7145808-B950-29A5-69CE-71DEDAFC2BFC}"/>
                  </a:ext>
                </a:extLst>
              </p:cNvPr>
              <p:cNvSpPr/>
              <p:nvPr>
                <p:custDataLst>
                  <p:tags r:id="rId11"/>
                </p:custDataLst>
              </p:nvPr>
            </p:nvSpPr>
            <p:spPr>
              <a:xfrm flipV="1">
                <a:off x="15844741" y="-14360316"/>
                <a:ext cx="139055" cy="170032"/>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39" name="Freeform: Shape 38">
                <a:extLst>
                  <a:ext uri="{FF2B5EF4-FFF2-40B4-BE49-F238E27FC236}">
                    <a16:creationId xmlns:a16="http://schemas.microsoft.com/office/drawing/2014/main" id="{B42A1011-9289-123A-0F6F-9C0CC55320EE}"/>
                  </a:ext>
                </a:extLst>
              </p:cNvPr>
              <p:cNvSpPr/>
              <p:nvPr>
                <p:custDataLst>
                  <p:tags r:id="rId12"/>
                </p:custDataLst>
              </p:nvPr>
            </p:nvSpPr>
            <p:spPr>
              <a:xfrm flipV="1">
                <a:off x="16033907"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sp>
          <p:nvSpPr>
            <p:cNvPr id="19" name="TextBox 18">
              <a:extLst>
                <a:ext uri="{FF2B5EF4-FFF2-40B4-BE49-F238E27FC236}">
                  <a16:creationId xmlns:a16="http://schemas.microsoft.com/office/drawing/2014/main" id="{46821E82-2DCF-076C-BAF2-3F6DAA71606E}"/>
                </a:ext>
              </a:extLst>
            </p:cNvPr>
            <p:cNvSpPr txBox="1"/>
            <p:nvPr/>
          </p:nvSpPr>
          <p:spPr bwMode="auto">
            <a:xfrm>
              <a:off x="9122335" y="5863022"/>
              <a:ext cx="176880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Verdana" panose="020B0604030504040204" pitchFamily="34" charset="0"/>
                  <a:ea typeface="Verdana" panose="020B0604030504040204" pitchFamily="34" charset="0"/>
                  <a:cs typeface="Arev sans bold" pitchFamily="34" charset="0"/>
                </a:rPr>
                <a:t>≤ 1 −</a:t>
              </a:r>
              <a:endParaRPr lang="en-US" sz="2400" dirty="0">
                <a:latin typeface="Arev Sans" pitchFamily="34" charset="0"/>
                <a:ea typeface="Arev Sans" pitchFamily="34" charset="0"/>
                <a:cs typeface="Arev sans bold" pitchFamily="34" charset="0"/>
              </a:endParaRPr>
            </a:p>
          </p:txBody>
        </p:sp>
      </p:grpSp>
      <p:sp>
        <p:nvSpPr>
          <p:cNvPr id="40" name="Rectangle 39">
            <a:extLst>
              <a:ext uri="{FF2B5EF4-FFF2-40B4-BE49-F238E27FC236}">
                <a16:creationId xmlns:a16="http://schemas.microsoft.com/office/drawing/2014/main" id="{C4A4444E-FE68-8F3A-0658-3481575F6259}"/>
              </a:ext>
            </a:extLst>
          </p:cNvPr>
          <p:cNvSpPr/>
          <p:nvPr/>
        </p:nvSpPr>
        <p:spPr>
          <a:xfrm>
            <a:off x="7498976" y="1972235"/>
            <a:ext cx="4697506" cy="489024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
        <p:nvSpPr>
          <p:cNvPr id="41" name="TextBox 40">
            <a:extLst>
              <a:ext uri="{FF2B5EF4-FFF2-40B4-BE49-F238E27FC236}">
                <a16:creationId xmlns:a16="http://schemas.microsoft.com/office/drawing/2014/main" id="{4AA2B038-1F2D-55C6-DFBB-FE45C01E97E7}"/>
              </a:ext>
            </a:extLst>
          </p:cNvPr>
          <p:cNvSpPr txBox="1"/>
          <p:nvPr/>
        </p:nvSpPr>
        <p:spPr bwMode="auto">
          <a:xfrm>
            <a:off x="4847706" y="6184186"/>
            <a:ext cx="249658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each </a:t>
            </a:r>
            <a:r>
              <a:rPr lang="en-US" sz="2400" b="1" dirty="0" err="1">
                <a:latin typeface="Arev Sans" pitchFamily="34" charset="0"/>
                <a:ea typeface="Arev Sans" pitchFamily="34" charset="0"/>
                <a:cs typeface="Arev sans bold" pitchFamily="34" charset="0"/>
              </a:rPr>
              <a:t>g</a:t>
            </a:r>
            <a:r>
              <a:rPr lang="en-US" b="1" baseline="-25000" dirty="0" err="1">
                <a:latin typeface="Arev Sans" pitchFamily="34" charset="0"/>
                <a:ea typeface="Arev Sans" pitchFamily="34" charset="0"/>
                <a:cs typeface="Arev sans bold" pitchFamily="34" charset="0"/>
              </a:rPr>
              <a:t>j</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S</a:t>
            </a:r>
          </a:p>
        </p:txBody>
      </p:sp>
    </p:spTree>
    <p:extLst>
      <p:ext uri="{BB962C8B-B14F-4D97-AF65-F5344CB8AC3E}">
        <p14:creationId xmlns:p14="http://schemas.microsoft.com/office/powerpoint/2010/main" val="152212213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C48C2-C121-253F-147B-432C0A6316F3}"/>
              </a:ext>
            </a:extLst>
          </p:cNvPr>
          <p:cNvSpPr txBox="1"/>
          <p:nvPr/>
        </p:nvSpPr>
        <p:spPr bwMode="auto">
          <a:xfrm>
            <a:off x="109668" y="161364"/>
            <a:ext cx="11972664" cy="17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cap="small" dirty="0">
                <a:solidFill>
                  <a:srgbClr val="FFFF00"/>
                </a:solidFill>
                <a:latin typeface="Arev Sans" pitchFamily="34" charset="0"/>
                <a:ea typeface="Arev Sans" pitchFamily="34" charset="0"/>
                <a:cs typeface="Arev sans bold" pitchFamily="34" charset="0"/>
              </a:rPr>
              <a:t>Baby</a:t>
            </a:r>
            <a:r>
              <a:rPr lang="en-US" dirty="0">
                <a:solidFill>
                  <a:srgbClr val="FFFF00"/>
                </a:solidFill>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distribution:  </a:t>
            </a:r>
            <a:br>
              <a:rPr lang="en-US" dirty="0">
                <a:latin typeface="Arev Sans" pitchFamily="34" charset="0"/>
                <a:ea typeface="Arev Sans" pitchFamily="34" charset="0"/>
                <a:cs typeface="Arev sans bold" pitchFamily="34" charset="0"/>
              </a:rPr>
            </a:br>
            <a:endParaRPr lang="en-US" sz="1050" dirty="0">
              <a:latin typeface="Arev Sans" pitchFamily="34" charset="0"/>
              <a:ea typeface="Arev Sans" pitchFamily="34" charset="0"/>
              <a:cs typeface="Arev sans bold" pitchFamily="34" charset="0"/>
            </a:endParaRPr>
          </a:p>
          <a:p>
            <a:pPr algn="ctr" eaLnBrk="1" hangingPunct="1">
              <a:lnSpc>
                <a:spcPct val="120000"/>
              </a:lnSpc>
            </a:pPr>
            <a:r>
              <a:rPr lang="en-US" dirty="0">
                <a:latin typeface="Arev Sans" pitchFamily="34" charset="0"/>
                <a:ea typeface="Arev Sans" pitchFamily="34" charset="0"/>
                <a:cs typeface="Arev sans bold" pitchFamily="34" charset="0"/>
              </a:rPr>
              <a:t>Output a single, randomly placed, random gate from </a:t>
            </a:r>
            <a:r>
              <a:rPr lang="en-US" dirty="0">
                <a:solidFill>
                  <a:srgbClr val="FFFF00"/>
                </a:solidFill>
                <a:latin typeface="Arev Sans" pitchFamily="34" charset="0"/>
                <a:ea typeface="Arev Sans" pitchFamily="34" charset="0"/>
                <a:cs typeface="Arev sans bold" pitchFamily="34" charset="0"/>
              </a:rPr>
              <a:t>S</a:t>
            </a:r>
            <a:r>
              <a:rPr lang="en-US" dirty="0">
                <a:latin typeface="Arev Sans" pitchFamily="34" charset="0"/>
                <a:ea typeface="Arev Sans" pitchFamily="34" charset="0"/>
                <a:cs typeface="Arev sans bold" pitchFamily="34" charset="0"/>
              </a:rPr>
              <a:t>.</a:t>
            </a:r>
            <a:br>
              <a:rPr lang="en-US" sz="2400" dirty="0">
                <a:solidFill>
                  <a:srgbClr val="FFFF00"/>
                </a:solidFill>
                <a:latin typeface="Arev Sans" pitchFamily="34" charset="0"/>
                <a:ea typeface="Arev Sans" pitchFamily="34" charset="0"/>
                <a:cs typeface="Arev sans bold" pitchFamily="34" charset="0"/>
              </a:rPr>
            </a:br>
            <a:endParaRPr lang="en-US" sz="2400" dirty="0">
              <a:latin typeface="Arev Sans" pitchFamily="34" charset="0"/>
              <a:ea typeface="Arev Sans" pitchFamily="34" charset="0"/>
              <a:cs typeface="Arev sans bold" pitchFamily="34" charset="0"/>
            </a:endParaRPr>
          </a:p>
        </p:txBody>
      </p:sp>
      <p:grpSp>
        <p:nvGrpSpPr>
          <p:cNvPr id="25" name="Group 24">
            <a:extLst>
              <a:ext uri="{FF2B5EF4-FFF2-40B4-BE49-F238E27FC236}">
                <a16:creationId xmlns:a16="http://schemas.microsoft.com/office/drawing/2014/main" id="{750B6A5D-DF32-DB08-CBC7-561577F8124B}"/>
              </a:ext>
            </a:extLst>
          </p:cNvPr>
          <p:cNvGrpSpPr/>
          <p:nvPr/>
        </p:nvGrpSpPr>
        <p:grpSpPr>
          <a:xfrm>
            <a:off x="1410970" y="2800457"/>
            <a:ext cx="2322830" cy="3164840"/>
            <a:chOff x="647700" y="3103880"/>
            <a:chExt cx="10896600" cy="3164840"/>
          </a:xfrm>
        </p:grpSpPr>
        <p:cxnSp>
          <p:nvCxnSpPr>
            <p:cNvPr id="3" name="Straight Connector 2">
              <a:extLst>
                <a:ext uri="{FF2B5EF4-FFF2-40B4-BE49-F238E27FC236}">
                  <a16:creationId xmlns:a16="http://schemas.microsoft.com/office/drawing/2014/main" id="{A65FA8A4-27B9-1231-7003-88DC98267AE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B5736D70-820F-747D-A84D-2B7C4340581F}"/>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8D06C908-E792-7C05-CAD6-C6D9CED89F9D}"/>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D3857C98-9910-84D4-56C4-FFB81C6F867C}"/>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2F39CCA3-0031-1FD7-6C59-8D3A71ADBEF4}"/>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3BE81BF-0760-6927-2774-1AED333AAE0B}"/>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EAD0CC0-A135-25F6-B618-D61952B3941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793D85C-A297-507D-76EB-A192C61F227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1" name="Freeform: Shape 20">
            <a:extLst>
              <a:ext uri="{FF2B5EF4-FFF2-40B4-BE49-F238E27FC236}">
                <a16:creationId xmlns:a16="http://schemas.microsoft.com/office/drawing/2014/main" id="{BB4B7593-BC12-ABD0-B789-3E3984A9054F}"/>
              </a:ext>
            </a:extLst>
          </p:cNvPr>
          <p:cNvSpPr/>
          <p:nvPr/>
        </p:nvSpPr>
        <p:spPr bwMode="auto">
          <a:xfrm>
            <a:off x="2165592" y="3959087"/>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2" name="TextBox 1">
            <a:extLst>
              <a:ext uri="{FF2B5EF4-FFF2-40B4-BE49-F238E27FC236}">
                <a16:creationId xmlns:a16="http://schemas.microsoft.com/office/drawing/2014/main" id="{F7BB1A98-5037-E84E-5F1A-1095B3DAF31C}"/>
              </a:ext>
            </a:extLst>
          </p:cNvPr>
          <p:cNvSpPr txBox="1"/>
          <p:nvPr/>
        </p:nvSpPr>
        <p:spPr bwMode="auto">
          <a:xfrm>
            <a:off x="7954761" y="3369673"/>
            <a:ext cx="4027112" cy="182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Need a cheap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distribution on</a:t>
            </a:r>
            <a:br>
              <a:rPr lang="en-US" sz="2400" dirty="0">
                <a:latin typeface="Arev Sans" pitchFamily="34" charset="0"/>
                <a:ea typeface="Arev Sans" pitchFamily="34" charset="0"/>
                <a:cs typeface="Arev sans bold" pitchFamily="34" charset="0"/>
              </a:rPr>
            </a:br>
            <a:r>
              <a:rPr lang="en-US" sz="2400" dirty="0">
                <a:solidFill>
                  <a:srgbClr val="FFFF00"/>
                </a:solidFill>
                <a:latin typeface="Arev Sans" pitchFamily="34" charset="0"/>
                <a:ea typeface="Arev Sans" pitchFamily="34" charset="0"/>
                <a:cs typeface="Arev sans bold" pitchFamily="34" charset="0"/>
              </a:rPr>
              <a:t>n-qubit quantum circuits </a:t>
            </a:r>
            <a:r>
              <a:rPr lang="en-US" sz="2400" dirty="0">
                <a:latin typeface="Arev Sans" pitchFamily="34" charset="0"/>
                <a:ea typeface="Arev Sans" pitchFamily="34" charset="0"/>
                <a:cs typeface="Arev sans bold" pitchFamily="34" charset="0"/>
              </a:rPr>
              <a:t>such that</a:t>
            </a:r>
          </a:p>
        </p:txBody>
      </p:sp>
      <p:pic>
        <p:nvPicPr>
          <p:cNvPr id="12" name="Picture 11">
            <a:extLst>
              <a:ext uri="{FF2B5EF4-FFF2-40B4-BE49-F238E27FC236}">
                <a16:creationId xmlns:a16="http://schemas.microsoft.com/office/drawing/2014/main" id="{56490C63-FB8B-777D-F911-F24B2F3D92C2}"/>
              </a:ext>
            </a:extLst>
          </p:cNvPr>
          <p:cNvPicPr>
            <a:picLocks noChangeAspect="1"/>
          </p:cNvPicPr>
          <p:nvPr/>
        </p:nvPicPr>
        <p:blipFill>
          <a:blip r:embed="rId14"/>
          <a:stretch>
            <a:fillRect/>
          </a:stretch>
        </p:blipFill>
        <p:spPr>
          <a:xfrm flipH="1">
            <a:off x="9479507" y="2173941"/>
            <a:ext cx="919134" cy="1181742"/>
          </a:xfrm>
          <a:prstGeom prst="rect">
            <a:avLst/>
          </a:prstGeom>
          <a:effectLst>
            <a:softEdge rad="63500"/>
          </a:effectLst>
        </p:spPr>
      </p:pic>
      <p:sp>
        <p:nvSpPr>
          <p:cNvPr id="13" name="TextBox 12">
            <a:extLst>
              <a:ext uri="{FF2B5EF4-FFF2-40B4-BE49-F238E27FC236}">
                <a16:creationId xmlns:a16="http://schemas.microsoft.com/office/drawing/2014/main" id="{EB53198C-E575-BB40-D68F-6853C8E6079C}"/>
              </a:ext>
            </a:extLst>
          </p:cNvPr>
          <p:cNvSpPr txBox="1"/>
          <p:nvPr/>
        </p:nvSpPr>
        <p:spPr bwMode="auto">
          <a:xfrm>
            <a:off x="7446629" y="5366135"/>
            <a:ext cx="4724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baseline="-25000" dirty="0">
                <a:latin typeface="Arev Sans" pitchFamily="34" charset="0"/>
                <a:ea typeface="Arev Sans" pitchFamily="34" charset="0"/>
                <a:cs typeface="Arev sans bold" pitchFamily="34" charset="0"/>
              </a:rPr>
              <a:t>op</a:t>
            </a:r>
          </a:p>
        </p:txBody>
      </p:sp>
      <p:grpSp>
        <p:nvGrpSpPr>
          <p:cNvPr id="17" name="Group 16">
            <a:extLst>
              <a:ext uri="{FF2B5EF4-FFF2-40B4-BE49-F238E27FC236}">
                <a16:creationId xmlns:a16="http://schemas.microsoft.com/office/drawing/2014/main" id="{B7FEABAB-AA71-8DE5-01C0-CE5AA592BE77}"/>
              </a:ext>
            </a:extLst>
          </p:cNvPr>
          <p:cNvGrpSpPr/>
          <p:nvPr/>
        </p:nvGrpSpPr>
        <p:grpSpPr>
          <a:xfrm>
            <a:off x="8311031" y="6037472"/>
            <a:ext cx="2771885" cy="672548"/>
            <a:chOff x="9122335" y="5829104"/>
            <a:chExt cx="2771885" cy="672548"/>
          </a:xfrm>
        </p:grpSpPr>
        <p:grpSp>
          <p:nvGrpSpPr>
            <p:cNvPr id="18" name="Group 1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A4BB1D5A-BF4C-7632-37CD-B11424741BC7}"/>
                </a:ext>
              </a:extLst>
            </p:cNvPr>
            <p:cNvGrpSpPr>
              <a:grpSpLocks noChangeAspect="1"/>
            </p:cNvGrpSpPr>
            <p:nvPr>
              <p:custDataLst>
                <p:tags r:id="rId1"/>
              </p:custDataLst>
            </p:nvPr>
          </p:nvGrpSpPr>
          <p:grpSpPr>
            <a:xfrm>
              <a:off x="10661573" y="5829104"/>
              <a:ext cx="1232647" cy="672548"/>
              <a:chOff x="14677907" y="-14927531"/>
              <a:chExt cx="1466969" cy="800397"/>
            </a:xfrm>
          </p:grpSpPr>
          <p:sp>
            <p:nvSpPr>
              <p:cNvPr id="20" name="Freeform: Shape 19">
                <a:extLst>
                  <a:ext uri="{FF2B5EF4-FFF2-40B4-BE49-F238E27FC236}">
                    <a16:creationId xmlns:a16="http://schemas.microsoft.com/office/drawing/2014/main" id="{07256801-8881-E4A7-4388-12A82F7C48E4}"/>
                  </a:ext>
                </a:extLst>
              </p:cNvPr>
              <p:cNvSpPr/>
              <p:nvPr>
                <p:custDataLst>
                  <p:tags r:id="rId2"/>
                </p:custDataLst>
              </p:nvPr>
            </p:nvSpPr>
            <p:spPr>
              <a:xfrm flipV="1">
                <a:off x="15348255" y="-14927531"/>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08FD57F9-181B-410E-6E3D-5E7A310C9DFA}"/>
                  </a:ext>
                </a:extLst>
              </p:cNvPr>
              <p:cNvSpPr/>
              <p:nvPr>
                <p:custDataLst>
                  <p:tags r:id="rId3"/>
                </p:custDataLst>
              </p:nvPr>
            </p:nvSpPr>
            <p:spPr>
              <a:xfrm flipV="1">
                <a:off x="14677907"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31" name="Freeform: Shape 30">
                <a:extLst>
                  <a:ext uri="{FF2B5EF4-FFF2-40B4-BE49-F238E27FC236}">
                    <a16:creationId xmlns:a16="http://schemas.microsoft.com/office/drawing/2014/main" id="{96732CCE-8897-E8DE-FE3D-421D0EC1770B}"/>
                  </a:ext>
                </a:extLst>
              </p:cNvPr>
              <p:cNvSpPr/>
              <p:nvPr>
                <p:custDataLst>
                  <p:tags r:id="rId4"/>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32" name="Freeform: Shape 31">
                <a:extLst>
                  <a:ext uri="{FF2B5EF4-FFF2-40B4-BE49-F238E27FC236}">
                    <a16:creationId xmlns:a16="http://schemas.microsoft.com/office/drawing/2014/main" id="{3D4F9315-66F0-FC70-8FDF-F78E696242F6}"/>
                  </a:ext>
                </a:extLst>
              </p:cNvPr>
              <p:cNvSpPr/>
              <p:nvPr>
                <p:custDataLst>
                  <p:tags r:id="rId5"/>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33" name="Freeform: Shape 32">
                <a:extLst>
                  <a:ext uri="{FF2B5EF4-FFF2-40B4-BE49-F238E27FC236}">
                    <a16:creationId xmlns:a16="http://schemas.microsoft.com/office/drawing/2014/main" id="{BB5A5C82-680D-F13D-2A24-1C5BE2D10281}"/>
                  </a:ext>
                </a:extLst>
              </p:cNvPr>
              <p:cNvSpPr/>
              <p:nvPr>
                <p:custDataLst>
                  <p:tags r:id="rId6"/>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34" name="Freeform: Shape 33">
                <a:extLst>
                  <a:ext uri="{FF2B5EF4-FFF2-40B4-BE49-F238E27FC236}">
                    <a16:creationId xmlns:a16="http://schemas.microsoft.com/office/drawing/2014/main" id="{37803783-8ECD-1100-7FA5-D87390E03673}"/>
                  </a:ext>
                </a:extLst>
              </p:cNvPr>
              <p:cNvSpPr/>
              <p:nvPr>
                <p:custDataLst>
                  <p:tags r:id="rId7"/>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8BBC1F5C-BAFB-24AA-F588-07F600B63F1A}"/>
                  </a:ext>
                </a:extLst>
              </p:cNvPr>
              <p:cNvSpPr/>
              <p:nvPr>
                <p:custDataLst>
                  <p:tags r:id="rId8"/>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36" name="Freeform: Shape 35">
                <a:extLst>
                  <a:ext uri="{FF2B5EF4-FFF2-40B4-BE49-F238E27FC236}">
                    <a16:creationId xmlns:a16="http://schemas.microsoft.com/office/drawing/2014/main" id="{81A0B8F1-E273-8555-4195-626FF5F31C38}"/>
                  </a:ext>
                </a:extLst>
              </p:cNvPr>
              <p:cNvSpPr/>
              <p:nvPr>
                <p:custDataLst>
                  <p:tags r:id="rId9"/>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37" name="Freeform: Shape 36">
                <a:extLst>
                  <a:ext uri="{FF2B5EF4-FFF2-40B4-BE49-F238E27FC236}">
                    <a16:creationId xmlns:a16="http://schemas.microsoft.com/office/drawing/2014/main" id="{E30C80A0-0E93-491F-5665-F86286588EBA}"/>
                  </a:ext>
                </a:extLst>
              </p:cNvPr>
              <p:cNvSpPr/>
              <p:nvPr>
                <p:custDataLst>
                  <p:tags r:id="rId10"/>
                </p:custDataLst>
              </p:nvPr>
            </p:nvSpPr>
            <p:spPr>
              <a:xfrm flipV="1">
                <a:off x="15669829" y="-14227937"/>
                <a:ext cx="57683" cy="72875"/>
              </a:xfrm>
              <a:custGeom>
                <a:avLst/>
                <a:gdLst>
                  <a:gd name="connsiteX0" fmla="*/ 26413 w 57683"/>
                  <a:gd name="connsiteY0" fmla="*/ 71611 h 72875"/>
                  <a:gd name="connsiteX1" fmla="*/ 21251 w 57683"/>
                  <a:gd name="connsiteY1" fmla="*/ 46102 h 72875"/>
                  <a:gd name="connsiteX2" fmla="*/ 0 w 57683"/>
                  <a:gd name="connsiteY2" fmla="*/ -1264 h 72875"/>
                  <a:gd name="connsiteX3" fmla="*/ 19126 w 57683"/>
                  <a:gd name="connsiteY3" fmla="*/ -1264 h 72875"/>
                  <a:gd name="connsiteX4" fmla="*/ 52826 w 57683"/>
                  <a:gd name="connsiteY4" fmla="*/ 46102 h 72875"/>
                  <a:gd name="connsiteX5" fmla="*/ 57684 w 57683"/>
                  <a:gd name="connsiteY5" fmla="*/ 71611 h 72875"/>
                  <a:gd name="connsiteX6" fmla="*/ 26413 w 57683"/>
                  <a:gd name="connsiteY6" fmla="*/ 71611 h 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83" h="72875">
                    <a:moveTo>
                      <a:pt x="26413" y="71611"/>
                    </a:moveTo>
                    <a:lnTo>
                      <a:pt x="21251" y="46102"/>
                    </a:lnTo>
                    <a:lnTo>
                      <a:pt x="0" y="-1264"/>
                    </a:lnTo>
                    <a:lnTo>
                      <a:pt x="19126" y="-1264"/>
                    </a:lnTo>
                    <a:lnTo>
                      <a:pt x="52826" y="46102"/>
                    </a:lnTo>
                    <a:lnTo>
                      <a:pt x="57684" y="71611"/>
                    </a:lnTo>
                    <a:lnTo>
                      <a:pt x="26413" y="71611"/>
                    </a:lnTo>
                    <a:close/>
                  </a:path>
                </a:pathLst>
              </a:custGeom>
              <a:solidFill>
                <a:srgbClr val="FFFFFF"/>
              </a:solidFill>
              <a:ln w="30474" cap="flat">
                <a:noFill/>
                <a:prstDash val="solid"/>
                <a:miter/>
              </a:ln>
            </p:spPr>
            <p:txBody>
              <a:bodyPr rtlCol="0" anchor="ctr"/>
              <a:lstStyle/>
              <a:p>
                <a:pPr algn="ctr"/>
                <a:endParaRPr lang="en-US"/>
              </a:p>
            </p:txBody>
          </p:sp>
          <p:sp>
            <p:nvSpPr>
              <p:cNvPr id="38" name="Freeform: Shape 37">
                <a:extLst>
                  <a:ext uri="{FF2B5EF4-FFF2-40B4-BE49-F238E27FC236}">
                    <a16:creationId xmlns:a16="http://schemas.microsoft.com/office/drawing/2014/main" id="{B7145808-B950-29A5-69CE-71DEDAFC2BFC}"/>
                  </a:ext>
                </a:extLst>
              </p:cNvPr>
              <p:cNvSpPr/>
              <p:nvPr>
                <p:custDataLst>
                  <p:tags r:id="rId11"/>
                </p:custDataLst>
              </p:nvPr>
            </p:nvSpPr>
            <p:spPr>
              <a:xfrm flipV="1">
                <a:off x="15844741" y="-14360316"/>
                <a:ext cx="139055" cy="170032"/>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39" name="Freeform: Shape 38">
                <a:extLst>
                  <a:ext uri="{FF2B5EF4-FFF2-40B4-BE49-F238E27FC236}">
                    <a16:creationId xmlns:a16="http://schemas.microsoft.com/office/drawing/2014/main" id="{B42A1011-9289-123A-0F6F-9C0CC55320EE}"/>
                  </a:ext>
                </a:extLst>
              </p:cNvPr>
              <p:cNvSpPr/>
              <p:nvPr>
                <p:custDataLst>
                  <p:tags r:id="rId12"/>
                </p:custDataLst>
              </p:nvPr>
            </p:nvSpPr>
            <p:spPr>
              <a:xfrm flipV="1">
                <a:off x="16033907"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sp>
          <p:nvSpPr>
            <p:cNvPr id="19" name="TextBox 18">
              <a:extLst>
                <a:ext uri="{FF2B5EF4-FFF2-40B4-BE49-F238E27FC236}">
                  <a16:creationId xmlns:a16="http://schemas.microsoft.com/office/drawing/2014/main" id="{46821E82-2DCF-076C-BAF2-3F6DAA71606E}"/>
                </a:ext>
              </a:extLst>
            </p:cNvPr>
            <p:cNvSpPr txBox="1"/>
            <p:nvPr/>
          </p:nvSpPr>
          <p:spPr bwMode="auto">
            <a:xfrm>
              <a:off x="9122335" y="5863022"/>
              <a:ext cx="176880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Verdana" panose="020B0604030504040204" pitchFamily="34" charset="0"/>
                  <a:ea typeface="Verdana" panose="020B0604030504040204" pitchFamily="34" charset="0"/>
                  <a:cs typeface="Arev sans bold" pitchFamily="34" charset="0"/>
                </a:rPr>
                <a:t>≤ 1 −</a:t>
              </a:r>
              <a:endParaRPr lang="en-US" sz="2400" dirty="0">
                <a:latin typeface="Arev Sans" pitchFamily="34" charset="0"/>
                <a:ea typeface="Arev Sans" pitchFamily="34" charset="0"/>
                <a:cs typeface="Arev sans bold" pitchFamily="34" charset="0"/>
              </a:endParaRPr>
            </a:p>
          </p:txBody>
        </p:sp>
      </p:grpSp>
      <p:sp>
        <p:nvSpPr>
          <p:cNvPr id="40" name="Rectangle 39">
            <a:extLst>
              <a:ext uri="{FF2B5EF4-FFF2-40B4-BE49-F238E27FC236}">
                <a16:creationId xmlns:a16="http://schemas.microsoft.com/office/drawing/2014/main" id="{C4A4444E-FE68-8F3A-0658-3481575F6259}"/>
              </a:ext>
            </a:extLst>
          </p:cNvPr>
          <p:cNvSpPr/>
          <p:nvPr/>
        </p:nvSpPr>
        <p:spPr>
          <a:xfrm>
            <a:off x="7498976" y="1972235"/>
            <a:ext cx="4697506" cy="489024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
        <p:nvSpPr>
          <p:cNvPr id="22" name="TextBox 21">
            <a:extLst>
              <a:ext uri="{FF2B5EF4-FFF2-40B4-BE49-F238E27FC236}">
                <a16:creationId xmlns:a16="http://schemas.microsoft.com/office/drawing/2014/main" id="{91E5B1BE-3F05-5966-C392-D8CFD475AD0F}"/>
              </a:ext>
            </a:extLst>
          </p:cNvPr>
          <p:cNvSpPr txBox="1"/>
          <p:nvPr/>
        </p:nvSpPr>
        <p:spPr bwMode="auto">
          <a:xfrm>
            <a:off x="4433105" y="3215213"/>
            <a:ext cx="2562451" cy="20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Bits of entropy needed:</a:t>
            </a:r>
          </a:p>
          <a:p>
            <a:pPr algn="ctr" eaLnBrk="1" hangingPunct="1">
              <a:lnSpc>
                <a:spcPct val="120000"/>
              </a:lnSpc>
            </a:pPr>
            <a:endParaRPr lang="en-US" sz="1200" dirty="0">
              <a:latin typeface="Arev Sans" pitchFamily="34" charset="0"/>
              <a:ea typeface="Arev Sans" pitchFamily="34" charset="0"/>
              <a:cs typeface="Arev sans bold" pitchFamily="34" charset="0"/>
            </a:endParaRPr>
          </a:p>
          <a:p>
            <a:pPr algn="ct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3 log n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 O(1)</a:t>
            </a:r>
          </a:p>
          <a:p>
            <a:pPr algn="ctr" eaLnBrk="1" hangingPunct="1">
              <a:lnSpc>
                <a:spcPct val="120000"/>
              </a:lnSpc>
            </a:pPr>
            <a:endParaRPr lang="en-US" sz="2400" dirty="0">
              <a:solidFill>
                <a:srgbClr val="FFFF00"/>
              </a:solidFill>
              <a:latin typeface="Arev Sans" pitchFamily="34" charset="0"/>
              <a:ea typeface="Arev Sans" pitchFamily="34" charset="0"/>
              <a:cs typeface="Arev sans bold" pitchFamily="34" charset="0"/>
            </a:endParaRPr>
          </a:p>
        </p:txBody>
      </p:sp>
      <p:sp>
        <p:nvSpPr>
          <p:cNvPr id="24" name="TextBox 23">
            <a:extLst>
              <a:ext uri="{FF2B5EF4-FFF2-40B4-BE49-F238E27FC236}">
                <a16:creationId xmlns:a16="http://schemas.microsoft.com/office/drawing/2014/main" id="{E22CCCD4-1D0E-5AA0-8B5B-FEA8C232AC13}"/>
              </a:ext>
            </a:extLst>
          </p:cNvPr>
          <p:cNvSpPr txBox="1"/>
          <p:nvPr/>
        </p:nvSpPr>
        <p:spPr bwMode="auto">
          <a:xfrm>
            <a:off x="5233000" y="5056793"/>
            <a:ext cx="962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endParaRPr lang="en-US" sz="2400" dirty="0">
              <a:solidFill>
                <a:srgbClr val="FFFF00"/>
              </a:solidFill>
            </a:endParaRPr>
          </a:p>
        </p:txBody>
      </p:sp>
    </p:spTree>
    <p:extLst>
      <p:ext uri="{BB962C8B-B14F-4D97-AF65-F5344CB8AC3E}">
        <p14:creationId xmlns:p14="http://schemas.microsoft.com/office/powerpoint/2010/main" val="2338717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C48C2-C121-253F-147B-432C0A6316F3}"/>
              </a:ext>
            </a:extLst>
          </p:cNvPr>
          <p:cNvSpPr txBox="1"/>
          <p:nvPr/>
        </p:nvSpPr>
        <p:spPr bwMode="auto">
          <a:xfrm>
            <a:off x="109668" y="161364"/>
            <a:ext cx="11972664" cy="17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cap="small" dirty="0">
                <a:solidFill>
                  <a:srgbClr val="FFFF00"/>
                </a:solidFill>
                <a:latin typeface="Arev Sans" pitchFamily="34" charset="0"/>
                <a:ea typeface="Arev Sans" pitchFamily="34" charset="0"/>
                <a:cs typeface="Arev sans bold" pitchFamily="34" charset="0"/>
              </a:rPr>
              <a:t>Baby</a:t>
            </a:r>
            <a:r>
              <a:rPr lang="en-US" dirty="0">
                <a:solidFill>
                  <a:srgbClr val="FFFF00"/>
                </a:solidFill>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distribution:  </a:t>
            </a:r>
            <a:br>
              <a:rPr lang="en-US" dirty="0">
                <a:latin typeface="Arev Sans" pitchFamily="34" charset="0"/>
                <a:ea typeface="Arev Sans" pitchFamily="34" charset="0"/>
                <a:cs typeface="Arev sans bold" pitchFamily="34" charset="0"/>
              </a:rPr>
            </a:br>
            <a:endParaRPr lang="en-US" sz="1050" dirty="0">
              <a:latin typeface="Arev Sans" pitchFamily="34" charset="0"/>
              <a:ea typeface="Arev Sans" pitchFamily="34" charset="0"/>
              <a:cs typeface="Arev sans bold" pitchFamily="34" charset="0"/>
            </a:endParaRPr>
          </a:p>
          <a:p>
            <a:pPr algn="ctr" eaLnBrk="1" hangingPunct="1">
              <a:lnSpc>
                <a:spcPct val="120000"/>
              </a:lnSpc>
            </a:pPr>
            <a:r>
              <a:rPr lang="en-US" dirty="0">
                <a:latin typeface="Arev Sans" pitchFamily="34" charset="0"/>
                <a:ea typeface="Arev Sans" pitchFamily="34" charset="0"/>
                <a:cs typeface="Arev sans bold" pitchFamily="34" charset="0"/>
              </a:rPr>
              <a:t>Output a single, randomly placed, random gate from </a:t>
            </a:r>
            <a:r>
              <a:rPr lang="en-US" dirty="0">
                <a:solidFill>
                  <a:srgbClr val="FFFF00"/>
                </a:solidFill>
                <a:latin typeface="Arev Sans" pitchFamily="34" charset="0"/>
                <a:ea typeface="Arev Sans" pitchFamily="34" charset="0"/>
                <a:cs typeface="Arev sans bold" pitchFamily="34" charset="0"/>
              </a:rPr>
              <a:t>S</a:t>
            </a:r>
            <a:r>
              <a:rPr lang="en-US" dirty="0">
                <a:latin typeface="Arev Sans" pitchFamily="34" charset="0"/>
                <a:ea typeface="Arev Sans" pitchFamily="34" charset="0"/>
                <a:cs typeface="Arev sans bold" pitchFamily="34" charset="0"/>
              </a:rPr>
              <a:t>.</a:t>
            </a:r>
            <a:br>
              <a:rPr lang="en-US" sz="2400" dirty="0">
                <a:solidFill>
                  <a:srgbClr val="FFFF00"/>
                </a:solidFill>
                <a:latin typeface="Arev Sans" pitchFamily="34" charset="0"/>
                <a:ea typeface="Arev Sans" pitchFamily="34" charset="0"/>
                <a:cs typeface="Arev sans bold" pitchFamily="34" charset="0"/>
              </a:rPr>
            </a:br>
            <a:endParaRPr lang="en-US" sz="2400" dirty="0">
              <a:latin typeface="Arev Sans" pitchFamily="34" charset="0"/>
              <a:ea typeface="Arev Sans" pitchFamily="34" charset="0"/>
              <a:cs typeface="Arev sans bold" pitchFamily="34" charset="0"/>
            </a:endParaRPr>
          </a:p>
        </p:txBody>
      </p:sp>
      <p:grpSp>
        <p:nvGrpSpPr>
          <p:cNvPr id="25" name="Group 24">
            <a:extLst>
              <a:ext uri="{FF2B5EF4-FFF2-40B4-BE49-F238E27FC236}">
                <a16:creationId xmlns:a16="http://schemas.microsoft.com/office/drawing/2014/main" id="{750B6A5D-DF32-DB08-CBC7-561577F8124B}"/>
              </a:ext>
            </a:extLst>
          </p:cNvPr>
          <p:cNvGrpSpPr/>
          <p:nvPr/>
        </p:nvGrpSpPr>
        <p:grpSpPr>
          <a:xfrm>
            <a:off x="1410970" y="2800457"/>
            <a:ext cx="2322830" cy="3164840"/>
            <a:chOff x="647700" y="3103880"/>
            <a:chExt cx="10896600" cy="3164840"/>
          </a:xfrm>
        </p:grpSpPr>
        <p:cxnSp>
          <p:nvCxnSpPr>
            <p:cNvPr id="3" name="Straight Connector 2">
              <a:extLst>
                <a:ext uri="{FF2B5EF4-FFF2-40B4-BE49-F238E27FC236}">
                  <a16:creationId xmlns:a16="http://schemas.microsoft.com/office/drawing/2014/main" id="{A65FA8A4-27B9-1231-7003-88DC98267AE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B5736D70-820F-747D-A84D-2B7C4340581F}"/>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8D06C908-E792-7C05-CAD6-C6D9CED89F9D}"/>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D3857C98-9910-84D4-56C4-FFB81C6F867C}"/>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2F39CCA3-0031-1FD7-6C59-8D3A71ADBEF4}"/>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3BE81BF-0760-6927-2774-1AED333AAE0B}"/>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EAD0CC0-A135-25F6-B618-D61952B3941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793D85C-A297-507D-76EB-A192C61F227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1" name="Freeform: Shape 20">
            <a:extLst>
              <a:ext uri="{FF2B5EF4-FFF2-40B4-BE49-F238E27FC236}">
                <a16:creationId xmlns:a16="http://schemas.microsoft.com/office/drawing/2014/main" id="{BB4B7593-BC12-ABD0-B789-3E3984A9054F}"/>
              </a:ext>
            </a:extLst>
          </p:cNvPr>
          <p:cNvSpPr/>
          <p:nvPr/>
        </p:nvSpPr>
        <p:spPr bwMode="auto">
          <a:xfrm>
            <a:off x="2165592" y="3959087"/>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13" name="TextBox 12">
            <a:extLst>
              <a:ext uri="{FF2B5EF4-FFF2-40B4-BE49-F238E27FC236}">
                <a16:creationId xmlns:a16="http://schemas.microsoft.com/office/drawing/2014/main" id="{EB53198C-E575-BB40-D68F-6853C8E6079C}"/>
              </a:ext>
            </a:extLst>
          </p:cNvPr>
          <p:cNvSpPr txBox="1"/>
          <p:nvPr/>
        </p:nvSpPr>
        <p:spPr bwMode="auto">
          <a:xfrm>
            <a:off x="7446629" y="3630131"/>
            <a:ext cx="4724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baseline="-25000" dirty="0">
                <a:latin typeface="Arev Sans" pitchFamily="34" charset="0"/>
                <a:ea typeface="Arev Sans" pitchFamily="34" charset="0"/>
                <a:cs typeface="Arev sans bold" pitchFamily="34" charset="0"/>
              </a:rPr>
              <a:t>op</a:t>
            </a:r>
          </a:p>
        </p:txBody>
      </p:sp>
      <p:sp>
        <p:nvSpPr>
          <p:cNvPr id="19" name="TextBox 18">
            <a:extLst>
              <a:ext uri="{FF2B5EF4-FFF2-40B4-BE49-F238E27FC236}">
                <a16:creationId xmlns:a16="http://schemas.microsoft.com/office/drawing/2014/main" id="{46821E82-2DCF-076C-BAF2-3F6DAA71606E}"/>
              </a:ext>
            </a:extLst>
          </p:cNvPr>
          <p:cNvSpPr txBox="1"/>
          <p:nvPr/>
        </p:nvSpPr>
        <p:spPr bwMode="auto">
          <a:xfrm>
            <a:off x="8311031" y="4335386"/>
            <a:ext cx="176880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Verdana" panose="020B0604030504040204" pitchFamily="34" charset="0"/>
                <a:ea typeface="Verdana" panose="020B0604030504040204" pitchFamily="34" charset="0"/>
                <a:cs typeface="Arev sans bold" pitchFamily="34" charset="0"/>
              </a:rPr>
              <a:t>≤ 1 −</a:t>
            </a:r>
            <a:endParaRPr lang="en-US" sz="2400" dirty="0">
              <a:latin typeface="Arev Sans" pitchFamily="34" charset="0"/>
              <a:ea typeface="Arev Sans" pitchFamily="34" charset="0"/>
              <a:cs typeface="Arev sans bold" pitchFamily="34" charset="0"/>
            </a:endParaRPr>
          </a:p>
        </p:txBody>
      </p:sp>
      <p:sp>
        <p:nvSpPr>
          <p:cNvPr id="40" name="Rectangle 39">
            <a:extLst>
              <a:ext uri="{FF2B5EF4-FFF2-40B4-BE49-F238E27FC236}">
                <a16:creationId xmlns:a16="http://schemas.microsoft.com/office/drawing/2014/main" id="{C4A4444E-FE68-8F3A-0658-3481575F6259}"/>
              </a:ext>
            </a:extLst>
          </p:cNvPr>
          <p:cNvSpPr/>
          <p:nvPr/>
        </p:nvSpPr>
        <p:spPr>
          <a:xfrm>
            <a:off x="7498976" y="1972235"/>
            <a:ext cx="4697506" cy="489024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
        <p:nvSpPr>
          <p:cNvPr id="22" name="TextBox 21">
            <a:extLst>
              <a:ext uri="{FF2B5EF4-FFF2-40B4-BE49-F238E27FC236}">
                <a16:creationId xmlns:a16="http://schemas.microsoft.com/office/drawing/2014/main" id="{91E5B1BE-3F05-5966-C392-D8CFD475AD0F}"/>
              </a:ext>
            </a:extLst>
          </p:cNvPr>
          <p:cNvSpPr txBox="1"/>
          <p:nvPr/>
        </p:nvSpPr>
        <p:spPr bwMode="auto">
          <a:xfrm>
            <a:off x="4433105" y="3215213"/>
            <a:ext cx="2562451" cy="20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Bits of entropy needed:</a:t>
            </a:r>
          </a:p>
          <a:p>
            <a:pPr algn="ctr" eaLnBrk="1" hangingPunct="1">
              <a:lnSpc>
                <a:spcPct val="120000"/>
              </a:lnSpc>
            </a:pPr>
            <a:endParaRPr lang="en-US" sz="1200" dirty="0">
              <a:latin typeface="Arev Sans" pitchFamily="34" charset="0"/>
              <a:ea typeface="Arev Sans" pitchFamily="34" charset="0"/>
              <a:cs typeface="Arev sans bold" pitchFamily="34" charset="0"/>
            </a:endParaRPr>
          </a:p>
          <a:p>
            <a:pPr algn="ct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3 log n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 O(1)</a:t>
            </a:r>
          </a:p>
          <a:p>
            <a:pPr algn="ctr" eaLnBrk="1" hangingPunct="1">
              <a:lnSpc>
                <a:spcPct val="120000"/>
              </a:lnSpc>
            </a:pPr>
            <a:endParaRPr lang="en-US" sz="2400" dirty="0">
              <a:solidFill>
                <a:srgbClr val="FFFF00"/>
              </a:solidFill>
              <a:latin typeface="Arev Sans" pitchFamily="34" charset="0"/>
              <a:ea typeface="Arev Sans" pitchFamily="34" charset="0"/>
              <a:cs typeface="Arev sans bold" pitchFamily="34" charset="0"/>
            </a:endParaRPr>
          </a:p>
        </p:txBody>
      </p:sp>
      <p:sp>
        <p:nvSpPr>
          <p:cNvPr id="24" name="TextBox 23">
            <a:extLst>
              <a:ext uri="{FF2B5EF4-FFF2-40B4-BE49-F238E27FC236}">
                <a16:creationId xmlns:a16="http://schemas.microsoft.com/office/drawing/2014/main" id="{E22CCCD4-1D0E-5AA0-8B5B-FEA8C232AC13}"/>
              </a:ext>
            </a:extLst>
          </p:cNvPr>
          <p:cNvSpPr txBox="1"/>
          <p:nvPr/>
        </p:nvSpPr>
        <p:spPr bwMode="auto">
          <a:xfrm>
            <a:off x="5233000" y="5056793"/>
            <a:ext cx="962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endParaRPr lang="en-US" sz="2400" dirty="0">
              <a:solidFill>
                <a:srgbClr val="FFFF00"/>
              </a:solidFill>
            </a:endParaRPr>
          </a:p>
        </p:txBody>
      </p:sp>
      <p:sp>
        <p:nvSpPr>
          <p:cNvPr id="14" name="TextBox 13">
            <a:extLst>
              <a:ext uri="{FF2B5EF4-FFF2-40B4-BE49-F238E27FC236}">
                <a16:creationId xmlns:a16="http://schemas.microsoft.com/office/drawing/2014/main" id="{AD54E17B-50F5-5138-567B-032BB042B6F6}"/>
              </a:ext>
            </a:extLst>
          </p:cNvPr>
          <p:cNvSpPr txBox="1"/>
          <p:nvPr/>
        </p:nvSpPr>
        <p:spPr bwMode="auto">
          <a:xfrm>
            <a:off x="7693823" y="2402724"/>
            <a:ext cx="31953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solidFill>
                  <a:srgbClr val="FFFF00"/>
                </a:solidFill>
                <a:latin typeface="Arev Sans" pitchFamily="34" charset="0"/>
                <a:ea typeface="Arev Sans" pitchFamily="34" charset="0"/>
                <a:cs typeface="Arev sans bold" pitchFamily="34" charset="0"/>
              </a:rPr>
              <a:t>Theorem:</a:t>
            </a:r>
          </a:p>
        </p:txBody>
      </p:sp>
      <p:sp>
        <p:nvSpPr>
          <p:cNvPr id="15" name="TextBox 14">
            <a:extLst>
              <a:ext uri="{FF2B5EF4-FFF2-40B4-BE49-F238E27FC236}">
                <a16:creationId xmlns:a16="http://schemas.microsoft.com/office/drawing/2014/main" id="{AD8C5446-F2BA-447A-65B8-D4667F248AC0}"/>
              </a:ext>
            </a:extLst>
          </p:cNvPr>
          <p:cNvSpPr txBox="1"/>
          <p:nvPr/>
        </p:nvSpPr>
        <p:spPr bwMode="auto">
          <a:xfrm>
            <a:off x="8185025" y="2807963"/>
            <a:ext cx="3632849" cy="39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[BHH’19], [H</a:t>
            </a:r>
            <a:r>
              <a:rPr lang="en-US" sz="1800" cap="small" dirty="0">
                <a:latin typeface="Arev Sans" pitchFamily="34" charset="0"/>
                <a:ea typeface="Arev Sans" pitchFamily="34" charset="0"/>
                <a:cs typeface="Arev sans bold" pitchFamily="34" charset="0"/>
              </a:rPr>
              <a:t>Hj</a:t>
            </a:r>
            <a:r>
              <a:rPr lang="en-US" sz="1800" dirty="0">
                <a:latin typeface="Arev Sans" pitchFamily="34" charset="0"/>
                <a:ea typeface="Arev Sans" pitchFamily="34" charset="0"/>
                <a:cs typeface="Arev sans bold" pitchFamily="34" charset="0"/>
              </a:rPr>
              <a:t>’20], [Haf’22]</a:t>
            </a:r>
          </a:p>
        </p:txBody>
      </p:sp>
      <p:sp>
        <p:nvSpPr>
          <p:cNvPr id="2" name="TextBox 1">
            <a:extLst>
              <a:ext uri="{FF2B5EF4-FFF2-40B4-BE49-F238E27FC236}">
                <a16:creationId xmlns:a16="http://schemas.microsoft.com/office/drawing/2014/main" id="{D1CD2284-4ED8-95D0-8292-0C539B329116}"/>
              </a:ext>
            </a:extLst>
          </p:cNvPr>
          <p:cNvSpPr txBox="1"/>
          <p:nvPr/>
        </p:nvSpPr>
        <p:spPr bwMode="auto">
          <a:xfrm>
            <a:off x="10553388" y="4609463"/>
            <a:ext cx="125984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t>
            </a:r>
            <a:r>
              <a:rPr lang="en-US" sz="900" dirty="0">
                <a:latin typeface="Arev Sans" pitchFamily="34" charset="0"/>
                <a:ea typeface="Arev Sans" pitchFamily="34" charset="0"/>
                <a:cs typeface="Arev sans bold" pitchFamily="34" charset="0"/>
              </a:rPr>
              <a:t> </a:t>
            </a:r>
            <a:r>
              <a:rPr lang="en-US" sz="2000" dirty="0">
                <a:latin typeface="Arev Sans" pitchFamily="34" charset="0"/>
                <a:ea typeface="Arev Sans" pitchFamily="34" charset="0"/>
                <a:cs typeface="Arev sans bold" pitchFamily="34" charset="0"/>
              </a:rPr>
              <a:t>Õ(  )</a:t>
            </a:r>
          </a:p>
        </p:txBody>
      </p:sp>
      <p:grpSp>
        <p:nvGrpSpPr>
          <p:cNvPr id="18" name="Group 1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A4BB1D5A-BF4C-7632-37CD-B11424741BC7}"/>
              </a:ext>
            </a:extLst>
          </p:cNvPr>
          <p:cNvGrpSpPr>
            <a:grpSpLocks noChangeAspect="1"/>
          </p:cNvGrpSpPr>
          <p:nvPr>
            <p:custDataLst>
              <p:tags r:id="rId1"/>
            </p:custDataLst>
          </p:nvPr>
        </p:nvGrpSpPr>
        <p:grpSpPr>
          <a:xfrm>
            <a:off x="9876717" y="4301468"/>
            <a:ext cx="1533146" cy="672548"/>
            <a:chOff x="14709361" y="-14927531"/>
            <a:chExt cx="1824589" cy="800397"/>
          </a:xfrm>
        </p:grpSpPr>
        <p:sp>
          <p:nvSpPr>
            <p:cNvPr id="20" name="Freeform: Shape 19">
              <a:extLst>
                <a:ext uri="{FF2B5EF4-FFF2-40B4-BE49-F238E27FC236}">
                  <a16:creationId xmlns:a16="http://schemas.microsoft.com/office/drawing/2014/main" id="{07256801-8881-E4A7-4388-12A82F7C48E4}"/>
                </a:ext>
              </a:extLst>
            </p:cNvPr>
            <p:cNvSpPr/>
            <p:nvPr>
              <p:custDataLst>
                <p:tags r:id="rId2"/>
              </p:custDataLst>
            </p:nvPr>
          </p:nvSpPr>
          <p:spPr>
            <a:xfrm flipV="1">
              <a:off x="15584037" y="-14927531"/>
              <a:ext cx="131769"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08FD57F9-181B-410E-6E3D-5E7A310C9DFA}"/>
                </a:ext>
              </a:extLst>
            </p:cNvPr>
            <p:cNvSpPr/>
            <p:nvPr>
              <p:custDataLst>
                <p:tags r:id="rId3"/>
              </p:custDataLst>
            </p:nvPr>
          </p:nvSpPr>
          <p:spPr>
            <a:xfrm flipV="1">
              <a:off x="14934851"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31" name="Freeform: Shape 30">
              <a:extLst>
                <a:ext uri="{FF2B5EF4-FFF2-40B4-BE49-F238E27FC236}">
                  <a16:creationId xmlns:a16="http://schemas.microsoft.com/office/drawing/2014/main" id="{96732CCE-8897-E8DE-FE3D-421D0EC1770B}"/>
                </a:ext>
              </a:extLst>
            </p:cNvPr>
            <p:cNvSpPr/>
            <p:nvPr>
              <p:custDataLst>
                <p:tags r:id="rId4"/>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32" name="Freeform: Shape 31">
              <a:extLst>
                <a:ext uri="{FF2B5EF4-FFF2-40B4-BE49-F238E27FC236}">
                  <a16:creationId xmlns:a16="http://schemas.microsoft.com/office/drawing/2014/main" id="{3D4F9315-66F0-FC70-8FDF-F78E696242F6}"/>
                </a:ext>
              </a:extLst>
            </p:cNvPr>
            <p:cNvSpPr/>
            <p:nvPr>
              <p:custDataLst>
                <p:tags r:id="rId5"/>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33" name="Freeform: Shape 32">
              <a:extLst>
                <a:ext uri="{FF2B5EF4-FFF2-40B4-BE49-F238E27FC236}">
                  <a16:creationId xmlns:a16="http://schemas.microsoft.com/office/drawing/2014/main" id="{BB5A5C82-680D-F13D-2A24-1C5BE2D10281}"/>
                </a:ext>
              </a:extLst>
            </p:cNvPr>
            <p:cNvSpPr/>
            <p:nvPr>
              <p:custDataLst>
                <p:tags r:id="rId6"/>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34" name="Freeform: Shape 33">
              <a:extLst>
                <a:ext uri="{FF2B5EF4-FFF2-40B4-BE49-F238E27FC236}">
                  <a16:creationId xmlns:a16="http://schemas.microsoft.com/office/drawing/2014/main" id="{37803783-8ECD-1100-7FA5-D87390E03673}"/>
                </a:ext>
              </a:extLst>
            </p:cNvPr>
            <p:cNvSpPr/>
            <p:nvPr>
              <p:custDataLst>
                <p:tags r:id="rId7"/>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8BBC1F5C-BAFB-24AA-F588-07F600B63F1A}"/>
                </a:ext>
              </a:extLst>
            </p:cNvPr>
            <p:cNvSpPr/>
            <p:nvPr>
              <p:custDataLst>
                <p:tags r:id="rId8"/>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36" name="Freeform: Shape 35">
              <a:extLst>
                <a:ext uri="{FF2B5EF4-FFF2-40B4-BE49-F238E27FC236}">
                  <a16:creationId xmlns:a16="http://schemas.microsoft.com/office/drawing/2014/main" id="{81A0B8F1-E273-8555-4195-626FF5F31C38}"/>
                </a:ext>
              </a:extLst>
            </p:cNvPr>
            <p:cNvSpPr/>
            <p:nvPr>
              <p:custDataLst>
                <p:tags r:id="rId9"/>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38" name="Freeform: Shape 37">
              <a:extLst>
                <a:ext uri="{FF2B5EF4-FFF2-40B4-BE49-F238E27FC236}">
                  <a16:creationId xmlns:a16="http://schemas.microsoft.com/office/drawing/2014/main" id="{B7145808-B950-29A5-69CE-71DEDAFC2BFC}"/>
                </a:ext>
              </a:extLst>
            </p:cNvPr>
            <p:cNvSpPr/>
            <p:nvPr>
              <p:custDataLst>
                <p:tags r:id="rId10"/>
              </p:custDataLst>
            </p:nvPr>
          </p:nvSpPr>
          <p:spPr>
            <a:xfrm flipV="1">
              <a:off x="16394895" y="-14360316"/>
              <a:ext cx="139055" cy="170031"/>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39" name="Freeform: Shape 38">
              <a:extLst>
                <a:ext uri="{FF2B5EF4-FFF2-40B4-BE49-F238E27FC236}">
                  <a16:creationId xmlns:a16="http://schemas.microsoft.com/office/drawing/2014/main" id="{B42A1011-9289-123A-0F6F-9C0CC55320EE}"/>
                </a:ext>
              </a:extLst>
            </p:cNvPr>
            <p:cNvSpPr/>
            <p:nvPr>
              <p:custDataLst>
                <p:tags r:id="rId11"/>
              </p:custDataLst>
            </p:nvPr>
          </p:nvSpPr>
          <p:spPr>
            <a:xfrm flipV="1">
              <a:off x="15677211"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cxnSp>
        <p:nvCxnSpPr>
          <p:cNvPr id="16" name="Straight Connector 15">
            <a:extLst>
              <a:ext uri="{FF2B5EF4-FFF2-40B4-BE49-F238E27FC236}">
                <a16:creationId xmlns:a16="http://schemas.microsoft.com/office/drawing/2014/main" id="{323326DF-1F33-AF00-85A0-71A5E3424A88}"/>
              </a:ext>
            </a:extLst>
          </p:cNvPr>
          <p:cNvCxnSpPr>
            <a:cxnSpLocks/>
          </p:cNvCxnSpPr>
          <p:nvPr/>
        </p:nvCxnSpPr>
        <p:spPr bwMode="auto">
          <a:xfrm>
            <a:off x="9847729" y="4617720"/>
            <a:ext cx="1661011" cy="0"/>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599380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C48C2-C121-253F-147B-432C0A6316F3}"/>
              </a:ext>
            </a:extLst>
          </p:cNvPr>
          <p:cNvSpPr txBox="1"/>
          <p:nvPr/>
        </p:nvSpPr>
        <p:spPr bwMode="auto">
          <a:xfrm>
            <a:off x="109668" y="161364"/>
            <a:ext cx="11972664" cy="17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cap="small" dirty="0">
                <a:solidFill>
                  <a:srgbClr val="FFFF00"/>
                </a:solidFill>
                <a:latin typeface="Arev Sans" pitchFamily="34" charset="0"/>
                <a:ea typeface="Arev Sans" pitchFamily="34" charset="0"/>
                <a:cs typeface="Arev sans bold" pitchFamily="34" charset="0"/>
              </a:rPr>
              <a:t>Baby</a:t>
            </a:r>
            <a:r>
              <a:rPr lang="en-US" dirty="0">
                <a:solidFill>
                  <a:srgbClr val="FFFF00"/>
                </a:solidFill>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distribution:  </a:t>
            </a:r>
            <a:br>
              <a:rPr lang="en-US" dirty="0">
                <a:latin typeface="Arev Sans" pitchFamily="34" charset="0"/>
                <a:ea typeface="Arev Sans" pitchFamily="34" charset="0"/>
                <a:cs typeface="Arev sans bold" pitchFamily="34" charset="0"/>
              </a:rPr>
            </a:br>
            <a:endParaRPr lang="en-US" sz="1050" dirty="0">
              <a:latin typeface="Arev Sans" pitchFamily="34" charset="0"/>
              <a:ea typeface="Arev Sans" pitchFamily="34" charset="0"/>
              <a:cs typeface="Arev sans bold" pitchFamily="34" charset="0"/>
            </a:endParaRPr>
          </a:p>
          <a:p>
            <a:pPr algn="ctr" eaLnBrk="1" hangingPunct="1">
              <a:lnSpc>
                <a:spcPct val="120000"/>
              </a:lnSpc>
            </a:pPr>
            <a:r>
              <a:rPr lang="en-US" dirty="0">
                <a:latin typeface="Arev Sans" pitchFamily="34" charset="0"/>
                <a:ea typeface="Arev Sans" pitchFamily="34" charset="0"/>
                <a:cs typeface="Arev sans bold" pitchFamily="34" charset="0"/>
              </a:rPr>
              <a:t>Output a single, randomly placed, random gate from </a:t>
            </a:r>
            <a:r>
              <a:rPr lang="en-US" dirty="0">
                <a:solidFill>
                  <a:srgbClr val="FFFF00"/>
                </a:solidFill>
                <a:latin typeface="Arev Sans" pitchFamily="34" charset="0"/>
                <a:ea typeface="Arev Sans" pitchFamily="34" charset="0"/>
                <a:cs typeface="Arev sans bold" pitchFamily="34" charset="0"/>
              </a:rPr>
              <a:t>S</a:t>
            </a:r>
            <a:r>
              <a:rPr lang="en-US" dirty="0">
                <a:latin typeface="Arev Sans" pitchFamily="34" charset="0"/>
                <a:ea typeface="Arev Sans" pitchFamily="34" charset="0"/>
                <a:cs typeface="Arev sans bold" pitchFamily="34" charset="0"/>
              </a:rPr>
              <a:t>.</a:t>
            </a:r>
            <a:br>
              <a:rPr lang="en-US" sz="2400" dirty="0">
                <a:solidFill>
                  <a:srgbClr val="FFFF00"/>
                </a:solidFill>
                <a:latin typeface="Arev Sans" pitchFamily="34" charset="0"/>
                <a:ea typeface="Arev Sans" pitchFamily="34" charset="0"/>
                <a:cs typeface="Arev sans bold" pitchFamily="34" charset="0"/>
              </a:rPr>
            </a:br>
            <a:endParaRPr lang="en-US" sz="2400" dirty="0">
              <a:latin typeface="Arev Sans" pitchFamily="34" charset="0"/>
              <a:ea typeface="Arev Sans" pitchFamily="34" charset="0"/>
              <a:cs typeface="Arev sans bold" pitchFamily="34" charset="0"/>
            </a:endParaRPr>
          </a:p>
        </p:txBody>
      </p:sp>
      <p:grpSp>
        <p:nvGrpSpPr>
          <p:cNvPr id="25" name="Group 24">
            <a:extLst>
              <a:ext uri="{FF2B5EF4-FFF2-40B4-BE49-F238E27FC236}">
                <a16:creationId xmlns:a16="http://schemas.microsoft.com/office/drawing/2014/main" id="{750B6A5D-DF32-DB08-CBC7-561577F8124B}"/>
              </a:ext>
            </a:extLst>
          </p:cNvPr>
          <p:cNvGrpSpPr/>
          <p:nvPr/>
        </p:nvGrpSpPr>
        <p:grpSpPr>
          <a:xfrm>
            <a:off x="1410970" y="2800457"/>
            <a:ext cx="2322830" cy="3164840"/>
            <a:chOff x="647700" y="3103880"/>
            <a:chExt cx="10896600" cy="3164840"/>
          </a:xfrm>
        </p:grpSpPr>
        <p:cxnSp>
          <p:nvCxnSpPr>
            <p:cNvPr id="3" name="Straight Connector 2">
              <a:extLst>
                <a:ext uri="{FF2B5EF4-FFF2-40B4-BE49-F238E27FC236}">
                  <a16:creationId xmlns:a16="http://schemas.microsoft.com/office/drawing/2014/main" id="{A65FA8A4-27B9-1231-7003-88DC98267AE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B5736D70-820F-747D-A84D-2B7C4340581F}"/>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8D06C908-E792-7C05-CAD6-C6D9CED89F9D}"/>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D3857C98-9910-84D4-56C4-FFB81C6F867C}"/>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2F39CCA3-0031-1FD7-6C59-8D3A71ADBEF4}"/>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3BE81BF-0760-6927-2774-1AED333AAE0B}"/>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EAD0CC0-A135-25F6-B618-D61952B3941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793D85C-A297-507D-76EB-A192C61F227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1" name="Freeform: Shape 20">
            <a:extLst>
              <a:ext uri="{FF2B5EF4-FFF2-40B4-BE49-F238E27FC236}">
                <a16:creationId xmlns:a16="http://schemas.microsoft.com/office/drawing/2014/main" id="{BB4B7593-BC12-ABD0-B789-3E3984A9054F}"/>
              </a:ext>
            </a:extLst>
          </p:cNvPr>
          <p:cNvSpPr/>
          <p:nvPr/>
        </p:nvSpPr>
        <p:spPr bwMode="auto">
          <a:xfrm>
            <a:off x="2165592" y="3959087"/>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13" name="TextBox 12">
            <a:extLst>
              <a:ext uri="{FF2B5EF4-FFF2-40B4-BE49-F238E27FC236}">
                <a16:creationId xmlns:a16="http://schemas.microsoft.com/office/drawing/2014/main" id="{EB53198C-E575-BB40-D68F-6853C8E6079C}"/>
              </a:ext>
            </a:extLst>
          </p:cNvPr>
          <p:cNvSpPr txBox="1"/>
          <p:nvPr/>
        </p:nvSpPr>
        <p:spPr bwMode="auto">
          <a:xfrm>
            <a:off x="7446629" y="3630131"/>
            <a:ext cx="4724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baseline="-25000" dirty="0">
                <a:latin typeface="Arev Sans" pitchFamily="34" charset="0"/>
                <a:ea typeface="Arev Sans" pitchFamily="34" charset="0"/>
                <a:cs typeface="Arev sans bold" pitchFamily="34" charset="0"/>
              </a:rPr>
              <a:t>op</a:t>
            </a:r>
          </a:p>
        </p:txBody>
      </p:sp>
      <p:grpSp>
        <p:nvGrpSpPr>
          <p:cNvPr id="17" name="Group 16">
            <a:extLst>
              <a:ext uri="{FF2B5EF4-FFF2-40B4-BE49-F238E27FC236}">
                <a16:creationId xmlns:a16="http://schemas.microsoft.com/office/drawing/2014/main" id="{B7FEABAB-AA71-8DE5-01C0-CE5AA592BE77}"/>
              </a:ext>
            </a:extLst>
          </p:cNvPr>
          <p:cNvGrpSpPr/>
          <p:nvPr/>
        </p:nvGrpSpPr>
        <p:grpSpPr>
          <a:xfrm>
            <a:off x="8311031" y="4301468"/>
            <a:ext cx="2771885" cy="672548"/>
            <a:chOff x="9122335" y="5829104"/>
            <a:chExt cx="2771885" cy="672548"/>
          </a:xfrm>
        </p:grpSpPr>
        <p:grpSp>
          <p:nvGrpSpPr>
            <p:cNvPr id="18" name="Group 1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A4BB1D5A-BF4C-7632-37CD-B11424741BC7}"/>
                </a:ext>
              </a:extLst>
            </p:cNvPr>
            <p:cNvGrpSpPr>
              <a:grpSpLocks noChangeAspect="1"/>
            </p:cNvGrpSpPr>
            <p:nvPr>
              <p:custDataLst>
                <p:tags r:id="rId1"/>
              </p:custDataLst>
            </p:nvPr>
          </p:nvGrpSpPr>
          <p:grpSpPr>
            <a:xfrm>
              <a:off x="10661573" y="5829104"/>
              <a:ext cx="1232647" cy="672548"/>
              <a:chOff x="14677907" y="-14927531"/>
              <a:chExt cx="1466969" cy="800397"/>
            </a:xfrm>
          </p:grpSpPr>
          <p:sp>
            <p:nvSpPr>
              <p:cNvPr id="20" name="Freeform: Shape 19">
                <a:extLst>
                  <a:ext uri="{FF2B5EF4-FFF2-40B4-BE49-F238E27FC236}">
                    <a16:creationId xmlns:a16="http://schemas.microsoft.com/office/drawing/2014/main" id="{07256801-8881-E4A7-4388-12A82F7C48E4}"/>
                  </a:ext>
                </a:extLst>
              </p:cNvPr>
              <p:cNvSpPr/>
              <p:nvPr>
                <p:custDataLst>
                  <p:tags r:id="rId2"/>
                </p:custDataLst>
              </p:nvPr>
            </p:nvSpPr>
            <p:spPr>
              <a:xfrm flipV="1">
                <a:off x="15348255" y="-14927531"/>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08FD57F9-181B-410E-6E3D-5E7A310C9DFA}"/>
                  </a:ext>
                </a:extLst>
              </p:cNvPr>
              <p:cNvSpPr/>
              <p:nvPr>
                <p:custDataLst>
                  <p:tags r:id="rId3"/>
                </p:custDataLst>
              </p:nvPr>
            </p:nvSpPr>
            <p:spPr>
              <a:xfrm flipV="1">
                <a:off x="14677907"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31" name="Freeform: Shape 30">
                <a:extLst>
                  <a:ext uri="{FF2B5EF4-FFF2-40B4-BE49-F238E27FC236}">
                    <a16:creationId xmlns:a16="http://schemas.microsoft.com/office/drawing/2014/main" id="{96732CCE-8897-E8DE-FE3D-421D0EC1770B}"/>
                  </a:ext>
                </a:extLst>
              </p:cNvPr>
              <p:cNvSpPr/>
              <p:nvPr>
                <p:custDataLst>
                  <p:tags r:id="rId4"/>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32" name="Freeform: Shape 31">
                <a:extLst>
                  <a:ext uri="{FF2B5EF4-FFF2-40B4-BE49-F238E27FC236}">
                    <a16:creationId xmlns:a16="http://schemas.microsoft.com/office/drawing/2014/main" id="{3D4F9315-66F0-FC70-8FDF-F78E696242F6}"/>
                  </a:ext>
                </a:extLst>
              </p:cNvPr>
              <p:cNvSpPr/>
              <p:nvPr>
                <p:custDataLst>
                  <p:tags r:id="rId5"/>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33" name="Freeform: Shape 32">
                <a:extLst>
                  <a:ext uri="{FF2B5EF4-FFF2-40B4-BE49-F238E27FC236}">
                    <a16:creationId xmlns:a16="http://schemas.microsoft.com/office/drawing/2014/main" id="{BB5A5C82-680D-F13D-2A24-1C5BE2D10281}"/>
                  </a:ext>
                </a:extLst>
              </p:cNvPr>
              <p:cNvSpPr/>
              <p:nvPr>
                <p:custDataLst>
                  <p:tags r:id="rId6"/>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34" name="Freeform: Shape 33">
                <a:extLst>
                  <a:ext uri="{FF2B5EF4-FFF2-40B4-BE49-F238E27FC236}">
                    <a16:creationId xmlns:a16="http://schemas.microsoft.com/office/drawing/2014/main" id="{37803783-8ECD-1100-7FA5-D87390E03673}"/>
                  </a:ext>
                </a:extLst>
              </p:cNvPr>
              <p:cNvSpPr/>
              <p:nvPr>
                <p:custDataLst>
                  <p:tags r:id="rId7"/>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8BBC1F5C-BAFB-24AA-F588-07F600B63F1A}"/>
                  </a:ext>
                </a:extLst>
              </p:cNvPr>
              <p:cNvSpPr/>
              <p:nvPr>
                <p:custDataLst>
                  <p:tags r:id="rId8"/>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36" name="Freeform: Shape 35">
                <a:extLst>
                  <a:ext uri="{FF2B5EF4-FFF2-40B4-BE49-F238E27FC236}">
                    <a16:creationId xmlns:a16="http://schemas.microsoft.com/office/drawing/2014/main" id="{81A0B8F1-E273-8555-4195-626FF5F31C38}"/>
                  </a:ext>
                </a:extLst>
              </p:cNvPr>
              <p:cNvSpPr/>
              <p:nvPr>
                <p:custDataLst>
                  <p:tags r:id="rId9"/>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37" name="Freeform: Shape 36">
                <a:extLst>
                  <a:ext uri="{FF2B5EF4-FFF2-40B4-BE49-F238E27FC236}">
                    <a16:creationId xmlns:a16="http://schemas.microsoft.com/office/drawing/2014/main" id="{E30C80A0-0E93-491F-5665-F86286588EBA}"/>
                  </a:ext>
                </a:extLst>
              </p:cNvPr>
              <p:cNvSpPr/>
              <p:nvPr>
                <p:custDataLst>
                  <p:tags r:id="rId10"/>
                </p:custDataLst>
              </p:nvPr>
            </p:nvSpPr>
            <p:spPr>
              <a:xfrm flipV="1">
                <a:off x="15669829" y="-14227937"/>
                <a:ext cx="57683" cy="72875"/>
              </a:xfrm>
              <a:custGeom>
                <a:avLst/>
                <a:gdLst>
                  <a:gd name="connsiteX0" fmla="*/ 26413 w 57683"/>
                  <a:gd name="connsiteY0" fmla="*/ 71611 h 72875"/>
                  <a:gd name="connsiteX1" fmla="*/ 21251 w 57683"/>
                  <a:gd name="connsiteY1" fmla="*/ 46102 h 72875"/>
                  <a:gd name="connsiteX2" fmla="*/ 0 w 57683"/>
                  <a:gd name="connsiteY2" fmla="*/ -1264 h 72875"/>
                  <a:gd name="connsiteX3" fmla="*/ 19126 w 57683"/>
                  <a:gd name="connsiteY3" fmla="*/ -1264 h 72875"/>
                  <a:gd name="connsiteX4" fmla="*/ 52826 w 57683"/>
                  <a:gd name="connsiteY4" fmla="*/ 46102 h 72875"/>
                  <a:gd name="connsiteX5" fmla="*/ 57684 w 57683"/>
                  <a:gd name="connsiteY5" fmla="*/ 71611 h 72875"/>
                  <a:gd name="connsiteX6" fmla="*/ 26413 w 57683"/>
                  <a:gd name="connsiteY6" fmla="*/ 71611 h 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83" h="72875">
                    <a:moveTo>
                      <a:pt x="26413" y="71611"/>
                    </a:moveTo>
                    <a:lnTo>
                      <a:pt x="21251" y="46102"/>
                    </a:lnTo>
                    <a:lnTo>
                      <a:pt x="0" y="-1264"/>
                    </a:lnTo>
                    <a:lnTo>
                      <a:pt x="19126" y="-1264"/>
                    </a:lnTo>
                    <a:lnTo>
                      <a:pt x="52826" y="46102"/>
                    </a:lnTo>
                    <a:lnTo>
                      <a:pt x="57684" y="71611"/>
                    </a:lnTo>
                    <a:lnTo>
                      <a:pt x="26413" y="71611"/>
                    </a:lnTo>
                    <a:close/>
                  </a:path>
                </a:pathLst>
              </a:custGeom>
              <a:solidFill>
                <a:srgbClr val="FFFFFF"/>
              </a:solidFill>
              <a:ln w="30474" cap="flat">
                <a:noFill/>
                <a:prstDash val="solid"/>
                <a:miter/>
              </a:ln>
            </p:spPr>
            <p:txBody>
              <a:bodyPr rtlCol="0" anchor="ctr"/>
              <a:lstStyle/>
              <a:p>
                <a:pPr algn="ctr"/>
                <a:endParaRPr lang="en-US"/>
              </a:p>
            </p:txBody>
          </p:sp>
          <p:sp>
            <p:nvSpPr>
              <p:cNvPr id="38" name="Freeform: Shape 37">
                <a:extLst>
                  <a:ext uri="{FF2B5EF4-FFF2-40B4-BE49-F238E27FC236}">
                    <a16:creationId xmlns:a16="http://schemas.microsoft.com/office/drawing/2014/main" id="{B7145808-B950-29A5-69CE-71DEDAFC2BFC}"/>
                  </a:ext>
                </a:extLst>
              </p:cNvPr>
              <p:cNvSpPr/>
              <p:nvPr>
                <p:custDataLst>
                  <p:tags r:id="rId11"/>
                </p:custDataLst>
              </p:nvPr>
            </p:nvSpPr>
            <p:spPr>
              <a:xfrm flipV="1">
                <a:off x="15844741" y="-14360316"/>
                <a:ext cx="139055" cy="170032"/>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39" name="Freeform: Shape 38">
                <a:extLst>
                  <a:ext uri="{FF2B5EF4-FFF2-40B4-BE49-F238E27FC236}">
                    <a16:creationId xmlns:a16="http://schemas.microsoft.com/office/drawing/2014/main" id="{B42A1011-9289-123A-0F6F-9C0CC55320EE}"/>
                  </a:ext>
                </a:extLst>
              </p:cNvPr>
              <p:cNvSpPr/>
              <p:nvPr>
                <p:custDataLst>
                  <p:tags r:id="rId12"/>
                </p:custDataLst>
              </p:nvPr>
            </p:nvSpPr>
            <p:spPr>
              <a:xfrm flipV="1">
                <a:off x="16033907"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sp>
          <p:nvSpPr>
            <p:cNvPr id="19" name="TextBox 18">
              <a:extLst>
                <a:ext uri="{FF2B5EF4-FFF2-40B4-BE49-F238E27FC236}">
                  <a16:creationId xmlns:a16="http://schemas.microsoft.com/office/drawing/2014/main" id="{46821E82-2DCF-076C-BAF2-3F6DAA71606E}"/>
                </a:ext>
              </a:extLst>
            </p:cNvPr>
            <p:cNvSpPr txBox="1"/>
            <p:nvPr/>
          </p:nvSpPr>
          <p:spPr bwMode="auto">
            <a:xfrm>
              <a:off x="9122335" y="5863022"/>
              <a:ext cx="176880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Verdana" panose="020B0604030504040204" pitchFamily="34" charset="0"/>
                  <a:ea typeface="Verdana" panose="020B0604030504040204" pitchFamily="34" charset="0"/>
                  <a:cs typeface="Arev sans bold" pitchFamily="34" charset="0"/>
                </a:rPr>
                <a:t>≤ 1 −</a:t>
              </a:r>
              <a:endParaRPr lang="en-US" sz="2400" dirty="0">
                <a:latin typeface="Arev Sans" pitchFamily="34" charset="0"/>
                <a:ea typeface="Arev Sans" pitchFamily="34" charset="0"/>
                <a:cs typeface="Arev sans bold" pitchFamily="34" charset="0"/>
              </a:endParaRPr>
            </a:p>
          </p:txBody>
        </p:sp>
      </p:grpSp>
      <p:sp>
        <p:nvSpPr>
          <p:cNvPr id="40" name="Rectangle 39">
            <a:extLst>
              <a:ext uri="{FF2B5EF4-FFF2-40B4-BE49-F238E27FC236}">
                <a16:creationId xmlns:a16="http://schemas.microsoft.com/office/drawing/2014/main" id="{C4A4444E-FE68-8F3A-0658-3481575F6259}"/>
              </a:ext>
            </a:extLst>
          </p:cNvPr>
          <p:cNvSpPr/>
          <p:nvPr/>
        </p:nvSpPr>
        <p:spPr>
          <a:xfrm>
            <a:off x="7498976" y="1972235"/>
            <a:ext cx="4697506" cy="489024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
        <p:nvSpPr>
          <p:cNvPr id="22" name="TextBox 21">
            <a:extLst>
              <a:ext uri="{FF2B5EF4-FFF2-40B4-BE49-F238E27FC236}">
                <a16:creationId xmlns:a16="http://schemas.microsoft.com/office/drawing/2014/main" id="{91E5B1BE-3F05-5966-C392-D8CFD475AD0F}"/>
              </a:ext>
            </a:extLst>
          </p:cNvPr>
          <p:cNvSpPr txBox="1"/>
          <p:nvPr/>
        </p:nvSpPr>
        <p:spPr bwMode="auto">
          <a:xfrm>
            <a:off x="4433105" y="3215213"/>
            <a:ext cx="2562451" cy="20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Bits of entropy needed:</a:t>
            </a:r>
          </a:p>
          <a:p>
            <a:pPr algn="ctr" eaLnBrk="1" hangingPunct="1">
              <a:lnSpc>
                <a:spcPct val="120000"/>
              </a:lnSpc>
            </a:pPr>
            <a:endParaRPr lang="en-US" sz="1200" dirty="0">
              <a:latin typeface="Arev Sans" pitchFamily="34" charset="0"/>
              <a:ea typeface="Arev Sans" pitchFamily="34" charset="0"/>
              <a:cs typeface="Arev sans bold" pitchFamily="34" charset="0"/>
            </a:endParaRPr>
          </a:p>
          <a:p>
            <a:pPr algn="ct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3 log n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 O(1)</a:t>
            </a:r>
          </a:p>
          <a:p>
            <a:pPr algn="ctr" eaLnBrk="1" hangingPunct="1">
              <a:lnSpc>
                <a:spcPct val="120000"/>
              </a:lnSpc>
            </a:pPr>
            <a:endParaRPr lang="en-US" sz="2400" dirty="0">
              <a:solidFill>
                <a:srgbClr val="FFFF00"/>
              </a:solidFill>
              <a:latin typeface="Arev Sans" pitchFamily="34" charset="0"/>
              <a:ea typeface="Arev Sans" pitchFamily="34" charset="0"/>
              <a:cs typeface="Arev sans bold" pitchFamily="34" charset="0"/>
            </a:endParaRPr>
          </a:p>
        </p:txBody>
      </p:sp>
      <p:sp>
        <p:nvSpPr>
          <p:cNvPr id="24" name="TextBox 23">
            <a:extLst>
              <a:ext uri="{FF2B5EF4-FFF2-40B4-BE49-F238E27FC236}">
                <a16:creationId xmlns:a16="http://schemas.microsoft.com/office/drawing/2014/main" id="{E22CCCD4-1D0E-5AA0-8B5B-FEA8C232AC13}"/>
              </a:ext>
            </a:extLst>
          </p:cNvPr>
          <p:cNvSpPr txBox="1"/>
          <p:nvPr/>
        </p:nvSpPr>
        <p:spPr bwMode="auto">
          <a:xfrm>
            <a:off x="5233000" y="5056793"/>
            <a:ext cx="962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endParaRPr lang="en-US" sz="2400" dirty="0">
              <a:solidFill>
                <a:srgbClr val="FFFF00"/>
              </a:solidFill>
            </a:endParaRPr>
          </a:p>
        </p:txBody>
      </p:sp>
      <p:sp>
        <p:nvSpPr>
          <p:cNvPr id="14" name="TextBox 13">
            <a:extLst>
              <a:ext uri="{FF2B5EF4-FFF2-40B4-BE49-F238E27FC236}">
                <a16:creationId xmlns:a16="http://schemas.microsoft.com/office/drawing/2014/main" id="{AD54E17B-50F5-5138-567B-032BB042B6F6}"/>
              </a:ext>
            </a:extLst>
          </p:cNvPr>
          <p:cNvSpPr txBox="1"/>
          <p:nvPr/>
        </p:nvSpPr>
        <p:spPr bwMode="auto">
          <a:xfrm>
            <a:off x="7693823" y="2402724"/>
            <a:ext cx="31953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solidFill>
                  <a:srgbClr val="FFFF00"/>
                </a:solidFill>
                <a:latin typeface="Arev Sans" pitchFamily="34" charset="0"/>
                <a:ea typeface="Arev Sans" pitchFamily="34" charset="0"/>
                <a:cs typeface="Arev sans bold" pitchFamily="34" charset="0"/>
              </a:rPr>
              <a:t>Theorem:</a:t>
            </a:r>
          </a:p>
        </p:txBody>
      </p:sp>
      <p:sp>
        <p:nvSpPr>
          <p:cNvPr id="15" name="TextBox 14">
            <a:extLst>
              <a:ext uri="{FF2B5EF4-FFF2-40B4-BE49-F238E27FC236}">
                <a16:creationId xmlns:a16="http://schemas.microsoft.com/office/drawing/2014/main" id="{AD8C5446-F2BA-447A-65B8-D4667F248AC0}"/>
              </a:ext>
            </a:extLst>
          </p:cNvPr>
          <p:cNvSpPr txBox="1"/>
          <p:nvPr/>
        </p:nvSpPr>
        <p:spPr bwMode="auto">
          <a:xfrm>
            <a:off x="7810899" y="2807963"/>
            <a:ext cx="4381102" cy="39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[Gow’96], [HMMR’04], [BH’07]</a:t>
            </a:r>
          </a:p>
        </p:txBody>
      </p:sp>
      <p:sp>
        <p:nvSpPr>
          <p:cNvPr id="16" name="TextBox 15">
            <a:extLst>
              <a:ext uri="{FF2B5EF4-FFF2-40B4-BE49-F238E27FC236}">
                <a16:creationId xmlns:a16="http://schemas.microsoft.com/office/drawing/2014/main" id="{CB35C512-FDF5-757A-0D21-5AF817B60AC3}"/>
              </a:ext>
            </a:extLst>
          </p:cNvPr>
          <p:cNvSpPr txBox="1"/>
          <p:nvPr/>
        </p:nvSpPr>
        <p:spPr bwMode="auto">
          <a:xfrm>
            <a:off x="7810899" y="5273575"/>
            <a:ext cx="4381102" cy="16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in the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setting, </a:t>
            </a:r>
            <a:br>
              <a:rPr lang="en-US" sz="2400" dirty="0">
                <a:latin typeface="Arev Sans" pitchFamily="34" charset="0"/>
                <a:ea typeface="Arev Sans" pitchFamily="34" charset="0"/>
                <a:cs typeface="Arev sans bold" pitchFamily="34" charset="0"/>
              </a:rPr>
            </a:br>
            <a:endParaRPr lang="en-US" sz="1000" dirty="0">
              <a:latin typeface="Arev Sans" pitchFamily="34" charset="0"/>
              <a:ea typeface="Arev Sans" pitchFamily="34" charset="0"/>
              <a:cs typeface="Arev sans bold" pitchFamily="34" charset="0"/>
            </a:endParaRPr>
          </a:p>
          <a:p>
            <a:pPr algn="ctr" eaLnBrk="1" hangingPunct="1">
              <a:lnSpc>
                <a:spcPct val="120000"/>
              </a:lnSpc>
            </a:pPr>
            <a:r>
              <a:rPr lang="en-US" sz="2400" dirty="0">
                <a:latin typeface="Arev Sans" pitchFamily="34" charset="0"/>
                <a:ea typeface="Arev Sans" pitchFamily="34" charset="0"/>
                <a:cs typeface="Arev sans bold" pitchFamily="34" charset="0"/>
              </a:rPr>
              <a:t>if you delete</a:t>
            </a:r>
            <a:br>
              <a:rPr lang="en-US" sz="2400" dirty="0">
                <a:latin typeface="Arev Sans" pitchFamily="34" charset="0"/>
                <a:ea typeface="Arev Sans" pitchFamily="34" charset="0"/>
                <a:cs typeface="Arev sans bold" pitchFamily="34" charset="0"/>
              </a:rPr>
            </a:br>
            <a:r>
              <a:rPr lang="en-US" sz="2400" dirty="0">
                <a:latin typeface="Arev Sans" pitchFamily="34" charset="0"/>
                <a:ea typeface="Arev Sans" pitchFamily="34" charset="0"/>
                <a:cs typeface="Arev sans bold" pitchFamily="34" charset="0"/>
              </a:rPr>
              <a:t>Hadamard, Phase from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10293477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C48C2-C121-253F-147B-432C0A6316F3}"/>
              </a:ext>
            </a:extLst>
          </p:cNvPr>
          <p:cNvSpPr txBox="1"/>
          <p:nvPr/>
        </p:nvSpPr>
        <p:spPr bwMode="auto">
          <a:xfrm>
            <a:off x="109668" y="161364"/>
            <a:ext cx="11972664" cy="17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cap="small" dirty="0">
                <a:solidFill>
                  <a:srgbClr val="FFFF00"/>
                </a:solidFill>
                <a:latin typeface="Arev Sans" pitchFamily="34" charset="0"/>
                <a:ea typeface="Arev Sans" pitchFamily="34" charset="0"/>
                <a:cs typeface="Arev sans bold" pitchFamily="34" charset="0"/>
              </a:rPr>
              <a:t>Baby</a:t>
            </a:r>
            <a:r>
              <a:rPr lang="en-US" dirty="0">
                <a:solidFill>
                  <a:srgbClr val="FFFF00"/>
                </a:solidFill>
                <a:latin typeface="Arev Sans" pitchFamily="34" charset="0"/>
                <a:ea typeface="Arev Sans" pitchFamily="34" charset="0"/>
                <a:cs typeface="Arev sans bold" pitchFamily="34" charset="0"/>
              </a:rPr>
              <a:t> </a:t>
            </a:r>
            <a:r>
              <a:rPr lang="en-US" dirty="0">
                <a:latin typeface="Arev Sans" pitchFamily="34" charset="0"/>
                <a:ea typeface="Arev Sans" pitchFamily="34" charset="0"/>
                <a:cs typeface="Arev sans bold" pitchFamily="34" charset="0"/>
              </a:rPr>
              <a:t>distribution:  </a:t>
            </a:r>
            <a:br>
              <a:rPr lang="en-US" dirty="0">
                <a:latin typeface="Arev Sans" pitchFamily="34" charset="0"/>
                <a:ea typeface="Arev Sans" pitchFamily="34" charset="0"/>
                <a:cs typeface="Arev sans bold" pitchFamily="34" charset="0"/>
              </a:rPr>
            </a:br>
            <a:endParaRPr lang="en-US" sz="1050" dirty="0">
              <a:latin typeface="Arev Sans" pitchFamily="34" charset="0"/>
              <a:ea typeface="Arev Sans" pitchFamily="34" charset="0"/>
              <a:cs typeface="Arev sans bold" pitchFamily="34" charset="0"/>
            </a:endParaRPr>
          </a:p>
          <a:p>
            <a:pPr algn="ctr" eaLnBrk="1" hangingPunct="1">
              <a:lnSpc>
                <a:spcPct val="120000"/>
              </a:lnSpc>
            </a:pPr>
            <a:r>
              <a:rPr lang="en-US" dirty="0">
                <a:latin typeface="Arev Sans" pitchFamily="34" charset="0"/>
                <a:ea typeface="Arev Sans" pitchFamily="34" charset="0"/>
                <a:cs typeface="Arev sans bold" pitchFamily="34" charset="0"/>
              </a:rPr>
              <a:t>Output a single, randomly placed, random gate from </a:t>
            </a:r>
            <a:r>
              <a:rPr lang="en-US" dirty="0">
                <a:solidFill>
                  <a:srgbClr val="FFFF00"/>
                </a:solidFill>
                <a:latin typeface="Arev Sans" pitchFamily="34" charset="0"/>
                <a:ea typeface="Arev Sans" pitchFamily="34" charset="0"/>
                <a:cs typeface="Arev sans bold" pitchFamily="34" charset="0"/>
              </a:rPr>
              <a:t>S</a:t>
            </a:r>
            <a:r>
              <a:rPr lang="en-US" dirty="0">
                <a:latin typeface="Arev Sans" pitchFamily="34" charset="0"/>
                <a:ea typeface="Arev Sans" pitchFamily="34" charset="0"/>
                <a:cs typeface="Arev sans bold" pitchFamily="34" charset="0"/>
              </a:rPr>
              <a:t>.</a:t>
            </a:r>
            <a:br>
              <a:rPr lang="en-US" sz="2400" dirty="0">
                <a:solidFill>
                  <a:srgbClr val="FFFF00"/>
                </a:solidFill>
                <a:latin typeface="Arev Sans" pitchFamily="34" charset="0"/>
                <a:ea typeface="Arev Sans" pitchFamily="34" charset="0"/>
                <a:cs typeface="Arev sans bold" pitchFamily="34" charset="0"/>
              </a:rPr>
            </a:br>
            <a:endParaRPr lang="en-US" sz="2400" dirty="0">
              <a:latin typeface="Arev Sans" pitchFamily="34" charset="0"/>
              <a:ea typeface="Arev Sans" pitchFamily="34" charset="0"/>
              <a:cs typeface="Arev sans bold" pitchFamily="34" charset="0"/>
            </a:endParaRPr>
          </a:p>
        </p:txBody>
      </p:sp>
      <p:grpSp>
        <p:nvGrpSpPr>
          <p:cNvPr id="25" name="Group 24">
            <a:extLst>
              <a:ext uri="{FF2B5EF4-FFF2-40B4-BE49-F238E27FC236}">
                <a16:creationId xmlns:a16="http://schemas.microsoft.com/office/drawing/2014/main" id="{750B6A5D-DF32-DB08-CBC7-561577F8124B}"/>
              </a:ext>
            </a:extLst>
          </p:cNvPr>
          <p:cNvGrpSpPr/>
          <p:nvPr/>
        </p:nvGrpSpPr>
        <p:grpSpPr>
          <a:xfrm>
            <a:off x="1410970" y="2800457"/>
            <a:ext cx="2322830" cy="3164840"/>
            <a:chOff x="647700" y="3103880"/>
            <a:chExt cx="10896600" cy="3164840"/>
          </a:xfrm>
        </p:grpSpPr>
        <p:cxnSp>
          <p:nvCxnSpPr>
            <p:cNvPr id="3" name="Straight Connector 2">
              <a:extLst>
                <a:ext uri="{FF2B5EF4-FFF2-40B4-BE49-F238E27FC236}">
                  <a16:creationId xmlns:a16="http://schemas.microsoft.com/office/drawing/2014/main" id="{A65FA8A4-27B9-1231-7003-88DC98267AE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B5736D70-820F-747D-A84D-2B7C4340581F}"/>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8D06C908-E792-7C05-CAD6-C6D9CED89F9D}"/>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D3857C98-9910-84D4-56C4-FFB81C6F867C}"/>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2F39CCA3-0031-1FD7-6C59-8D3A71ADBEF4}"/>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3BE81BF-0760-6927-2774-1AED333AAE0B}"/>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EAD0CC0-A135-25F6-B618-D61952B3941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793D85C-A297-507D-76EB-A192C61F227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1" name="Freeform: Shape 20">
            <a:extLst>
              <a:ext uri="{FF2B5EF4-FFF2-40B4-BE49-F238E27FC236}">
                <a16:creationId xmlns:a16="http://schemas.microsoft.com/office/drawing/2014/main" id="{BB4B7593-BC12-ABD0-B789-3E3984A9054F}"/>
              </a:ext>
            </a:extLst>
          </p:cNvPr>
          <p:cNvSpPr/>
          <p:nvPr/>
        </p:nvSpPr>
        <p:spPr bwMode="auto">
          <a:xfrm>
            <a:off x="2165592" y="3959087"/>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13" name="TextBox 12">
            <a:extLst>
              <a:ext uri="{FF2B5EF4-FFF2-40B4-BE49-F238E27FC236}">
                <a16:creationId xmlns:a16="http://schemas.microsoft.com/office/drawing/2014/main" id="{EB53198C-E575-BB40-D68F-6853C8E6079C}"/>
              </a:ext>
            </a:extLst>
          </p:cNvPr>
          <p:cNvSpPr txBox="1"/>
          <p:nvPr/>
        </p:nvSpPr>
        <p:spPr bwMode="auto">
          <a:xfrm>
            <a:off x="7446629" y="3630131"/>
            <a:ext cx="4724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baseline="-25000" dirty="0">
                <a:latin typeface="Arev Sans" pitchFamily="34" charset="0"/>
                <a:ea typeface="Arev Sans" pitchFamily="34" charset="0"/>
                <a:cs typeface="Arev sans bold" pitchFamily="34" charset="0"/>
              </a:rPr>
              <a:t>op</a:t>
            </a:r>
          </a:p>
        </p:txBody>
      </p:sp>
      <p:sp>
        <p:nvSpPr>
          <p:cNvPr id="40" name="Rectangle 39">
            <a:extLst>
              <a:ext uri="{FF2B5EF4-FFF2-40B4-BE49-F238E27FC236}">
                <a16:creationId xmlns:a16="http://schemas.microsoft.com/office/drawing/2014/main" id="{C4A4444E-FE68-8F3A-0658-3481575F6259}"/>
              </a:ext>
            </a:extLst>
          </p:cNvPr>
          <p:cNvSpPr/>
          <p:nvPr/>
        </p:nvSpPr>
        <p:spPr>
          <a:xfrm>
            <a:off x="7498976" y="1972235"/>
            <a:ext cx="4697506" cy="4890247"/>
          </a:xfrm>
          <a:prstGeom prst="rect">
            <a:avLst/>
          </a:prstGeom>
          <a:no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sp>
        <p:nvSpPr>
          <p:cNvPr id="22" name="TextBox 21">
            <a:extLst>
              <a:ext uri="{FF2B5EF4-FFF2-40B4-BE49-F238E27FC236}">
                <a16:creationId xmlns:a16="http://schemas.microsoft.com/office/drawing/2014/main" id="{91E5B1BE-3F05-5966-C392-D8CFD475AD0F}"/>
              </a:ext>
            </a:extLst>
          </p:cNvPr>
          <p:cNvSpPr txBox="1"/>
          <p:nvPr/>
        </p:nvSpPr>
        <p:spPr bwMode="auto">
          <a:xfrm>
            <a:off x="4433105" y="3215213"/>
            <a:ext cx="2562451" cy="20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Bits of entropy needed:</a:t>
            </a:r>
          </a:p>
          <a:p>
            <a:pPr algn="ctr" eaLnBrk="1" hangingPunct="1">
              <a:lnSpc>
                <a:spcPct val="120000"/>
              </a:lnSpc>
            </a:pPr>
            <a:endParaRPr lang="en-US" sz="1200" dirty="0">
              <a:latin typeface="Arev Sans" pitchFamily="34" charset="0"/>
              <a:ea typeface="Arev Sans" pitchFamily="34" charset="0"/>
              <a:cs typeface="Arev sans bold" pitchFamily="34" charset="0"/>
            </a:endParaRPr>
          </a:p>
          <a:p>
            <a:pPr algn="ct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3 log n </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 O(1)</a:t>
            </a:r>
          </a:p>
          <a:p>
            <a:pPr algn="ctr" eaLnBrk="1" hangingPunct="1">
              <a:lnSpc>
                <a:spcPct val="120000"/>
              </a:lnSpc>
            </a:pPr>
            <a:endParaRPr lang="en-US" sz="2400" dirty="0">
              <a:solidFill>
                <a:srgbClr val="FFFF00"/>
              </a:solidFill>
              <a:latin typeface="Arev Sans" pitchFamily="34" charset="0"/>
              <a:ea typeface="Arev Sans" pitchFamily="34" charset="0"/>
              <a:cs typeface="Arev sans bold" pitchFamily="34" charset="0"/>
            </a:endParaRPr>
          </a:p>
        </p:txBody>
      </p:sp>
      <p:sp>
        <p:nvSpPr>
          <p:cNvPr id="24" name="TextBox 23">
            <a:extLst>
              <a:ext uri="{FF2B5EF4-FFF2-40B4-BE49-F238E27FC236}">
                <a16:creationId xmlns:a16="http://schemas.microsoft.com/office/drawing/2014/main" id="{E22CCCD4-1D0E-5AA0-8B5B-FEA8C232AC13}"/>
              </a:ext>
            </a:extLst>
          </p:cNvPr>
          <p:cNvSpPr txBox="1"/>
          <p:nvPr/>
        </p:nvSpPr>
        <p:spPr bwMode="auto">
          <a:xfrm>
            <a:off x="5233000" y="5056793"/>
            <a:ext cx="962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endParaRPr lang="en-US" sz="2400" dirty="0">
              <a:solidFill>
                <a:srgbClr val="FFFF00"/>
              </a:solidFill>
            </a:endParaRPr>
          </a:p>
        </p:txBody>
      </p:sp>
      <p:sp>
        <p:nvSpPr>
          <p:cNvPr id="14" name="TextBox 13">
            <a:extLst>
              <a:ext uri="{FF2B5EF4-FFF2-40B4-BE49-F238E27FC236}">
                <a16:creationId xmlns:a16="http://schemas.microsoft.com/office/drawing/2014/main" id="{AD54E17B-50F5-5138-567B-032BB042B6F6}"/>
              </a:ext>
            </a:extLst>
          </p:cNvPr>
          <p:cNvSpPr txBox="1"/>
          <p:nvPr/>
        </p:nvSpPr>
        <p:spPr bwMode="auto">
          <a:xfrm>
            <a:off x="7693823" y="2402724"/>
            <a:ext cx="31953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solidFill>
                  <a:srgbClr val="FFFF00"/>
                </a:solidFill>
                <a:latin typeface="Arev Sans" pitchFamily="34" charset="0"/>
                <a:ea typeface="Arev Sans" pitchFamily="34" charset="0"/>
                <a:cs typeface="Arev sans bold" pitchFamily="34" charset="0"/>
              </a:rPr>
              <a:t>Theorem:</a:t>
            </a:r>
          </a:p>
        </p:txBody>
      </p:sp>
      <p:sp>
        <p:nvSpPr>
          <p:cNvPr id="15" name="TextBox 14">
            <a:extLst>
              <a:ext uri="{FF2B5EF4-FFF2-40B4-BE49-F238E27FC236}">
                <a16:creationId xmlns:a16="http://schemas.microsoft.com/office/drawing/2014/main" id="{AD8C5446-F2BA-447A-65B8-D4667F248AC0}"/>
              </a:ext>
            </a:extLst>
          </p:cNvPr>
          <p:cNvSpPr txBox="1"/>
          <p:nvPr/>
        </p:nvSpPr>
        <p:spPr bwMode="auto">
          <a:xfrm>
            <a:off x="7810899" y="2807963"/>
            <a:ext cx="4381102"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[me &amp; Pedro &amp; Rocco]</a:t>
            </a:r>
            <a:endParaRPr lang="en-US" sz="1800" dirty="0">
              <a:latin typeface="Arev Sans" pitchFamily="34" charset="0"/>
              <a:ea typeface="Arev Sans" pitchFamily="34" charset="0"/>
              <a:cs typeface="Arev sans bold" pitchFamily="34" charset="0"/>
            </a:endParaRPr>
          </a:p>
        </p:txBody>
      </p:sp>
      <p:sp>
        <p:nvSpPr>
          <p:cNvPr id="16" name="TextBox 15">
            <a:extLst>
              <a:ext uri="{FF2B5EF4-FFF2-40B4-BE49-F238E27FC236}">
                <a16:creationId xmlns:a16="http://schemas.microsoft.com/office/drawing/2014/main" id="{CB35C512-FDF5-757A-0D21-5AF817B60AC3}"/>
              </a:ext>
            </a:extLst>
          </p:cNvPr>
          <p:cNvSpPr txBox="1"/>
          <p:nvPr/>
        </p:nvSpPr>
        <p:spPr bwMode="auto">
          <a:xfrm>
            <a:off x="7810899" y="5273575"/>
            <a:ext cx="4381102" cy="16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in the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SO</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setting, </a:t>
            </a:r>
            <a:br>
              <a:rPr lang="en-US" sz="2400" dirty="0">
                <a:latin typeface="Arev Sans" pitchFamily="34" charset="0"/>
                <a:ea typeface="Arev Sans" pitchFamily="34" charset="0"/>
                <a:cs typeface="Arev sans bold" pitchFamily="34" charset="0"/>
              </a:rPr>
            </a:br>
            <a:endParaRPr lang="en-US" sz="1000" dirty="0">
              <a:latin typeface="Arev Sans" pitchFamily="34" charset="0"/>
              <a:ea typeface="Arev Sans" pitchFamily="34" charset="0"/>
              <a:cs typeface="Arev sans bold" pitchFamily="34" charset="0"/>
            </a:endParaRPr>
          </a:p>
          <a:p>
            <a:pPr algn="ctr" eaLnBrk="1" hangingPunct="1">
              <a:lnSpc>
                <a:spcPct val="120000"/>
              </a:lnSpc>
            </a:pPr>
            <a:r>
              <a:rPr lang="en-US" sz="2400" dirty="0">
                <a:latin typeface="Arev Sans" pitchFamily="34" charset="0"/>
                <a:ea typeface="Arev Sans" pitchFamily="34" charset="0"/>
                <a:cs typeface="Arev sans bold" pitchFamily="34" charset="0"/>
              </a:rPr>
              <a:t>if you delete</a:t>
            </a:r>
            <a:br>
              <a:rPr lang="en-US" sz="2400" dirty="0">
                <a:latin typeface="Arev Sans" pitchFamily="34" charset="0"/>
                <a:ea typeface="Arev Sans" pitchFamily="34" charset="0"/>
                <a:cs typeface="Arev sans bold" pitchFamily="34" charset="0"/>
              </a:rPr>
            </a:br>
            <a:r>
              <a:rPr lang="en-US" sz="2400" dirty="0">
                <a:solidFill>
                  <a:srgbClr val="9B0000"/>
                </a:solidFill>
                <a:latin typeface="Arev Sans" pitchFamily="34" charset="0"/>
                <a:ea typeface="Arev Sans" pitchFamily="34" charset="0"/>
                <a:cs typeface="Arev sans bold" pitchFamily="34" charset="0"/>
              </a:rPr>
              <a:t>Hadamard, </a:t>
            </a:r>
            <a:r>
              <a:rPr lang="en-US" sz="2400" dirty="0">
                <a:latin typeface="Arev Sans" pitchFamily="34" charset="0"/>
                <a:ea typeface="Arev Sans" pitchFamily="34" charset="0"/>
                <a:cs typeface="Arev sans bold" pitchFamily="34" charset="0"/>
              </a:rPr>
              <a:t>Phase from </a:t>
            </a:r>
            <a:r>
              <a:rPr lang="en-US" sz="2400" dirty="0">
                <a:solidFill>
                  <a:srgbClr val="FFFF00"/>
                </a:solidFill>
                <a:latin typeface="Arev Sans" pitchFamily="34" charset="0"/>
                <a:ea typeface="Arev Sans" pitchFamily="34" charset="0"/>
                <a:cs typeface="Arev sans bold" pitchFamily="34" charset="0"/>
              </a:rPr>
              <a:t>S</a:t>
            </a:r>
            <a:r>
              <a:rPr lang="en-US" sz="2400" dirty="0">
                <a:latin typeface="Arev Sans" pitchFamily="34" charset="0"/>
                <a:ea typeface="Arev Sans" pitchFamily="34" charset="0"/>
                <a:cs typeface="Arev sans bold" pitchFamily="34" charset="0"/>
              </a:rPr>
              <a:t>.</a:t>
            </a:r>
          </a:p>
        </p:txBody>
      </p:sp>
      <p:sp>
        <p:nvSpPr>
          <p:cNvPr id="47" name="TextBox 46">
            <a:extLst>
              <a:ext uri="{FF2B5EF4-FFF2-40B4-BE49-F238E27FC236}">
                <a16:creationId xmlns:a16="http://schemas.microsoft.com/office/drawing/2014/main" id="{41377E6C-4CE8-A99B-5076-D72862877A9E}"/>
              </a:ext>
            </a:extLst>
          </p:cNvPr>
          <p:cNvSpPr txBox="1"/>
          <p:nvPr/>
        </p:nvSpPr>
        <p:spPr bwMode="auto">
          <a:xfrm>
            <a:off x="8311031" y="4335386"/>
            <a:ext cx="176880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Verdana" panose="020B0604030504040204" pitchFamily="34" charset="0"/>
                <a:ea typeface="Verdana" panose="020B0604030504040204" pitchFamily="34" charset="0"/>
                <a:cs typeface="Arev sans bold" pitchFamily="34" charset="0"/>
              </a:rPr>
              <a:t>≤ 1 −</a:t>
            </a:r>
            <a:endParaRPr lang="en-US" sz="2400" dirty="0">
              <a:latin typeface="Arev Sans" pitchFamily="34" charset="0"/>
              <a:ea typeface="Arev Sans" pitchFamily="34" charset="0"/>
              <a:cs typeface="Arev sans bold" pitchFamily="34" charset="0"/>
            </a:endParaRPr>
          </a:p>
        </p:txBody>
      </p:sp>
      <p:sp>
        <p:nvSpPr>
          <p:cNvPr id="48" name="TextBox 47">
            <a:extLst>
              <a:ext uri="{FF2B5EF4-FFF2-40B4-BE49-F238E27FC236}">
                <a16:creationId xmlns:a16="http://schemas.microsoft.com/office/drawing/2014/main" id="{9A3D3810-7339-CE27-9206-82AD3F004E64}"/>
              </a:ext>
            </a:extLst>
          </p:cNvPr>
          <p:cNvSpPr txBox="1"/>
          <p:nvPr/>
        </p:nvSpPr>
        <p:spPr bwMode="auto">
          <a:xfrm>
            <a:off x="10553388" y="4609463"/>
            <a:ext cx="125984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t>
            </a:r>
            <a:r>
              <a:rPr lang="en-US" sz="900" dirty="0">
                <a:latin typeface="Arev Sans" pitchFamily="34" charset="0"/>
                <a:ea typeface="Arev Sans" pitchFamily="34" charset="0"/>
                <a:cs typeface="Arev sans bold" pitchFamily="34" charset="0"/>
              </a:rPr>
              <a:t> </a:t>
            </a:r>
            <a:r>
              <a:rPr lang="tr-TR" sz="2000" dirty="0">
                <a:latin typeface="Arev Sans" pitchFamily="34" charset="0"/>
                <a:ea typeface="Arev Sans" pitchFamily="34" charset="0"/>
                <a:cs typeface="Arev sans bold" pitchFamily="34" charset="0"/>
              </a:rPr>
              <a:t>O</a:t>
            </a:r>
            <a:r>
              <a:rPr lang="en-US" sz="2000" dirty="0">
                <a:latin typeface="Arev Sans" pitchFamily="34" charset="0"/>
                <a:ea typeface="Arev Sans" pitchFamily="34" charset="0"/>
                <a:cs typeface="Arev sans bold" pitchFamily="34" charset="0"/>
              </a:rPr>
              <a:t>(  )</a:t>
            </a:r>
          </a:p>
        </p:txBody>
      </p:sp>
      <p:grpSp>
        <p:nvGrpSpPr>
          <p:cNvPr id="49" name="Group 4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1BA970F2-32FA-D8DC-6266-3D4AFBC8F1C5}"/>
              </a:ext>
            </a:extLst>
          </p:cNvPr>
          <p:cNvGrpSpPr>
            <a:grpSpLocks noChangeAspect="1"/>
          </p:cNvGrpSpPr>
          <p:nvPr>
            <p:custDataLst>
              <p:tags r:id="rId1"/>
            </p:custDataLst>
          </p:nvPr>
        </p:nvGrpSpPr>
        <p:grpSpPr>
          <a:xfrm>
            <a:off x="9876717" y="4301468"/>
            <a:ext cx="1533146" cy="672548"/>
            <a:chOff x="14709361" y="-14927531"/>
            <a:chExt cx="1824589" cy="800397"/>
          </a:xfrm>
        </p:grpSpPr>
        <p:sp>
          <p:nvSpPr>
            <p:cNvPr id="50" name="Freeform: Shape 49">
              <a:extLst>
                <a:ext uri="{FF2B5EF4-FFF2-40B4-BE49-F238E27FC236}">
                  <a16:creationId xmlns:a16="http://schemas.microsoft.com/office/drawing/2014/main" id="{37E1563E-4407-CA00-EA5D-6E60AD5812BA}"/>
                </a:ext>
              </a:extLst>
            </p:cNvPr>
            <p:cNvSpPr/>
            <p:nvPr>
              <p:custDataLst>
                <p:tags r:id="rId2"/>
              </p:custDataLst>
            </p:nvPr>
          </p:nvSpPr>
          <p:spPr>
            <a:xfrm flipV="1">
              <a:off x="15584037" y="-14927531"/>
              <a:ext cx="131769"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51" name="Freeform: Shape 50">
              <a:extLst>
                <a:ext uri="{FF2B5EF4-FFF2-40B4-BE49-F238E27FC236}">
                  <a16:creationId xmlns:a16="http://schemas.microsoft.com/office/drawing/2014/main" id="{70F3A7DB-B12F-75CB-D13D-D77379D9AE5E}"/>
                </a:ext>
              </a:extLst>
            </p:cNvPr>
            <p:cNvSpPr/>
            <p:nvPr>
              <p:custDataLst>
                <p:tags r:id="rId3"/>
              </p:custDataLst>
            </p:nvPr>
          </p:nvSpPr>
          <p:spPr>
            <a:xfrm flipV="1">
              <a:off x="14934851"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52" name="Freeform: Shape 51">
              <a:extLst>
                <a:ext uri="{FF2B5EF4-FFF2-40B4-BE49-F238E27FC236}">
                  <a16:creationId xmlns:a16="http://schemas.microsoft.com/office/drawing/2014/main" id="{D57C5777-3F25-AC1F-3049-0AE8A5481401}"/>
                </a:ext>
              </a:extLst>
            </p:cNvPr>
            <p:cNvSpPr/>
            <p:nvPr>
              <p:custDataLst>
                <p:tags r:id="rId4"/>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53" name="Freeform: Shape 52">
              <a:extLst>
                <a:ext uri="{FF2B5EF4-FFF2-40B4-BE49-F238E27FC236}">
                  <a16:creationId xmlns:a16="http://schemas.microsoft.com/office/drawing/2014/main" id="{3E52E77B-1941-C47F-1770-C59AA39F8A95}"/>
                </a:ext>
              </a:extLst>
            </p:cNvPr>
            <p:cNvSpPr/>
            <p:nvPr>
              <p:custDataLst>
                <p:tags r:id="rId5"/>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54" name="Freeform: Shape 53">
              <a:extLst>
                <a:ext uri="{FF2B5EF4-FFF2-40B4-BE49-F238E27FC236}">
                  <a16:creationId xmlns:a16="http://schemas.microsoft.com/office/drawing/2014/main" id="{C2960CBA-D3DD-8523-7CFA-5154C33ACBD3}"/>
                </a:ext>
              </a:extLst>
            </p:cNvPr>
            <p:cNvSpPr/>
            <p:nvPr>
              <p:custDataLst>
                <p:tags r:id="rId6"/>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55" name="Freeform: Shape 54">
              <a:extLst>
                <a:ext uri="{FF2B5EF4-FFF2-40B4-BE49-F238E27FC236}">
                  <a16:creationId xmlns:a16="http://schemas.microsoft.com/office/drawing/2014/main" id="{B89B559B-A80C-0E1F-E99B-960C6B1545AC}"/>
                </a:ext>
              </a:extLst>
            </p:cNvPr>
            <p:cNvSpPr/>
            <p:nvPr>
              <p:custDataLst>
                <p:tags r:id="rId7"/>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56" name="Freeform: Shape 55">
              <a:extLst>
                <a:ext uri="{FF2B5EF4-FFF2-40B4-BE49-F238E27FC236}">
                  <a16:creationId xmlns:a16="http://schemas.microsoft.com/office/drawing/2014/main" id="{6FF57A10-7D50-E616-8DEB-EEA70B37CCFA}"/>
                </a:ext>
              </a:extLst>
            </p:cNvPr>
            <p:cNvSpPr/>
            <p:nvPr>
              <p:custDataLst>
                <p:tags r:id="rId8"/>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57" name="Freeform: Shape 56">
              <a:extLst>
                <a:ext uri="{FF2B5EF4-FFF2-40B4-BE49-F238E27FC236}">
                  <a16:creationId xmlns:a16="http://schemas.microsoft.com/office/drawing/2014/main" id="{AAFD4E45-70E5-9601-15AC-CC5DE05A9CA5}"/>
                </a:ext>
              </a:extLst>
            </p:cNvPr>
            <p:cNvSpPr/>
            <p:nvPr>
              <p:custDataLst>
                <p:tags r:id="rId9"/>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58" name="Freeform: Shape 57">
              <a:extLst>
                <a:ext uri="{FF2B5EF4-FFF2-40B4-BE49-F238E27FC236}">
                  <a16:creationId xmlns:a16="http://schemas.microsoft.com/office/drawing/2014/main" id="{BE25586B-F612-5FE8-545A-9F598C4AA976}"/>
                </a:ext>
              </a:extLst>
            </p:cNvPr>
            <p:cNvSpPr/>
            <p:nvPr>
              <p:custDataLst>
                <p:tags r:id="rId10"/>
              </p:custDataLst>
            </p:nvPr>
          </p:nvSpPr>
          <p:spPr>
            <a:xfrm flipV="1">
              <a:off x="16394895" y="-14360316"/>
              <a:ext cx="139055" cy="170031"/>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59" name="Freeform: Shape 58">
              <a:extLst>
                <a:ext uri="{FF2B5EF4-FFF2-40B4-BE49-F238E27FC236}">
                  <a16:creationId xmlns:a16="http://schemas.microsoft.com/office/drawing/2014/main" id="{C14F8F3F-0DD1-FCEE-B40F-DA4A83F59BF7}"/>
                </a:ext>
              </a:extLst>
            </p:cNvPr>
            <p:cNvSpPr/>
            <p:nvPr>
              <p:custDataLst>
                <p:tags r:id="rId11"/>
              </p:custDataLst>
            </p:nvPr>
          </p:nvSpPr>
          <p:spPr>
            <a:xfrm flipV="1">
              <a:off x="15677211"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cxnSp>
        <p:nvCxnSpPr>
          <p:cNvPr id="60" name="Straight Connector 59">
            <a:extLst>
              <a:ext uri="{FF2B5EF4-FFF2-40B4-BE49-F238E27FC236}">
                <a16:creationId xmlns:a16="http://schemas.microsoft.com/office/drawing/2014/main" id="{689909E6-6680-B8AC-52D5-6A2387BAAA94}"/>
              </a:ext>
            </a:extLst>
          </p:cNvPr>
          <p:cNvCxnSpPr>
            <a:cxnSpLocks/>
          </p:cNvCxnSpPr>
          <p:nvPr/>
        </p:nvCxnSpPr>
        <p:spPr bwMode="auto">
          <a:xfrm>
            <a:off x="9847729" y="4617720"/>
            <a:ext cx="1661011" cy="0"/>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212968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D2C16-AD02-79DB-60A1-3188B93C9F58}"/>
              </a:ext>
            </a:extLst>
          </p:cNvPr>
          <p:cNvSpPr txBox="1"/>
          <p:nvPr/>
        </p:nvSpPr>
        <p:spPr bwMode="auto">
          <a:xfrm>
            <a:off x="413657" y="1408542"/>
            <a:ext cx="11887200"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Q:   	</a:t>
            </a:r>
            <a:r>
              <a:rPr lang="en-US" sz="2400" dirty="0">
                <a:latin typeface="Arev Sans" pitchFamily="34" charset="0"/>
                <a:ea typeface="Arev Sans" pitchFamily="34" charset="0"/>
                <a:cs typeface="Arev sans bold" pitchFamily="34" charset="0"/>
              </a:rPr>
              <a:t>Aren’t </a:t>
            </a:r>
            <a:r>
              <a:rPr lang="en-US" sz="2400" dirty="0">
                <a:solidFill>
                  <a:srgbClr val="FFFF00"/>
                </a:solidFill>
                <a:latin typeface="Arev Sans" pitchFamily="34" charset="0"/>
                <a:ea typeface="Arev Sans" pitchFamily="34" charset="0"/>
                <a:cs typeface="Arev sans bold" pitchFamily="34" charset="0"/>
              </a:rPr>
              <a:t>SO</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and </a:t>
            </a: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very similar groups?</a:t>
            </a:r>
            <a:br>
              <a:rPr lang="en-US" sz="2400" dirty="0">
                <a:latin typeface="Arev Sans" pitchFamily="34" charset="0"/>
                <a:ea typeface="Arev Sans" pitchFamily="34" charset="0"/>
                <a:cs typeface="Arev sans bold" pitchFamily="34" charset="0"/>
              </a:rPr>
            </a:br>
            <a:endParaRPr lang="en-US" sz="800" dirty="0">
              <a:latin typeface="Arev Sans" pitchFamily="34" charset="0"/>
              <a:ea typeface="Arev Sans" pitchFamily="34" charset="0"/>
              <a:cs typeface="Arev sans bold" pitchFamily="34" charset="0"/>
            </a:endParaRPr>
          </a:p>
          <a:p>
            <a:pPr eaLnBrk="1" hangingPunct="1">
              <a:lnSpc>
                <a:spcPct val="120000"/>
              </a:lnSpc>
            </a:pPr>
            <a:r>
              <a:rPr lang="en-US" sz="2400" dirty="0">
                <a:latin typeface="Arev Sans" pitchFamily="34" charset="0"/>
                <a:ea typeface="Arev Sans" pitchFamily="34" charset="0"/>
                <a:cs typeface="Arev sans bold" pitchFamily="34" charset="0"/>
              </a:rPr>
              <a:t>	Shouldn’t the proof be very similar to that of [BHH’19], [H</a:t>
            </a:r>
            <a:r>
              <a:rPr lang="en-US" sz="2400" cap="small" dirty="0">
                <a:latin typeface="Arev Sans" pitchFamily="34" charset="0"/>
                <a:ea typeface="Arev Sans" pitchFamily="34" charset="0"/>
                <a:cs typeface="Arev sans bold" pitchFamily="34" charset="0"/>
              </a:rPr>
              <a:t>Hj</a:t>
            </a:r>
            <a:r>
              <a:rPr lang="en-US" sz="2400" dirty="0">
                <a:latin typeface="Arev Sans" pitchFamily="34" charset="0"/>
                <a:ea typeface="Arev Sans" pitchFamily="34" charset="0"/>
                <a:cs typeface="Arev sans bold" pitchFamily="34" charset="0"/>
              </a:rPr>
              <a:t>’20]?</a:t>
            </a:r>
          </a:p>
        </p:txBody>
      </p:sp>
      <p:sp>
        <p:nvSpPr>
          <p:cNvPr id="3" name="TextBox 2">
            <a:extLst>
              <a:ext uri="{FF2B5EF4-FFF2-40B4-BE49-F238E27FC236}">
                <a16:creationId xmlns:a16="http://schemas.microsoft.com/office/drawing/2014/main" id="{F2921D53-0C29-130D-DDD4-FFB175F54716}"/>
              </a:ext>
            </a:extLst>
          </p:cNvPr>
          <p:cNvSpPr txBox="1"/>
          <p:nvPr/>
        </p:nvSpPr>
        <p:spPr bwMode="auto">
          <a:xfrm>
            <a:off x="413657" y="3602014"/>
            <a:ext cx="11887200"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A:   	</a:t>
            </a:r>
            <a:r>
              <a:rPr lang="en-US" sz="2400" dirty="0">
                <a:latin typeface="Arev Sans" pitchFamily="34" charset="0"/>
                <a:ea typeface="Arev Sans" pitchFamily="34" charset="0"/>
                <a:cs typeface="Arev sans bold" pitchFamily="34" charset="0"/>
              </a:rPr>
              <a:t>Yeah.</a:t>
            </a:r>
            <a:endParaRPr lang="en-US" sz="800" dirty="0">
              <a:latin typeface="Arev Sans" pitchFamily="34" charset="0"/>
              <a:ea typeface="Arev Sans" pitchFamily="34" charset="0"/>
              <a:cs typeface="Arev sans bold" pitchFamily="34" charset="0"/>
            </a:endParaRPr>
          </a:p>
        </p:txBody>
      </p:sp>
      <p:sp>
        <p:nvSpPr>
          <p:cNvPr id="5" name="TextBox 4">
            <a:extLst>
              <a:ext uri="{FF2B5EF4-FFF2-40B4-BE49-F238E27FC236}">
                <a16:creationId xmlns:a16="http://schemas.microsoft.com/office/drawing/2014/main" id="{75D6CE86-9454-3C92-508A-E1AB87339FD5}"/>
              </a:ext>
            </a:extLst>
          </p:cNvPr>
          <p:cNvSpPr txBox="1"/>
          <p:nvPr/>
        </p:nvSpPr>
        <p:spPr bwMode="auto">
          <a:xfrm>
            <a:off x="152400" y="4217055"/>
            <a:ext cx="11887200"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1" algn="ctr">
              <a:lnSpc>
                <a:spcPct val="120000"/>
              </a:lnSpc>
            </a:pPr>
            <a:r>
              <a:rPr lang="en-US" sz="2400" dirty="0">
                <a:latin typeface="Arev Sans" pitchFamily="34" charset="0"/>
                <a:ea typeface="Arev Sans" pitchFamily="34" charset="0"/>
                <a:cs typeface="Arev sans bold" pitchFamily="34" charset="0"/>
              </a:rPr>
              <a:t>	Our proof gives a unified analysis of </a:t>
            </a:r>
            <a:r>
              <a:rPr lang="en-US" sz="2400" dirty="0">
                <a:solidFill>
                  <a:srgbClr val="FFFF00"/>
                </a:solidFill>
                <a:latin typeface="Arev Sans" pitchFamily="34" charset="0"/>
                <a:ea typeface="Arev Sans" pitchFamily="34" charset="0"/>
                <a:cs typeface="Arev sans bold" pitchFamily="34" charset="0"/>
              </a:rPr>
              <a:t>SO</a:t>
            </a:r>
            <a:r>
              <a:rPr lang="en-US" sz="2400" dirty="0">
                <a:solidFill>
                  <a:srgbClr val="FFFFFF"/>
                </a:solidFill>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solidFill>
                  <a:srgbClr val="FFFFFF"/>
                </a:solidFill>
                <a:latin typeface="Arev Sans" pitchFamily="34" charset="0"/>
                <a:ea typeface="Arev Sans" pitchFamily="34" charset="0"/>
                <a:cs typeface="Arev sans bold" pitchFamily="34" charset="0"/>
              </a:rPr>
              <a:t>) and </a:t>
            </a:r>
            <a:r>
              <a:rPr lang="en-US" sz="2400" dirty="0">
                <a:solidFill>
                  <a:srgbClr val="FFFF00"/>
                </a:solidFill>
                <a:latin typeface="Arev Sans" pitchFamily="34" charset="0"/>
                <a:ea typeface="Arev Sans" pitchFamily="34" charset="0"/>
                <a:cs typeface="Arev sans bold" pitchFamily="34" charset="0"/>
              </a:rPr>
              <a:t>U</a:t>
            </a:r>
            <a:r>
              <a:rPr lang="en-US" sz="2400" dirty="0">
                <a:solidFill>
                  <a:srgbClr val="FFFFFF"/>
                </a:solidFill>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solidFill>
                  <a:srgbClr val="FFFFFF"/>
                </a:solidFill>
                <a:latin typeface="Arev Sans" pitchFamily="34" charset="0"/>
                <a:ea typeface="Arev Sans" pitchFamily="34" charset="0"/>
                <a:cs typeface="Arev sans bold" pitchFamily="34" charset="0"/>
              </a:rPr>
              <a:t>),</a:t>
            </a:r>
          </a:p>
          <a:p>
            <a:pPr lvl="1" algn="ctr">
              <a:lnSpc>
                <a:spcPct val="120000"/>
              </a:lnSpc>
            </a:pPr>
            <a:r>
              <a:rPr lang="en-US" sz="2400" dirty="0">
                <a:solidFill>
                  <a:srgbClr val="FFFFFF"/>
                </a:solidFill>
                <a:latin typeface="Arev Sans" pitchFamily="34" charset="0"/>
                <a:ea typeface="Arev Sans" pitchFamily="34" charset="0"/>
                <a:cs typeface="Arev sans bold" pitchFamily="34" charset="0"/>
              </a:rPr>
              <a:t>	with slightly better parameters,</a:t>
            </a:r>
          </a:p>
          <a:p>
            <a:pPr lvl="1" algn="ctr">
              <a:lnSpc>
                <a:spcPct val="120000"/>
              </a:lnSpc>
            </a:pPr>
            <a:r>
              <a:rPr lang="en-US" sz="2400" dirty="0">
                <a:solidFill>
                  <a:srgbClr val="FFFFFF"/>
                </a:solidFill>
                <a:latin typeface="Arev Sans" pitchFamily="34" charset="0"/>
                <a:ea typeface="Arev Sans" pitchFamily="34" charset="0"/>
                <a:cs typeface="Arev sans bold" pitchFamily="34" charset="0"/>
              </a:rPr>
              <a:t>	and is (I think) a bit simpler/clearer.</a:t>
            </a:r>
          </a:p>
        </p:txBody>
      </p:sp>
    </p:spTree>
    <p:extLst>
      <p:ext uri="{BB962C8B-B14F-4D97-AF65-F5344CB8AC3E}">
        <p14:creationId xmlns:p14="http://schemas.microsoft.com/office/powerpoint/2010/main" val="393995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angle: Rounded Corners 375">
            <a:extLst>
              <a:ext uri="{FF2B5EF4-FFF2-40B4-BE49-F238E27FC236}">
                <a16:creationId xmlns:a16="http://schemas.microsoft.com/office/drawing/2014/main" id="{7C17B11C-5A94-0859-9541-FA651B6B5976}"/>
              </a:ext>
            </a:extLst>
          </p:cNvPr>
          <p:cNvSpPr/>
          <p:nvPr/>
        </p:nvSpPr>
        <p:spPr>
          <a:xfrm>
            <a:off x="8839200" y="3821199"/>
            <a:ext cx="3124200" cy="1547813"/>
          </a:xfrm>
          <a:prstGeom prst="roundRect">
            <a:avLst/>
          </a:prstGeom>
          <a:solidFill>
            <a:srgbClr val="AC0000"/>
          </a:solidFill>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152400" y="182209"/>
            <a:ext cx="11887200" cy="197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Goal:	</a:t>
            </a:r>
            <a:br>
              <a:rPr lang="en-US" b="1" dirty="0">
                <a:solidFill>
                  <a:srgbClr val="FFFF00"/>
                </a:solidFill>
                <a:latin typeface="Arev Sans" pitchFamily="34" charset="0"/>
                <a:ea typeface="Arev Sans" pitchFamily="34" charset="0"/>
                <a:cs typeface="Arev sans bold" pitchFamily="34" charset="0"/>
              </a:rPr>
            </a:br>
            <a:endParaRPr lang="en-US" sz="300" b="1" dirty="0">
              <a:solidFill>
                <a:srgbClr val="FFFF00"/>
              </a:solidFill>
              <a:latin typeface="Arev Sans" pitchFamily="34" charset="0"/>
              <a:ea typeface="Arev Sans" pitchFamily="34" charset="0"/>
              <a:cs typeface="Arev sans bold" pitchFamily="34" charset="0"/>
            </a:endParaRPr>
          </a:p>
          <a:p>
            <a:pPr eaLnBrk="1" hangingPunct="1">
              <a:lnSpc>
                <a:spcPct val="120000"/>
              </a:lnSpc>
            </a:pPr>
            <a:r>
              <a:rPr lang="en-US" sz="2400" dirty="0">
                <a:latin typeface="Arev Sans" pitchFamily="34" charset="0"/>
                <a:ea typeface="Arev Sans" pitchFamily="34" charset="0"/>
                <a:cs typeface="Arev sans bold" pitchFamily="34" charset="0"/>
              </a:rPr>
              <a:t>     A distribution </a:t>
            </a:r>
            <a:r>
              <a:rPr lang="en-US" sz="2400" cap="small" dirty="0">
                <a:solidFill>
                  <a:srgbClr val="FFFF00"/>
                </a:solidFill>
                <a:latin typeface="Arev Sans" pitchFamily="34" charset="0"/>
                <a:ea typeface="Arev Sans" pitchFamily="34" charset="0"/>
                <a:cs typeface="Arev sans bold" pitchFamily="34" charset="0"/>
              </a:rPr>
              <a:t>Pseudo</a:t>
            </a:r>
            <a:r>
              <a:rPr lang="en-US" sz="2400" dirty="0">
                <a:latin typeface="Arev Sans" pitchFamily="34" charset="0"/>
                <a:ea typeface="Arev Sans" pitchFamily="34" charset="0"/>
                <a:cs typeface="Arev sans bold" pitchFamily="34" charset="0"/>
              </a:rPr>
              <a:t> on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a:t>
            </a:r>
            <a:br>
              <a:rPr lang="en-US" sz="2400" dirty="0">
                <a:latin typeface="Arev Sans" pitchFamily="34" charset="0"/>
                <a:ea typeface="Arev Sans" pitchFamily="34" charset="0"/>
                <a:cs typeface="Arev sans bold" pitchFamily="34" charset="0"/>
              </a:rPr>
            </a:br>
            <a:r>
              <a:rPr lang="en-US" sz="2400" dirty="0">
                <a:latin typeface="Arev Sans" pitchFamily="34" charset="0"/>
                <a:ea typeface="Arev Sans" pitchFamily="34" charset="0"/>
                <a:cs typeface="Arev sans bold" pitchFamily="34" charset="0"/>
              </a:rPr>
              <a:t>     efficiently </a:t>
            </a:r>
            <a:r>
              <a:rPr lang="en-US" sz="2400" dirty="0" err="1">
                <a:latin typeface="Arev Sans" pitchFamily="34" charset="0"/>
                <a:ea typeface="Arev Sans" pitchFamily="34" charset="0"/>
                <a:cs typeface="Arev sans bold" pitchFamily="34" charset="0"/>
              </a:rPr>
              <a:t>samplable</a:t>
            </a:r>
            <a:r>
              <a:rPr lang="en-US" sz="2400" dirty="0">
                <a:latin typeface="Arev Sans" pitchFamily="34" charset="0"/>
                <a:ea typeface="Arev Sans" pitchFamily="34" charset="0"/>
                <a:cs typeface="Arev sans bold" pitchFamily="34" charset="0"/>
              </a:rPr>
              <a:t> with </a:t>
            </a:r>
            <a:r>
              <a:rPr lang="en-US" sz="2400" dirty="0">
                <a:solidFill>
                  <a:srgbClr val="FFFF00"/>
                </a:solidFill>
                <a:latin typeface="Arev Sans" pitchFamily="34" charset="0"/>
                <a:ea typeface="Arev Sans" pitchFamily="34" charset="0"/>
                <a:cs typeface="Arev sans bold" pitchFamily="34" charset="0"/>
              </a:rPr>
              <a:t>≪</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bits of entropy,</a:t>
            </a:r>
          </a:p>
          <a:p>
            <a:pPr eaLnBrk="1" hangingPunct="1">
              <a:lnSpc>
                <a:spcPct val="120000"/>
              </a:lnSpc>
            </a:pPr>
            <a:r>
              <a:rPr lang="en-US" sz="2400" dirty="0">
                <a:latin typeface="Arev Sans" pitchFamily="34" charset="0"/>
                <a:ea typeface="Arev Sans" pitchFamily="34" charset="0"/>
                <a:cs typeface="Arev sans bold" pitchFamily="34" charset="0"/>
              </a:rPr>
              <a:t>     such that</a:t>
            </a:r>
          </a:p>
        </p:txBody>
      </p:sp>
      <p:grpSp>
        <p:nvGrpSpPr>
          <p:cNvPr id="370" name="Group 369">
            <a:extLst>
              <a:ext uri="{FF2B5EF4-FFF2-40B4-BE49-F238E27FC236}">
                <a16:creationId xmlns:a16="http://schemas.microsoft.com/office/drawing/2014/main" id="{C5B7AA86-64B6-8313-EDEE-FCA23301A767}"/>
              </a:ext>
            </a:extLst>
          </p:cNvPr>
          <p:cNvGrpSpPr/>
          <p:nvPr/>
        </p:nvGrpSpPr>
        <p:grpSpPr>
          <a:xfrm>
            <a:off x="659717" y="2236205"/>
            <a:ext cx="6781800" cy="1762125"/>
            <a:chOff x="3517747" y="1704976"/>
            <a:chExt cx="6781800" cy="1762125"/>
          </a:xfrm>
        </p:grpSpPr>
        <p:sp>
          <p:nvSpPr>
            <p:cNvPr id="6" name="Rounded Rectangle 5">
              <a:extLst>
                <a:ext uri="{FF2B5EF4-FFF2-40B4-BE49-F238E27FC236}">
                  <a16:creationId xmlns:a16="http://schemas.microsoft.com/office/drawing/2014/main" id="{FB40FFDA-BA0A-04EB-2C34-A2B87A8FF794}"/>
                </a:ext>
              </a:extLst>
            </p:cNvPr>
            <p:cNvSpPr/>
            <p:nvPr/>
          </p:nvSpPr>
          <p:spPr>
            <a:xfrm>
              <a:off x="3517747" y="1704976"/>
              <a:ext cx="6781800" cy="1762125"/>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4" name="TextBox 3">
              <a:extLst>
                <a:ext uri="{FF2B5EF4-FFF2-40B4-BE49-F238E27FC236}">
                  <a16:creationId xmlns:a16="http://schemas.microsoft.com/office/drawing/2014/main" id="{A9D0A8E2-6D6E-9E6F-33C2-DC5E5E176E5D}"/>
                </a:ext>
              </a:extLst>
            </p:cNvPr>
            <p:cNvSpPr txBox="1"/>
            <p:nvPr/>
          </p:nvSpPr>
          <p:spPr bwMode="auto">
            <a:xfrm>
              <a:off x="3941624" y="2363462"/>
              <a:ext cx="5391136" cy="7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4000" cap="small" dirty="0">
                  <a:solidFill>
                    <a:srgbClr val="FFFF00"/>
                  </a:solidFill>
                  <a:latin typeface="Arev Sans" pitchFamily="34" charset="0"/>
                  <a:ea typeface="Arev Sans" pitchFamily="34" charset="0"/>
                  <a:cs typeface="Arev sans bold" pitchFamily="34" charset="0"/>
                </a:rPr>
                <a:t>Pseudo    </a:t>
              </a:r>
              <a:r>
                <a:rPr lang="en-US" sz="4000" dirty="0">
                  <a:latin typeface="Arev Sans" pitchFamily="34" charset="0"/>
                  <a:ea typeface="Arev Sans" pitchFamily="34" charset="0"/>
                  <a:cs typeface="Arev sans bold" pitchFamily="34" charset="0"/>
                </a:rPr>
                <a:t>≈     </a:t>
              </a:r>
              <a:r>
                <a:rPr lang="en-US" sz="4000" cap="small" dirty="0" err="1">
                  <a:solidFill>
                    <a:srgbClr val="FFFF00"/>
                  </a:solidFill>
                  <a:latin typeface="Arev Sans" pitchFamily="34" charset="0"/>
                  <a:ea typeface="Arev Sans" pitchFamily="34" charset="0"/>
                  <a:cs typeface="Arev sans bold" pitchFamily="34" charset="0"/>
                </a:rPr>
                <a:t>Unif</a:t>
              </a:r>
              <a:endParaRPr lang="en-US" sz="4000" dirty="0">
                <a:latin typeface="Arev Sans" pitchFamily="34" charset="0"/>
                <a:ea typeface="Arev Sans" pitchFamily="34" charset="0"/>
                <a:cs typeface="Arev sans bold" pitchFamily="34" charset="0"/>
              </a:endParaRPr>
            </a:p>
          </p:txBody>
        </p:sp>
        <p:sp>
          <p:nvSpPr>
            <p:cNvPr id="5" name="TextBox 4">
              <a:extLst>
                <a:ext uri="{FF2B5EF4-FFF2-40B4-BE49-F238E27FC236}">
                  <a16:creationId xmlns:a16="http://schemas.microsoft.com/office/drawing/2014/main" id="{20B83B15-6304-63BA-76D3-B20CE9CCB85D}"/>
                </a:ext>
              </a:extLst>
            </p:cNvPr>
            <p:cNvSpPr txBox="1"/>
            <p:nvPr/>
          </p:nvSpPr>
          <p:spPr bwMode="auto">
            <a:xfrm>
              <a:off x="6044254" y="1928274"/>
              <a:ext cx="17383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rgbClr val="FFFF00"/>
                  </a:solidFill>
                  <a:latin typeface="Arev Sans" pitchFamily="34" charset="0"/>
                  <a:ea typeface="Arev Sans" pitchFamily="34" charset="0"/>
                  <a:cs typeface="Arev sans bold" pitchFamily="34" charset="0"/>
                </a:rPr>
                <a:t>k</a:t>
              </a:r>
              <a:r>
                <a:rPr lang="en-US" sz="2400" baseline="30000" dirty="0">
                  <a:latin typeface="Arev Sans" pitchFamily="34" charset="0"/>
                  <a:ea typeface="Arev Sans" pitchFamily="34" charset="0"/>
                  <a:cs typeface="Arev sans bold" pitchFamily="34" charset="0"/>
                </a:rPr>
                <a:t>th</a:t>
              </a:r>
              <a:br>
                <a:rPr lang="en-US" sz="2400" baseline="300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moments</a:t>
              </a:r>
            </a:p>
          </p:txBody>
        </p:sp>
      </p:grpSp>
      <p:sp>
        <p:nvSpPr>
          <p:cNvPr id="369" name="TextBox 368">
            <a:extLst>
              <a:ext uri="{FF2B5EF4-FFF2-40B4-BE49-F238E27FC236}">
                <a16:creationId xmlns:a16="http://schemas.microsoft.com/office/drawing/2014/main" id="{611FF7D6-359D-0139-E8AE-4FCCE08AC10D}"/>
              </a:ext>
            </a:extLst>
          </p:cNvPr>
          <p:cNvSpPr txBox="1"/>
          <p:nvPr/>
        </p:nvSpPr>
        <p:spPr bwMode="auto">
          <a:xfrm>
            <a:off x="3746903" y="4846561"/>
            <a:ext cx="1949139" cy="10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ts val="3600"/>
              </a:lnSpc>
            </a:pPr>
            <a:r>
              <a:rPr lang="el-GR" dirty="0">
                <a:solidFill>
                  <a:srgbClr val="FFFF00"/>
                </a:solidFill>
                <a:latin typeface="Arev Sans" pitchFamily="34" charset="0"/>
                <a:ea typeface="Arev Sans" pitchFamily="34" charset="0"/>
                <a:cs typeface="Arev sans bold" pitchFamily="34" charset="0"/>
              </a:rPr>
              <a:t>ϵ</a:t>
            </a:r>
            <a:endParaRPr lang="en-US" sz="4000" dirty="0">
              <a:solidFill>
                <a:srgbClr val="FFFF00"/>
              </a:solidFill>
              <a:latin typeface="Arev Sans" pitchFamily="34" charset="0"/>
              <a:ea typeface="Arev Sans" pitchFamily="34" charset="0"/>
              <a:cs typeface="Arev sans bold" pitchFamily="34" charset="0"/>
            </a:endParaRPr>
          </a:p>
          <a:p>
            <a:pPr algn="ctr" eaLnBrk="1" hangingPunct="1">
              <a:lnSpc>
                <a:spcPts val="3600"/>
              </a:lnSpc>
            </a:pPr>
            <a:r>
              <a:rPr lang="en-US" sz="4000" dirty="0">
                <a:latin typeface="Arev Sans" pitchFamily="34" charset="0"/>
                <a:ea typeface="Arev Sans" pitchFamily="34" charset="0"/>
                <a:cs typeface="Arev sans bold" pitchFamily="34" charset="0"/>
              </a:rPr>
              <a:t>≈</a:t>
            </a:r>
          </a:p>
        </p:txBody>
      </p:sp>
      <p:grpSp>
        <p:nvGrpSpPr>
          <p:cNvPr id="352" name="Group 351"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title="IguanaTex Vector Display">
            <a:extLst>
              <a:ext uri="{FF2B5EF4-FFF2-40B4-BE49-F238E27FC236}">
                <a16:creationId xmlns:a16="http://schemas.microsoft.com/office/drawing/2014/main" id="{04E0101A-0BDE-9CFB-EB5C-BC150291BCEF}"/>
              </a:ext>
            </a:extLst>
          </p:cNvPr>
          <p:cNvGrpSpPr>
            <a:grpSpLocks noChangeAspect="1"/>
          </p:cNvGrpSpPr>
          <p:nvPr>
            <p:custDataLst>
              <p:tags r:id="rId1"/>
            </p:custDataLst>
          </p:nvPr>
        </p:nvGrpSpPr>
        <p:grpSpPr>
          <a:xfrm>
            <a:off x="188269" y="5157179"/>
            <a:ext cx="3878334" cy="932876"/>
            <a:chOff x="10782205" y="-15689950"/>
            <a:chExt cx="2182832" cy="525048"/>
          </a:xfrm>
        </p:grpSpPr>
        <p:sp>
          <p:nvSpPr>
            <p:cNvPr id="338" name="Freeform: Shape 337">
              <a:extLst>
                <a:ext uri="{FF2B5EF4-FFF2-40B4-BE49-F238E27FC236}">
                  <a16:creationId xmlns:a16="http://schemas.microsoft.com/office/drawing/2014/main" id="{311B536A-F7FD-9C91-38F4-75BF24D1D7A0}"/>
                </a:ext>
              </a:extLst>
            </p:cNvPr>
            <p:cNvSpPr/>
            <p:nvPr>
              <p:custDataLst>
                <p:tags r:id="rId15"/>
              </p:custDataLst>
            </p:nvPr>
          </p:nvSpPr>
          <p:spPr>
            <a:xfrm flipV="1">
              <a:off x="11369141" y="-15609568"/>
              <a:ext cx="157266" cy="221340"/>
            </a:xfrm>
            <a:custGeom>
              <a:avLst/>
              <a:gdLst>
                <a:gd name="connsiteX0" fmla="*/ 0 w 157266"/>
                <a:gd name="connsiteY0" fmla="*/ 220043 h 221340"/>
                <a:gd name="connsiteX1" fmla="*/ 0 w 157266"/>
                <a:gd name="connsiteY1" fmla="*/ -1298 h 221340"/>
                <a:gd name="connsiteX2" fmla="*/ 157267 w 157266"/>
                <a:gd name="connsiteY2" fmla="*/ -1298 h 221340"/>
                <a:gd name="connsiteX3" fmla="*/ 157267 w 157266"/>
                <a:gd name="connsiteY3" fmla="*/ 41812 h 221340"/>
                <a:gd name="connsiteX4" fmla="*/ 57074 w 157266"/>
                <a:gd name="connsiteY4" fmla="*/ 41812 h 221340"/>
                <a:gd name="connsiteX5" fmla="*/ 57074 w 157266"/>
                <a:gd name="connsiteY5" fmla="*/ 92523 h 221340"/>
                <a:gd name="connsiteX6" fmla="*/ 148161 w 157266"/>
                <a:gd name="connsiteY6" fmla="*/ 92523 h 221340"/>
                <a:gd name="connsiteX7" fmla="*/ 148161 w 157266"/>
                <a:gd name="connsiteY7" fmla="*/ 135633 h 221340"/>
                <a:gd name="connsiteX8" fmla="*/ 57074 w 157266"/>
                <a:gd name="connsiteY8" fmla="*/ 135633 h 221340"/>
                <a:gd name="connsiteX9" fmla="*/ 57074 w 157266"/>
                <a:gd name="connsiteY9" fmla="*/ 176924 h 221340"/>
                <a:gd name="connsiteX10" fmla="*/ 153933 w 157266"/>
                <a:gd name="connsiteY10" fmla="*/ 176924 h 221340"/>
                <a:gd name="connsiteX11" fmla="*/ 153933 w 157266"/>
                <a:gd name="connsiteY11" fmla="*/ 220043 h 221340"/>
                <a:gd name="connsiteX12" fmla="*/ 0 w 157266"/>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66" h="221340">
                  <a:moveTo>
                    <a:pt x="0" y="220043"/>
                  </a:moveTo>
                  <a:lnTo>
                    <a:pt x="0" y="-1298"/>
                  </a:lnTo>
                  <a:lnTo>
                    <a:pt x="157267" y="-1298"/>
                  </a:lnTo>
                  <a:lnTo>
                    <a:pt x="157267" y="41812"/>
                  </a:lnTo>
                  <a:lnTo>
                    <a:pt x="57074" y="41812"/>
                  </a:lnTo>
                  <a:lnTo>
                    <a:pt x="57074" y="92523"/>
                  </a:lnTo>
                  <a:lnTo>
                    <a:pt x="148161" y="92523"/>
                  </a:lnTo>
                  <a:lnTo>
                    <a:pt x="148161" y="135633"/>
                  </a:lnTo>
                  <a:lnTo>
                    <a:pt x="57074" y="135633"/>
                  </a:lnTo>
                  <a:lnTo>
                    <a:pt x="57074" y="176924"/>
                  </a:lnTo>
                  <a:lnTo>
                    <a:pt x="153933" y="176924"/>
                  </a:lnTo>
                  <a:lnTo>
                    <a:pt x="153933" y="220043"/>
                  </a:lnTo>
                  <a:lnTo>
                    <a:pt x="0" y="220043"/>
                  </a:lnTo>
                  <a:close/>
                </a:path>
              </a:pathLst>
            </a:custGeom>
            <a:solidFill>
              <a:srgbClr val="FFFFFF"/>
            </a:solidFill>
            <a:ln w="3047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67922F2-4C9C-2E62-C9B6-CE1C40D34AD9}"/>
                </a:ext>
              </a:extLst>
            </p:cNvPr>
            <p:cNvSpPr/>
            <p:nvPr>
              <p:custDataLst>
                <p:tags r:id="rId16"/>
              </p:custDataLst>
            </p:nvPr>
          </p:nvSpPr>
          <p:spPr>
            <a:xfrm flipV="1">
              <a:off x="10782205" y="-15336361"/>
              <a:ext cx="143998" cy="168229"/>
            </a:xfrm>
            <a:custGeom>
              <a:avLst/>
              <a:gdLst>
                <a:gd name="connsiteX0" fmla="*/ 7610 w 143998"/>
                <a:gd name="connsiteY0" fmla="*/ 166948 h 168229"/>
                <a:gd name="connsiteX1" fmla="*/ 59998 w 143998"/>
                <a:gd name="connsiteY1" fmla="*/ 88480 h 168229"/>
                <a:gd name="connsiteX2" fmla="*/ 0 w 143998"/>
                <a:gd name="connsiteY2" fmla="*/ -1282 h 168229"/>
                <a:gd name="connsiteX3" fmla="*/ 24460 w 143998"/>
                <a:gd name="connsiteY3" fmla="*/ -1282 h 168229"/>
                <a:gd name="connsiteX4" fmla="*/ 72228 w 143998"/>
                <a:gd name="connsiteY4" fmla="*/ 70251 h 168229"/>
                <a:gd name="connsiteX5" fmla="*/ 119539 w 143998"/>
                <a:gd name="connsiteY5" fmla="*/ -1282 h 168229"/>
                <a:gd name="connsiteX6" fmla="*/ 143999 w 143998"/>
                <a:gd name="connsiteY6" fmla="*/ -1282 h 168229"/>
                <a:gd name="connsiteX7" fmla="*/ 86305 w 143998"/>
                <a:gd name="connsiteY7" fmla="*/ 86175 h 168229"/>
                <a:gd name="connsiteX8" fmla="*/ 140303 w 143998"/>
                <a:gd name="connsiteY8" fmla="*/ 166948 h 168229"/>
                <a:gd name="connsiteX9" fmla="*/ 115842 w 143998"/>
                <a:gd name="connsiteY9" fmla="*/ 166948 h 168229"/>
                <a:gd name="connsiteX10" fmla="*/ 73847 w 143998"/>
                <a:gd name="connsiteY10" fmla="*/ 104407 h 168229"/>
                <a:gd name="connsiteX11" fmla="*/ 32071 w 143998"/>
                <a:gd name="connsiteY11" fmla="*/ 166948 h 168229"/>
                <a:gd name="connsiteX12" fmla="*/ 7610 w 143998"/>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998" h="168229">
                  <a:moveTo>
                    <a:pt x="7610" y="166948"/>
                  </a:moveTo>
                  <a:lnTo>
                    <a:pt x="59998" y="88480"/>
                  </a:lnTo>
                  <a:lnTo>
                    <a:pt x="0" y="-1282"/>
                  </a:lnTo>
                  <a:lnTo>
                    <a:pt x="24460" y="-1282"/>
                  </a:lnTo>
                  <a:lnTo>
                    <a:pt x="72228" y="70251"/>
                  </a:lnTo>
                  <a:lnTo>
                    <a:pt x="119539" y="-1282"/>
                  </a:lnTo>
                  <a:lnTo>
                    <a:pt x="143999" y="-1282"/>
                  </a:lnTo>
                  <a:lnTo>
                    <a:pt x="86305" y="86175"/>
                  </a:lnTo>
                  <a:lnTo>
                    <a:pt x="140303" y="166948"/>
                  </a:lnTo>
                  <a:lnTo>
                    <a:pt x="115842" y="166948"/>
                  </a:lnTo>
                  <a:lnTo>
                    <a:pt x="73847" y="104407"/>
                  </a:lnTo>
                  <a:lnTo>
                    <a:pt x="32071" y="166948"/>
                  </a:lnTo>
                  <a:lnTo>
                    <a:pt x="7610" y="166948"/>
                  </a:lnTo>
                  <a:close/>
                </a:path>
              </a:pathLst>
            </a:custGeom>
            <a:solidFill>
              <a:srgbClr val="FFFF00"/>
            </a:solidFill>
            <a:ln w="3047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4E38BDF4-102D-9C15-1220-DB4F2FB399E8}"/>
                </a:ext>
              </a:extLst>
            </p:cNvPr>
            <p:cNvSpPr/>
            <p:nvPr>
              <p:custDataLst>
                <p:tags r:id="rId17"/>
              </p:custDataLst>
            </p:nvPr>
          </p:nvSpPr>
          <p:spPr>
            <a:xfrm flipV="1">
              <a:off x="10952067" y="-15265048"/>
              <a:ext cx="155067" cy="60922"/>
            </a:xfrm>
            <a:custGeom>
              <a:avLst/>
              <a:gdLst>
                <a:gd name="connsiteX0" fmla="*/ 13155 w 155067"/>
                <a:gd name="connsiteY0" fmla="*/ 11874 h 60922"/>
                <a:gd name="connsiteX1" fmla="*/ 38767 w 155067"/>
                <a:gd name="connsiteY1" fmla="*/ 33104 h 60922"/>
                <a:gd name="connsiteX2" fmla="*/ 116301 w 155067"/>
                <a:gd name="connsiteY2" fmla="*/ -1280 h 60922"/>
                <a:gd name="connsiteX3" fmla="*/ 155068 w 155067"/>
                <a:gd name="connsiteY3" fmla="*/ 46488 h 60922"/>
                <a:gd name="connsiteX4" fmla="*/ 141913 w 155067"/>
                <a:gd name="connsiteY4" fmla="*/ 46488 h 60922"/>
                <a:gd name="connsiteX5" fmla="*/ 116301 w 155067"/>
                <a:gd name="connsiteY5" fmla="*/ 25265 h 60922"/>
                <a:gd name="connsiteX6" fmla="*/ 38767 w 155067"/>
                <a:gd name="connsiteY6" fmla="*/ 59642 h 60922"/>
                <a:gd name="connsiteX7" fmla="*/ 0 w 155067"/>
                <a:gd name="connsiteY7" fmla="*/ 11874 h 60922"/>
                <a:gd name="connsiteX8" fmla="*/ 13155 w 155067"/>
                <a:gd name="connsiteY8" fmla="*/ 11874 h 6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 h="60922">
                  <a:moveTo>
                    <a:pt x="13155" y="11874"/>
                  </a:moveTo>
                  <a:cubicBezTo>
                    <a:pt x="13155" y="16722"/>
                    <a:pt x="20765" y="33104"/>
                    <a:pt x="38767" y="33104"/>
                  </a:cubicBezTo>
                  <a:cubicBezTo>
                    <a:pt x="65304" y="33104"/>
                    <a:pt x="83763" y="-1280"/>
                    <a:pt x="116301" y="-1280"/>
                  </a:cubicBezTo>
                  <a:cubicBezTo>
                    <a:pt x="134760" y="-1280"/>
                    <a:pt x="155068" y="13950"/>
                    <a:pt x="155068" y="46488"/>
                  </a:cubicBezTo>
                  <a:lnTo>
                    <a:pt x="141913" y="46488"/>
                  </a:lnTo>
                  <a:cubicBezTo>
                    <a:pt x="141913" y="41649"/>
                    <a:pt x="134303" y="25265"/>
                    <a:pt x="116301" y="25265"/>
                  </a:cubicBezTo>
                  <a:cubicBezTo>
                    <a:pt x="89764" y="25265"/>
                    <a:pt x="71305" y="59642"/>
                    <a:pt x="38767" y="59642"/>
                  </a:cubicBezTo>
                  <a:cubicBezTo>
                    <a:pt x="20308" y="59642"/>
                    <a:pt x="0" y="44412"/>
                    <a:pt x="0" y="11874"/>
                  </a:cubicBezTo>
                  <a:lnTo>
                    <a:pt x="13155" y="11874"/>
                  </a:lnTo>
                  <a:close/>
                </a:path>
              </a:pathLst>
            </a:custGeom>
            <a:solidFill>
              <a:srgbClr val="FFFFFF"/>
            </a:solidFill>
            <a:ln w="3047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1B4E8A7-1D7F-30BD-7B75-480BC1DEC5FD}"/>
                </a:ext>
              </a:extLst>
            </p:cNvPr>
            <p:cNvSpPr/>
            <p:nvPr>
              <p:custDataLst>
                <p:tags r:id="rId18"/>
              </p:custDataLst>
            </p:nvPr>
          </p:nvSpPr>
          <p:spPr>
            <a:xfrm flipV="1">
              <a:off x="11149146" y="-15336361"/>
              <a:ext cx="108689" cy="168229"/>
            </a:xfrm>
            <a:custGeom>
              <a:avLst/>
              <a:gdLst>
                <a:gd name="connsiteX0" fmla="*/ 22850 w 108689"/>
                <a:gd name="connsiteY0" fmla="*/ 148250 h 168229"/>
                <a:gd name="connsiteX1" fmla="*/ 51463 w 108689"/>
                <a:gd name="connsiteY1" fmla="*/ 148250 h 168229"/>
                <a:gd name="connsiteX2" fmla="*/ 75924 w 108689"/>
                <a:gd name="connsiteY2" fmla="*/ 139945 h 168229"/>
                <a:gd name="connsiteX3" fmla="*/ 84696 w 108689"/>
                <a:gd name="connsiteY3" fmla="*/ 116637 h 168229"/>
                <a:gd name="connsiteX4" fmla="*/ 75924 w 108689"/>
                <a:gd name="connsiteY4" fmla="*/ 93328 h 168229"/>
                <a:gd name="connsiteX5" fmla="*/ 51463 w 108689"/>
                <a:gd name="connsiteY5" fmla="*/ 85024 h 168229"/>
                <a:gd name="connsiteX6" fmla="*/ 22850 w 108689"/>
                <a:gd name="connsiteY6" fmla="*/ 85024 h 168229"/>
                <a:gd name="connsiteX7" fmla="*/ 22850 w 108689"/>
                <a:gd name="connsiteY7" fmla="*/ 148250 h 168229"/>
                <a:gd name="connsiteX8" fmla="*/ 0 w 108689"/>
                <a:gd name="connsiteY8" fmla="*/ 166948 h 168229"/>
                <a:gd name="connsiteX9" fmla="*/ 0 w 108689"/>
                <a:gd name="connsiteY9" fmla="*/ -1282 h 168229"/>
                <a:gd name="connsiteX10" fmla="*/ 22850 w 108689"/>
                <a:gd name="connsiteY10" fmla="*/ -1282 h 168229"/>
                <a:gd name="connsiteX11" fmla="*/ 22850 w 108689"/>
                <a:gd name="connsiteY11" fmla="*/ 66335 h 168229"/>
                <a:gd name="connsiteX12" fmla="*/ 51463 w 108689"/>
                <a:gd name="connsiteY12" fmla="*/ 66335 h 168229"/>
                <a:gd name="connsiteX13" fmla="*/ 94154 w 108689"/>
                <a:gd name="connsiteY13" fmla="*/ 79022 h 168229"/>
                <a:gd name="connsiteX14" fmla="*/ 108689 w 108689"/>
                <a:gd name="connsiteY14" fmla="*/ 116637 h 168229"/>
                <a:gd name="connsiteX15" fmla="*/ 94154 w 108689"/>
                <a:gd name="connsiteY15" fmla="*/ 154251 h 168229"/>
                <a:gd name="connsiteX16" fmla="*/ 51463 w 108689"/>
                <a:gd name="connsiteY16" fmla="*/ 166948 h 168229"/>
                <a:gd name="connsiteX17" fmla="*/ 0 w 108689"/>
                <a:gd name="connsiteY17"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689" h="168229">
                  <a:moveTo>
                    <a:pt x="22850" y="148250"/>
                  </a:moveTo>
                  <a:lnTo>
                    <a:pt x="51463" y="148250"/>
                  </a:lnTo>
                  <a:cubicBezTo>
                    <a:pt x="62073" y="148250"/>
                    <a:pt x="70151" y="145489"/>
                    <a:pt x="75924" y="139945"/>
                  </a:cubicBezTo>
                  <a:cubicBezTo>
                    <a:pt x="81695" y="134639"/>
                    <a:pt x="84696" y="126791"/>
                    <a:pt x="84696" y="116637"/>
                  </a:cubicBezTo>
                  <a:cubicBezTo>
                    <a:pt x="84696" y="106483"/>
                    <a:pt x="81695" y="98634"/>
                    <a:pt x="75924" y="93328"/>
                  </a:cubicBezTo>
                  <a:cubicBezTo>
                    <a:pt x="70151" y="87796"/>
                    <a:pt x="62073" y="85024"/>
                    <a:pt x="51463" y="85024"/>
                  </a:cubicBezTo>
                  <a:lnTo>
                    <a:pt x="22850" y="85024"/>
                  </a:lnTo>
                  <a:lnTo>
                    <a:pt x="22850" y="148250"/>
                  </a:lnTo>
                  <a:close/>
                  <a:moveTo>
                    <a:pt x="0" y="166948"/>
                  </a:moveTo>
                  <a:lnTo>
                    <a:pt x="0" y="-1282"/>
                  </a:lnTo>
                  <a:lnTo>
                    <a:pt x="22850" y="-1282"/>
                  </a:lnTo>
                  <a:lnTo>
                    <a:pt x="22850" y="66335"/>
                  </a:lnTo>
                  <a:lnTo>
                    <a:pt x="51463" y="66335"/>
                  </a:lnTo>
                  <a:cubicBezTo>
                    <a:pt x="70389" y="66335"/>
                    <a:pt x="84458" y="70489"/>
                    <a:pt x="94154" y="79022"/>
                  </a:cubicBezTo>
                  <a:cubicBezTo>
                    <a:pt x="103850" y="87558"/>
                    <a:pt x="108689" y="100026"/>
                    <a:pt x="108689" y="116637"/>
                  </a:cubicBezTo>
                  <a:cubicBezTo>
                    <a:pt x="108689" y="133248"/>
                    <a:pt x="103850" y="145716"/>
                    <a:pt x="94154" y="154251"/>
                  </a:cubicBezTo>
                  <a:cubicBezTo>
                    <a:pt x="84458" y="162796"/>
                    <a:pt x="70389" y="166948"/>
                    <a:pt x="51463" y="166948"/>
                  </a:cubicBezTo>
                  <a:lnTo>
                    <a:pt x="0" y="166948"/>
                  </a:lnTo>
                  <a:close/>
                </a:path>
              </a:pathLst>
            </a:custGeom>
            <a:solidFill>
              <a:srgbClr val="FFFF00"/>
            </a:solidFill>
            <a:ln w="3047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C0B2526A-7708-BDDA-7AAB-518234422059}"/>
                </a:ext>
              </a:extLst>
            </p:cNvPr>
            <p:cNvSpPr/>
            <p:nvPr>
              <p:custDataLst>
                <p:tags r:id="rId19"/>
              </p:custDataLst>
            </p:nvPr>
          </p:nvSpPr>
          <p:spPr>
            <a:xfrm flipV="1">
              <a:off x="11286596" y="-15339362"/>
              <a:ext cx="118386" cy="174459"/>
            </a:xfrm>
            <a:custGeom>
              <a:avLst/>
              <a:gdLst>
                <a:gd name="connsiteX0" fmla="*/ 108232 w 118386"/>
                <a:gd name="connsiteY0" fmla="*/ 164634 h 174459"/>
                <a:gd name="connsiteX1" fmla="*/ 83077 w 118386"/>
                <a:gd name="connsiteY1" fmla="*/ 171102 h 174459"/>
                <a:gd name="connsiteX2" fmla="*/ 59074 w 118386"/>
                <a:gd name="connsiteY2" fmla="*/ 173178 h 174459"/>
                <a:gd name="connsiteX3" fmla="*/ 15687 w 118386"/>
                <a:gd name="connsiteY3" fmla="*/ 160481 h 174459"/>
                <a:gd name="connsiteX4" fmla="*/ 0 w 118386"/>
                <a:gd name="connsiteY4" fmla="*/ 125172 h 174459"/>
                <a:gd name="connsiteX5" fmla="*/ 11306 w 118386"/>
                <a:gd name="connsiteY5" fmla="*/ 95178 h 174459"/>
                <a:gd name="connsiteX6" fmla="*/ 48225 w 118386"/>
                <a:gd name="connsiteY6" fmla="*/ 79251 h 174459"/>
                <a:gd name="connsiteX7" fmla="*/ 62074 w 118386"/>
                <a:gd name="connsiteY7" fmla="*/ 76479 h 174459"/>
                <a:gd name="connsiteX8" fmla="*/ 87001 w 118386"/>
                <a:gd name="connsiteY8" fmla="*/ 66098 h 174459"/>
                <a:gd name="connsiteX9" fmla="*/ 94612 w 118386"/>
                <a:gd name="connsiteY9" fmla="*/ 46714 h 174459"/>
                <a:gd name="connsiteX10" fmla="*/ 84000 w 118386"/>
                <a:gd name="connsiteY10" fmla="*/ 24787 h 174459"/>
                <a:gd name="connsiteX11" fmla="*/ 53998 w 118386"/>
                <a:gd name="connsiteY11" fmla="*/ 17177 h 174459"/>
                <a:gd name="connsiteX12" fmla="*/ 27917 w 118386"/>
                <a:gd name="connsiteY12" fmla="*/ 21102 h 174459"/>
                <a:gd name="connsiteX13" fmla="*/ 695 w 118386"/>
                <a:gd name="connsiteY13" fmla="*/ 32865 h 174459"/>
                <a:gd name="connsiteX14" fmla="*/ 695 w 118386"/>
                <a:gd name="connsiteY14" fmla="*/ 9330 h 174459"/>
                <a:gd name="connsiteX15" fmla="*/ 28613 w 118386"/>
                <a:gd name="connsiteY15" fmla="*/ 1490 h 174459"/>
                <a:gd name="connsiteX16" fmla="*/ 53998 w 118386"/>
                <a:gd name="connsiteY16" fmla="*/ -1282 h 174459"/>
                <a:gd name="connsiteX17" fmla="*/ 101994 w 118386"/>
                <a:gd name="connsiteY17" fmla="*/ 11406 h 174459"/>
                <a:gd name="connsiteX18" fmla="*/ 118386 w 118386"/>
                <a:gd name="connsiteY18" fmla="*/ 48334 h 174459"/>
                <a:gd name="connsiteX19" fmla="*/ 106385 w 118386"/>
                <a:gd name="connsiteY19" fmla="*/ 81100 h 174459"/>
                <a:gd name="connsiteX20" fmla="*/ 68771 w 118386"/>
                <a:gd name="connsiteY20" fmla="*/ 98178 h 174459"/>
                <a:gd name="connsiteX21" fmla="*/ 54921 w 118386"/>
                <a:gd name="connsiteY21" fmla="*/ 100941 h 174459"/>
                <a:gd name="connsiteX22" fmla="*/ 29537 w 118386"/>
                <a:gd name="connsiteY22" fmla="*/ 110179 h 174459"/>
                <a:gd name="connsiteX23" fmla="*/ 22840 w 118386"/>
                <a:gd name="connsiteY23" fmla="*/ 127019 h 174459"/>
                <a:gd name="connsiteX24" fmla="*/ 32994 w 118386"/>
                <a:gd name="connsiteY24" fmla="*/ 147556 h 174459"/>
                <a:gd name="connsiteX25" fmla="*/ 61618 w 118386"/>
                <a:gd name="connsiteY25" fmla="*/ 154709 h 174459"/>
                <a:gd name="connsiteX26" fmla="*/ 83762 w 118386"/>
                <a:gd name="connsiteY26" fmla="*/ 151708 h 174459"/>
                <a:gd name="connsiteX27" fmla="*/ 108232 w 118386"/>
                <a:gd name="connsiteY27" fmla="*/ 142479 h 174459"/>
                <a:gd name="connsiteX28" fmla="*/ 108232 w 118386"/>
                <a:gd name="connsiteY28" fmla="*/ 164634 h 1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386" h="174459">
                  <a:moveTo>
                    <a:pt x="108232" y="164634"/>
                  </a:moveTo>
                  <a:cubicBezTo>
                    <a:pt x="99689" y="167406"/>
                    <a:pt x="91382" y="169711"/>
                    <a:pt x="83077" y="171102"/>
                  </a:cubicBezTo>
                  <a:cubicBezTo>
                    <a:pt x="75000" y="172483"/>
                    <a:pt x="66922" y="173178"/>
                    <a:pt x="59074" y="173178"/>
                  </a:cubicBezTo>
                  <a:cubicBezTo>
                    <a:pt x="40614" y="173178"/>
                    <a:pt x="26079" y="169024"/>
                    <a:pt x="15687" y="160481"/>
                  </a:cubicBezTo>
                  <a:cubicBezTo>
                    <a:pt x="5306" y="151708"/>
                    <a:pt x="0" y="140174"/>
                    <a:pt x="0" y="125172"/>
                  </a:cubicBezTo>
                  <a:cubicBezTo>
                    <a:pt x="0" y="112484"/>
                    <a:pt x="3696" y="102331"/>
                    <a:pt x="11306" y="95178"/>
                  </a:cubicBezTo>
                  <a:cubicBezTo>
                    <a:pt x="18926" y="88025"/>
                    <a:pt x="31156" y="82719"/>
                    <a:pt x="48225" y="79251"/>
                  </a:cubicBezTo>
                  <a:lnTo>
                    <a:pt x="62074" y="76479"/>
                  </a:lnTo>
                  <a:cubicBezTo>
                    <a:pt x="73609" y="74174"/>
                    <a:pt x="81924" y="70718"/>
                    <a:pt x="87001" y="66098"/>
                  </a:cubicBezTo>
                  <a:cubicBezTo>
                    <a:pt x="92078" y="61488"/>
                    <a:pt x="94612" y="55020"/>
                    <a:pt x="94612" y="46714"/>
                  </a:cubicBezTo>
                  <a:cubicBezTo>
                    <a:pt x="94612" y="37256"/>
                    <a:pt x="91154" y="29864"/>
                    <a:pt x="84000" y="24787"/>
                  </a:cubicBezTo>
                  <a:cubicBezTo>
                    <a:pt x="77076" y="19711"/>
                    <a:pt x="66922" y="17177"/>
                    <a:pt x="53998" y="17177"/>
                  </a:cubicBezTo>
                  <a:cubicBezTo>
                    <a:pt x="45462" y="17177"/>
                    <a:pt x="36690" y="18559"/>
                    <a:pt x="27917" y="21102"/>
                  </a:cubicBezTo>
                  <a:cubicBezTo>
                    <a:pt x="18926" y="23636"/>
                    <a:pt x="9925" y="27559"/>
                    <a:pt x="695" y="32865"/>
                  </a:cubicBezTo>
                  <a:lnTo>
                    <a:pt x="695" y="9330"/>
                  </a:lnTo>
                  <a:cubicBezTo>
                    <a:pt x="10382" y="5871"/>
                    <a:pt x="19612" y="3099"/>
                    <a:pt x="28613" y="1490"/>
                  </a:cubicBezTo>
                  <a:cubicBezTo>
                    <a:pt x="37614" y="-359"/>
                    <a:pt x="45920" y="-1282"/>
                    <a:pt x="53998" y="-1282"/>
                  </a:cubicBezTo>
                  <a:cubicBezTo>
                    <a:pt x="75000" y="-1282"/>
                    <a:pt x="91154" y="2871"/>
                    <a:pt x="101994" y="11406"/>
                  </a:cubicBezTo>
                  <a:cubicBezTo>
                    <a:pt x="112842" y="19711"/>
                    <a:pt x="118386" y="32179"/>
                    <a:pt x="118386" y="48334"/>
                  </a:cubicBezTo>
                  <a:cubicBezTo>
                    <a:pt x="118386" y="61944"/>
                    <a:pt x="114462" y="73023"/>
                    <a:pt x="106385" y="81100"/>
                  </a:cubicBezTo>
                  <a:cubicBezTo>
                    <a:pt x="98308" y="89178"/>
                    <a:pt x="85611" y="94949"/>
                    <a:pt x="68771" y="98178"/>
                  </a:cubicBezTo>
                  <a:lnTo>
                    <a:pt x="54921" y="100941"/>
                  </a:lnTo>
                  <a:cubicBezTo>
                    <a:pt x="42463" y="103255"/>
                    <a:pt x="33919" y="106485"/>
                    <a:pt x="29537" y="110179"/>
                  </a:cubicBezTo>
                  <a:cubicBezTo>
                    <a:pt x="25156" y="113867"/>
                    <a:pt x="22840" y="119637"/>
                    <a:pt x="22840" y="127019"/>
                  </a:cubicBezTo>
                  <a:cubicBezTo>
                    <a:pt x="22840" y="135793"/>
                    <a:pt x="26308" y="142717"/>
                    <a:pt x="32994" y="147556"/>
                  </a:cubicBezTo>
                  <a:cubicBezTo>
                    <a:pt x="39691" y="152404"/>
                    <a:pt x="49149" y="154709"/>
                    <a:pt x="61618" y="154709"/>
                  </a:cubicBezTo>
                  <a:cubicBezTo>
                    <a:pt x="68771" y="154709"/>
                    <a:pt x="76153" y="153795"/>
                    <a:pt x="83762" y="151708"/>
                  </a:cubicBezTo>
                  <a:cubicBezTo>
                    <a:pt x="91382" y="149632"/>
                    <a:pt x="99689" y="146631"/>
                    <a:pt x="108232" y="142479"/>
                  </a:cubicBezTo>
                  <a:lnTo>
                    <a:pt x="108232" y="164634"/>
                  </a:lnTo>
                  <a:close/>
                </a:path>
              </a:pathLst>
            </a:custGeom>
            <a:solidFill>
              <a:srgbClr val="FFFF00"/>
            </a:solidFill>
            <a:ln w="3047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122C749F-F505-D5D4-DBDF-A015DF74DDAF}"/>
                </a:ext>
              </a:extLst>
            </p:cNvPr>
            <p:cNvSpPr/>
            <p:nvPr>
              <p:custDataLst>
                <p:tags r:id="rId20"/>
              </p:custDataLst>
            </p:nvPr>
          </p:nvSpPr>
          <p:spPr>
            <a:xfrm flipV="1">
              <a:off x="11445957" y="-15336361"/>
              <a:ext cx="108459" cy="168229"/>
            </a:xfrm>
            <a:custGeom>
              <a:avLst/>
              <a:gdLst>
                <a:gd name="connsiteX0" fmla="*/ 0 w 108459"/>
                <a:gd name="connsiteY0" fmla="*/ 166948 h 168229"/>
                <a:gd name="connsiteX1" fmla="*/ 0 w 108459"/>
                <a:gd name="connsiteY1" fmla="*/ -1282 h 168229"/>
                <a:gd name="connsiteX2" fmla="*/ 108459 w 108459"/>
                <a:gd name="connsiteY2" fmla="*/ -1282 h 168229"/>
                <a:gd name="connsiteX3" fmla="*/ 108459 w 108459"/>
                <a:gd name="connsiteY3" fmla="*/ 17873 h 168229"/>
                <a:gd name="connsiteX4" fmla="*/ 22851 w 108459"/>
                <a:gd name="connsiteY4" fmla="*/ 17873 h 168229"/>
                <a:gd name="connsiteX5" fmla="*/ 22851 w 108459"/>
                <a:gd name="connsiteY5" fmla="*/ 78793 h 168229"/>
                <a:gd name="connsiteX6" fmla="*/ 102928 w 108459"/>
                <a:gd name="connsiteY6" fmla="*/ 78793 h 168229"/>
                <a:gd name="connsiteX7" fmla="*/ 102928 w 108459"/>
                <a:gd name="connsiteY7" fmla="*/ 97949 h 168229"/>
                <a:gd name="connsiteX8" fmla="*/ 22851 w 108459"/>
                <a:gd name="connsiteY8" fmla="*/ 97949 h 168229"/>
                <a:gd name="connsiteX9" fmla="*/ 22851 w 108459"/>
                <a:gd name="connsiteY9" fmla="*/ 147794 h 168229"/>
                <a:gd name="connsiteX10" fmla="*/ 106384 w 108459"/>
                <a:gd name="connsiteY10" fmla="*/ 147794 h 168229"/>
                <a:gd name="connsiteX11" fmla="*/ 106384 w 108459"/>
                <a:gd name="connsiteY11" fmla="*/ 166948 h 168229"/>
                <a:gd name="connsiteX12" fmla="*/ 0 w 108459"/>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459" h="168229">
                  <a:moveTo>
                    <a:pt x="0" y="166948"/>
                  </a:moveTo>
                  <a:lnTo>
                    <a:pt x="0" y="-1282"/>
                  </a:lnTo>
                  <a:lnTo>
                    <a:pt x="108459" y="-1282"/>
                  </a:lnTo>
                  <a:lnTo>
                    <a:pt x="108459" y="17873"/>
                  </a:lnTo>
                  <a:lnTo>
                    <a:pt x="22851" y="17873"/>
                  </a:lnTo>
                  <a:lnTo>
                    <a:pt x="22851" y="78793"/>
                  </a:lnTo>
                  <a:lnTo>
                    <a:pt x="102928" y="78793"/>
                  </a:lnTo>
                  <a:lnTo>
                    <a:pt x="102928" y="97949"/>
                  </a:lnTo>
                  <a:lnTo>
                    <a:pt x="22851" y="97949"/>
                  </a:lnTo>
                  <a:lnTo>
                    <a:pt x="22851" y="147794"/>
                  </a:lnTo>
                  <a:lnTo>
                    <a:pt x="106384" y="147794"/>
                  </a:lnTo>
                  <a:lnTo>
                    <a:pt x="106384"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6EE7A9C-4820-5DFE-CFD6-FA685945B30C}"/>
                </a:ext>
              </a:extLst>
            </p:cNvPr>
            <p:cNvSpPr/>
            <p:nvPr>
              <p:custDataLst>
                <p:tags r:id="rId21"/>
              </p:custDataLst>
            </p:nvPr>
          </p:nvSpPr>
          <p:spPr>
            <a:xfrm flipV="1">
              <a:off x="11594806" y="-15336361"/>
              <a:ext cx="128768" cy="171459"/>
            </a:xfrm>
            <a:custGeom>
              <a:avLst/>
              <a:gdLst>
                <a:gd name="connsiteX0" fmla="*/ 0 w 128768"/>
                <a:gd name="connsiteY0" fmla="*/ 170178 h 171459"/>
                <a:gd name="connsiteX1" fmla="*/ 0 w 128768"/>
                <a:gd name="connsiteY1" fmla="*/ 65174 h 171459"/>
                <a:gd name="connsiteX2" fmla="*/ 16154 w 128768"/>
                <a:gd name="connsiteY2" fmla="*/ 15558 h 171459"/>
                <a:gd name="connsiteX3" fmla="*/ 64380 w 128768"/>
                <a:gd name="connsiteY3" fmla="*/ -1282 h 171459"/>
                <a:gd name="connsiteX4" fmla="*/ 112376 w 128768"/>
                <a:gd name="connsiteY4" fmla="*/ 15558 h 171459"/>
                <a:gd name="connsiteX5" fmla="*/ 128769 w 128768"/>
                <a:gd name="connsiteY5" fmla="*/ 65174 h 171459"/>
                <a:gd name="connsiteX6" fmla="*/ 128769 w 128768"/>
                <a:gd name="connsiteY6" fmla="*/ 170178 h 171459"/>
                <a:gd name="connsiteX7" fmla="*/ 105918 w 128768"/>
                <a:gd name="connsiteY7" fmla="*/ 170178 h 171459"/>
                <a:gd name="connsiteX8" fmla="*/ 105918 w 128768"/>
                <a:gd name="connsiteY8" fmla="*/ 67946 h 171459"/>
                <a:gd name="connsiteX9" fmla="*/ 95994 w 128768"/>
                <a:gd name="connsiteY9" fmla="*/ 28951 h 171459"/>
                <a:gd name="connsiteX10" fmla="*/ 64380 w 128768"/>
                <a:gd name="connsiteY10" fmla="*/ 17177 h 171459"/>
                <a:gd name="connsiteX11" fmla="*/ 32766 w 128768"/>
                <a:gd name="connsiteY11" fmla="*/ 28951 h 171459"/>
                <a:gd name="connsiteX12" fmla="*/ 22841 w 128768"/>
                <a:gd name="connsiteY12" fmla="*/ 67946 h 171459"/>
                <a:gd name="connsiteX13" fmla="*/ 22841 w 128768"/>
                <a:gd name="connsiteY13" fmla="*/ 170178 h 171459"/>
                <a:gd name="connsiteX14" fmla="*/ 0 w 128768"/>
                <a:gd name="connsiteY14" fmla="*/ 170178 h 1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68" h="171459">
                  <a:moveTo>
                    <a:pt x="0" y="170178"/>
                  </a:moveTo>
                  <a:lnTo>
                    <a:pt x="0" y="65174"/>
                  </a:lnTo>
                  <a:cubicBezTo>
                    <a:pt x="0" y="43257"/>
                    <a:pt x="5307" y="26637"/>
                    <a:pt x="16154" y="15558"/>
                  </a:cubicBezTo>
                  <a:cubicBezTo>
                    <a:pt x="27234" y="4253"/>
                    <a:pt x="43148" y="-1282"/>
                    <a:pt x="64380" y="-1282"/>
                  </a:cubicBezTo>
                  <a:cubicBezTo>
                    <a:pt x="85612" y="-1282"/>
                    <a:pt x="101538" y="4253"/>
                    <a:pt x="112376" y="15558"/>
                  </a:cubicBezTo>
                  <a:cubicBezTo>
                    <a:pt x="123453" y="26637"/>
                    <a:pt x="128769" y="43257"/>
                    <a:pt x="128769" y="65174"/>
                  </a:cubicBezTo>
                  <a:lnTo>
                    <a:pt x="128769" y="170178"/>
                  </a:lnTo>
                  <a:lnTo>
                    <a:pt x="105918" y="170178"/>
                  </a:lnTo>
                  <a:lnTo>
                    <a:pt x="105918" y="67946"/>
                  </a:lnTo>
                  <a:cubicBezTo>
                    <a:pt x="105918" y="49943"/>
                    <a:pt x="102691" y="37027"/>
                    <a:pt x="95994" y="28951"/>
                  </a:cubicBezTo>
                  <a:cubicBezTo>
                    <a:pt x="89535" y="21102"/>
                    <a:pt x="78916" y="17177"/>
                    <a:pt x="64380" y="17177"/>
                  </a:cubicBezTo>
                  <a:cubicBezTo>
                    <a:pt x="49844" y="17177"/>
                    <a:pt x="39225" y="21102"/>
                    <a:pt x="32766" y="28951"/>
                  </a:cubicBezTo>
                  <a:cubicBezTo>
                    <a:pt x="26070" y="37027"/>
                    <a:pt x="22841" y="49943"/>
                    <a:pt x="22841" y="67946"/>
                  </a:cubicBezTo>
                  <a:lnTo>
                    <a:pt x="22841" y="170178"/>
                  </a:lnTo>
                  <a:lnTo>
                    <a:pt x="0" y="170178"/>
                  </a:lnTo>
                  <a:close/>
                </a:path>
              </a:pathLst>
            </a:custGeom>
            <a:solidFill>
              <a:srgbClr val="FFFF00"/>
            </a:solidFill>
            <a:ln w="3047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87E793F-7969-E5EF-9199-16CA6B2A6C11}"/>
                </a:ext>
              </a:extLst>
            </p:cNvPr>
            <p:cNvSpPr/>
            <p:nvPr>
              <p:custDataLst>
                <p:tags r:id="rId22"/>
              </p:custDataLst>
            </p:nvPr>
          </p:nvSpPr>
          <p:spPr>
            <a:xfrm flipV="1">
              <a:off x="11771703" y="-15336361"/>
              <a:ext cx="141463" cy="168229"/>
            </a:xfrm>
            <a:custGeom>
              <a:avLst/>
              <a:gdLst>
                <a:gd name="connsiteX0" fmla="*/ 22851 w 141463"/>
                <a:gd name="connsiteY0" fmla="*/ 148250 h 168229"/>
                <a:gd name="connsiteX1" fmla="*/ 50310 w 141463"/>
                <a:gd name="connsiteY1" fmla="*/ 148250 h 168229"/>
                <a:gd name="connsiteX2" fmla="*/ 101306 w 141463"/>
                <a:gd name="connsiteY2" fmla="*/ 132563 h 168229"/>
                <a:gd name="connsiteX3" fmla="*/ 117461 w 141463"/>
                <a:gd name="connsiteY3" fmla="*/ 82948 h 168229"/>
                <a:gd name="connsiteX4" fmla="*/ 101306 w 141463"/>
                <a:gd name="connsiteY4" fmla="*/ 33103 h 168229"/>
                <a:gd name="connsiteX5" fmla="*/ 50310 w 141463"/>
                <a:gd name="connsiteY5" fmla="*/ 17406 h 168229"/>
                <a:gd name="connsiteX6" fmla="*/ 22851 w 141463"/>
                <a:gd name="connsiteY6" fmla="*/ 17406 h 168229"/>
                <a:gd name="connsiteX7" fmla="*/ 22851 w 141463"/>
                <a:gd name="connsiteY7" fmla="*/ 148250 h 168229"/>
                <a:gd name="connsiteX8" fmla="*/ 0 w 141463"/>
                <a:gd name="connsiteY8" fmla="*/ 166948 h 168229"/>
                <a:gd name="connsiteX9" fmla="*/ 0 w 141463"/>
                <a:gd name="connsiteY9" fmla="*/ -1282 h 168229"/>
                <a:gd name="connsiteX10" fmla="*/ 46845 w 141463"/>
                <a:gd name="connsiteY10" fmla="*/ -1282 h 168229"/>
                <a:gd name="connsiteX11" fmla="*/ 118387 w 141463"/>
                <a:gd name="connsiteY11" fmla="*/ 19024 h 168229"/>
                <a:gd name="connsiteX12" fmla="*/ 141464 w 141463"/>
                <a:gd name="connsiteY12" fmla="*/ 82948 h 168229"/>
                <a:gd name="connsiteX13" fmla="*/ 118616 w 141463"/>
                <a:gd name="connsiteY13" fmla="*/ 146640 h 168229"/>
                <a:gd name="connsiteX14" fmla="*/ 46845 w 141463"/>
                <a:gd name="connsiteY14" fmla="*/ 166948 h 168229"/>
                <a:gd name="connsiteX15" fmla="*/ 0 w 141463"/>
                <a:gd name="connsiteY15"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63" h="168229">
                  <a:moveTo>
                    <a:pt x="22851" y="148250"/>
                  </a:moveTo>
                  <a:lnTo>
                    <a:pt x="50310" y="148250"/>
                  </a:lnTo>
                  <a:cubicBezTo>
                    <a:pt x="73618" y="148250"/>
                    <a:pt x="90459" y="142946"/>
                    <a:pt x="101306" y="132563"/>
                  </a:cubicBezTo>
                  <a:cubicBezTo>
                    <a:pt x="112157" y="121942"/>
                    <a:pt x="117461" y="105558"/>
                    <a:pt x="117461" y="82948"/>
                  </a:cubicBezTo>
                  <a:cubicBezTo>
                    <a:pt x="117461" y="60335"/>
                    <a:pt x="112157" y="43713"/>
                    <a:pt x="101306" y="33103"/>
                  </a:cubicBezTo>
                  <a:cubicBezTo>
                    <a:pt x="90459" y="22721"/>
                    <a:pt x="73618" y="17406"/>
                    <a:pt x="50310" y="17406"/>
                  </a:cubicBezTo>
                  <a:lnTo>
                    <a:pt x="22851" y="17406"/>
                  </a:lnTo>
                  <a:lnTo>
                    <a:pt x="22851" y="148250"/>
                  </a:lnTo>
                  <a:close/>
                  <a:moveTo>
                    <a:pt x="0" y="166948"/>
                  </a:moveTo>
                  <a:lnTo>
                    <a:pt x="0" y="-1282"/>
                  </a:lnTo>
                  <a:lnTo>
                    <a:pt x="46845" y="-1282"/>
                  </a:lnTo>
                  <a:cubicBezTo>
                    <a:pt x="79153" y="-1282"/>
                    <a:pt x="103157" y="5414"/>
                    <a:pt x="118387" y="19024"/>
                  </a:cubicBezTo>
                  <a:cubicBezTo>
                    <a:pt x="133844" y="32636"/>
                    <a:pt x="141464" y="54105"/>
                    <a:pt x="141464" y="82948"/>
                  </a:cubicBezTo>
                  <a:cubicBezTo>
                    <a:pt x="141464" y="111789"/>
                    <a:pt x="133844" y="133019"/>
                    <a:pt x="118616" y="146640"/>
                  </a:cubicBezTo>
                  <a:cubicBezTo>
                    <a:pt x="103385" y="160253"/>
                    <a:pt x="79382" y="166948"/>
                    <a:pt x="46845" y="166948"/>
                  </a:cubicBezTo>
                  <a:lnTo>
                    <a:pt x="0" y="166948"/>
                  </a:lnTo>
                  <a:close/>
                </a:path>
              </a:pathLst>
            </a:custGeom>
            <a:solidFill>
              <a:srgbClr val="FFFF00"/>
            </a:solidFill>
            <a:ln w="3047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916473C2-042A-1C9C-EE35-F66C18EB210F}"/>
                </a:ext>
              </a:extLst>
            </p:cNvPr>
            <p:cNvSpPr/>
            <p:nvPr>
              <p:custDataLst>
                <p:tags r:id="rId23"/>
              </p:custDataLst>
            </p:nvPr>
          </p:nvSpPr>
          <p:spPr>
            <a:xfrm flipV="1">
              <a:off x="11945426" y="-15339362"/>
              <a:ext cx="155762" cy="174459"/>
            </a:xfrm>
            <a:custGeom>
              <a:avLst/>
              <a:gdLst>
                <a:gd name="connsiteX0" fmla="*/ 78002 w 155762"/>
                <a:gd name="connsiteY0" fmla="*/ 154709 h 174459"/>
                <a:gd name="connsiteX1" fmla="*/ 117224 w 155762"/>
                <a:gd name="connsiteY1" fmla="*/ 136249 h 174459"/>
                <a:gd name="connsiteX2" fmla="*/ 131759 w 155762"/>
                <a:gd name="connsiteY2" fmla="*/ 85948 h 174459"/>
                <a:gd name="connsiteX3" fmla="*/ 117224 w 155762"/>
                <a:gd name="connsiteY3" fmla="*/ 35637 h 174459"/>
                <a:gd name="connsiteX4" fmla="*/ 78002 w 155762"/>
                <a:gd name="connsiteY4" fmla="*/ 17177 h 174459"/>
                <a:gd name="connsiteX5" fmla="*/ 38539 w 155762"/>
                <a:gd name="connsiteY5" fmla="*/ 35637 h 174459"/>
                <a:gd name="connsiteX6" fmla="*/ 23994 w 155762"/>
                <a:gd name="connsiteY6" fmla="*/ 85948 h 174459"/>
                <a:gd name="connsiteX7" fmla="*/ 38539 w 155762"/>
                <a:gd name="connsiteY7" fmla="*/ 136249 h 174459"/>
                <a:gd name="connsiteX8" fmla="*/ 78002 w 155762"/>
                <a:gd name="connsiteY8" fmla="*/ 154709 h 174459"/>
                <a:gd name="connsiteX9" fmla="*/ 78002 w 155762"/>
                <a:gd name="connsiteY9" fmla="*/ 173178 h 174459"/>
                <a:gd name="connsiteX10" fmla="*/ 21232 w 155762"/>
                <a:gd name="connsiteY10" fmla="*/ 149403 h 174459"/>
                <a:gd name="connsiteX11" fmla="*/ 0 w 155762"/>
                <a:gd name="connsiteY11" fmla="*/ 85948 h 174459"/>
                <a:gd name="connsiteX12" fmla="*/ 21232 w 155762"/>
                <a:gd name="connsiteY12" fmla="*/ 22254 h 174459"/>
                <a:gd name="connsiteX13" fmla="*/ 78002 w 155762"/>
                <a:gd name="connsiteY13" fmla="*/ -1282 h 174459"/>
                <a:gd name="connsiteX14" fmla="*/ 134529 w 155762"/>
                <a:gd name="connsiteY14" fmla="*/ 22482 h 174459"/>
                <a:gd name="connsiteX15" fmla="*/ 155763 w 155762"/>
                <a:gd name="connsiteY15" fmla="*/ 85948 h 174459"/>
                <a:gd name="connsiteX16" fmla="*/ 134529 w 155762"/>
                <a:gd name="connsiteY16" fmla="*/ 149403 h 174459"/>
                <a:gd name="connsiteX17" fmla="*/ 78002 w 155762"/>
                <a:gd name="connsiteY17" fmla="*/ 173178 h 1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62" h="174459">
                  <a:moveTo>
                    <a:pt x="78002" y="154709"/>
                  </a:moveTo>
                  <a:cubicBezTo>
                    <a:pt x="94613" y="154709"/>
                    <a:pt x="107537" y="148480"/>
                    <a:pt x="117224" y="136249"/>
                  </a:cubicBezTo>
                  <a:cubicBezTo>
                    <a:pt x="126923" y="124019"/>
                    <a:pt x="131759" y="107179"/>
                    <a:pt x="131759" y="85948"/>
                  </a:cubicBezTo>
                  <a:cubicBezTo>
                    <a:pt x="131759" y="64716"/>
                    <a:pt x="126923" y="47867"/>
                    <a:pt x="117224" y="35637"/>
                  </a:cubicBezTo>
                  <a:cubicBezTo>
                    <a:pt x="107537" y="23407"/>
                    <a:pt x="94613" y="17177"/>
                    <a:pt x="78002" y="17177"/>
                  </a:cubicBezTo>
                  <a:cubicBezTo>
                    <a:pt x="61380" y="17177"/>
                    <a:pt x="48455" y="23407"/>
                    <a:pt x="38539" y="35637"/>
                  </a:cubicBezTo>
                  <a:cubicBezTo>
                    <a:pt x="28840" y="47867"/>
                    <a:pt x="23994" y="64716"/>
                    <a:pt x="23994" y="85948"/>
                  </a:cubicBezTo>
                  <a:cubicBezTo>
                    <a:pt x="23994" y="107179"/>
                    <a:pt x="28840" y="124019"/>
                    <a:pt x="38539" y="136249"/>
                  </a:cubicBezTo>
                  <a:cubicBezTo>
                    <a:pt x="48455" y="148480"/>
                    <a:pt x="61380" y="154709"/>
                    <a:pt x="78002" y="154709"/>
                  </a:cubicBezTo>
                  <a:close/>
                  <a:moveTo>
                    <a:pt x="78002" y="173178"/>
                  </a:moveTo>
                  <a:cubicBezTo>
                    <a:pt x="54456" y="173178"/>
                    <a:pt x="35536" y="165330"/>
                    <a:pt x="21232" y="149403"/>
                  </a:cubicBezTo>
                  <a:cubicBezTo>
                    <a:pt x="7154" y="133717"/>
                    <a:pt x="0" y="112484"/>
                    <a:pt x="0" y="85948"/>
                  </a:cubicBezTo>
                  <a:cubicBezTo>
                    <a:pt x="0" y="59410"/>
                    <a:pt x="7154" y="38180"/>
                    <a:pt x="21232" y="22254"/>
                  </a:cubicBezTo>
                  <a:cubicBezTo>
                    <a:pt x="35536" y="6567"/>
                    <a:pt x="54456" y="-1282"/>
                    <a:pt x="78002" y="-1282"/>
                  </a:cubicBezTo>
                  <a:cubicBezTo>
                    <a:pt x="101535" y="-1282"/>
                    <a:pt x="120454" y="6567"/>
                    <a:pt x="134529" y="22482"/>
                  </a:cubicBezTo>
                  <a:cubicBezTo>
                    <a:pt x="148609" y="38180"/>
                    <a:pt x="155763" y="59410"/>
                    <a:pt x="155763" y="85948"/>
                  </a:cubicBezTo>
                  <a:cubicBezTo>
                    <a:pt x="155763" y="112484"/>
                    <a:pt x="148609" y="133717"/>
                    <a:pt x="134529" y="149403"/>
                  </a:cubicBezTo>
                  <a:cubicBezTo>
                    <a:pt x="120454" y="165330"/>
                    <a:pt x="101535" y="173178"/>
                    <a:pt x="78002" y="173178"/>
                  </a:cubicBezTo>
                  <a:close/>
                </a:path>
              </a:pathLst>
            </a:custGeom>
            <a:solidFill>
              <a:srgbClr val="FFFF00"/>
            </a:solidFill>
            <a:ln w="3047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50C32481-4FAA-5E65-2DB2-653F673A0B31}"/>
                </a:ext>
              </a:extLst>
            </p:cNvPr>
            <p:cNvSpPr/>
            <p:nvPr>
              <p:custDataLst>
                <p:tags r:id="rId24"/>
              </p:custDataLst>
            </p:nvPr>
          </p:nvSpPr>
          <p:spPr>
            <a:xfrm flipV="1">
              <a:off x="12185337" y="-15669976"/>
              <a:ext cx="86286" cy="376628"/>
            </a:xfrm>
            <a:custGeom>
              <a:avLst/>
              <a:gdLst>
                <a:gd name="connsiteX0" fmla="*/ 0 w 86286"/>
                <a:gd name="connsiteY0" fmla="*/ 375331 h 376628"/>
                <a:gd name="connsiteX1" fmla="*/ 86287 w 86286"/>
                <a:gd name="connsiteY1" fmla="*/ 375331 h 376628"/>
                <a:gd name="connsiteX2" fmla="*/ 86287 w 86286"/>
                <a:gd name="connsiteY2" fmla="*/ 356681 h 376628"/>
                <a:gd name="connsiteX3" fmla="*/ 20402 w 86286"/>
                <a:gd name="connsiteY3" fmla="*/ 356681 h 376628"/>
                <a:gd name="connsiteX4" fmla="*/ 20402 w 86286"/>
                <a:gd name="connsiteY4" fmla="*/ 17364 h 376628"/>
                <a:gd name="connsiteX5" fmla="*/ 86287 w 86286"/>
                <a:gd name="connsiteY5" fmla="*/ 17364 h 376628"/>
                <a:gd name="connsiteX6" fmla="*/ 86287 w 86286"/>
                <a:gd name="connsiteY6" fmla="*/ -1297 h 376628"/>
                <a:gd name="connsiteX7" fmla="*/ 0 w 86286"/>
                <a:gd name="connsiteY7" fmla="*/ -1297 h 376628"/>
                <a:gd name="connsiteX8" fmla="*/ 0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0" y="375331"/>
                  </a:moveTo>
                  <a:lnTo>
                    <a:pt x="86287" y="375331"/>
                  </a:lnTo>
                  <a:lnTo>
                    <a:pt x="86287" y="356681"/>
                  </a:lnTo>
                  <a:lnTo>
                    <a:pt x="20402" y="356681"/>
                  </a:lnTo>
                  <a:lnTo>
                    <a:pt x="20402" y="17364"/>
                  </a:lnTo>
                  <a:lnTo>
                    <a:pt x="86287" y="17364"/>
                  </a:lnTo>
                  <a:lnTo>
                    <a:pt x="86287" y="-1297"/>
                  </a:lnTo>
                  <a:lnTo>
                    <a:pt x="0" y="-1297"/>
                  </a:lnTo>
                  <a:lnTo>
                    <a:pt x="0" y="375331"/>
                  </a:lnTo>
                  <a:close/>
                </a:path>
              </a:pathLst>
            </a:custGeom>
            <a:solidFill>
              <a:srgbClr val="FFFFFF"/>
            </a:solidFill>
            <a:ln w="3047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1B76E736-C87F-C82A-57B1-013176DFB22C}"/>
                </a:ext>
              </a:extLst>
            </p:cNvPr>
            <p:cNvSpPr/>
            <p:nvPr>
              <p:custDataLst>
                <p:tags r:id="rId25"/>
              </p:custDataLst>
            </p:nvPr>
          </p:nvSpPr>
          <p:spPr>
            <a:xfrm flipV="1">
              <a:off x="12309607" y="-15609568"/>
              <a:ext cx="189461" cy="221340"/>
            </a:xfrm>
            <a:custGeom>
              <a:avLst/>
              <a:gdLst>
                <a:gd name="connsiteX0" fmla="*/ 10021 w 189461"/>
                <a:gd name="connsiteY0" fmla="*/ 220043 h 221340"/>
                <a:gd name="connsiteX1" fmla="*/ 78943 w 189461"/>
                <a:gd name="connsiteY1" fmla="*/ 116812 h 221340"/>
                <a:gd name="connsiteX2" fmla="*/ 0 w 189461"/>
                <a:gd name="connsiteY2" fmla="*/ -1298 h 221340"/>
                <a:gd name="connsiteX3" fmla="*/ 32185 w 189461"/>
                <a:gd name="connsiteY3" fmla="*/ -1298 h 221340"/>
                <a:gd name="connsiteX4" fmla="*/ 95031 w 189461"/>
                <a:gd name="connsiteY4" fmla="*/ 92828 h 221340"/>
                <a:gd name="connsiteX5" fmla="*/ 157277 w 189461"/>
                <a:gd name="connsiteY5" fmla="*/ -1298 h 221340"/>
                <a:gd name="connsiteX6" fmla="*/ 189462 w 189461"/>
                <a:gd name="connsiteY6" fmla="*/ -1298 h 221340"/>
                <a:gd name="connsiteX7" fmla="*/ 113557 w 189461"/>
                <a:gd name="connsiteY7" fmla="*/ 113774 h 221340"/>
                <a:gd name="connsiteX8" fmla="*/ 184605 w 189461"/>
                <a:gd name="connsiteY8" fmla="*/ 220043 h 221340"/>
                <a:gd name="connsiteX9" fmla="*/ 152420 w 189461"/>
                <a:gd name="connsiteY9" fmla="*/ 220043 h 221340"/>
                <a:gd name="connsiteX10" fmla="*/ 97164 w 189461"/>
                <a:gd name="connsiteY10" fmla="*/ 137758 h 221340"/>
                <a:gd name="connsiteX11" fmla="*/ 42206 w 189461"/>
                <a:gd name="connsiteY11" fmla="*/ 220043 h 221340"/>
                <a:gd name="connsiteX12" fmla="*/ 10021 w 189461"/>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61" h="221340">
                  <a:moveTo>
                    <a:pt x="10021" y="220043"/>
                  </a:moveTo>
                  <a:lnTo>
                    <a:pt x="78943" y="116812"/>
                  </a:lnTo>
                  <a:lnTo>
                    <a:pt x="0" y="-1298"/>
                  </a:lnTo>
                  <a:lnTo>
                    <a:pt x="32185" y="-1298"/>
                  </a:lnTo>
                  <a:lnTo>
                    <a:pt x="95031" y="92828"/>
                  </a:lnTo>
                  <a:lnTo>
                    <a:pt x="157277" y="-1298"/>
                  </a:lnTo>
                  <a:lnTo>
                    <a:pt x="189462" y="-1298"/>
                  </a:lnTo>
                  <a:lnTo>
                    <a:pt x="113557" y="113774"/>
                  </a:lnTo>
                  <a:lnTo>
                    <a:pt x="184605" y="220043"/>
                  </a:lnTo>
                  <a:lnTo>
                    <a:pt x="152420" y="220043"/>
                  </a:lnTo>
                  <a:lnTo>
                    <a:pt x="97164" y="137758"/>
                  </a:lnTo>
                  <a:lnTo>
                    <a:pt x="42206" y="220043"/>
                  </a:lnTo>
                  <a:lnTo>
                    <a:pt x="10021" y="220043"/>
                  </a:lnTo>
                  <a:close/>
                </a:path>
              </a:pathLst>
            </a:custGeom>
            <a:solidFill>
              <a:srgbClr val="FFFF00"/>
            </a:solidFill>
            <a:ln w="3047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53F7272-035A-5273-121F-4138EDC19051}"/>
                </a:ext>
              </a:extLst>
            </p:cNvPr>
            <p:cNvSpPr/>
            <p:nvPr>
              <p:custDataLst>
                <p:tags r:id="rId26"/>
              </p:custDataLst>
            </p:nvPr>
          </p:nvSpPr>
          <p:spPr>
            <a:xfrm flipV="1">
              <a:off x="12528097" y="-15652098"/>
              <a:ext cx="142151" cy="142151"/>
            </a:xfrm>
            <a:custGeom>
              <a:avLst/>
              <a:gdLst>
                <a:gd name="connsiteX0" fmla="*/ 142151 w 142151"/>
                <a:gd name="connsiteY0" fmla="*/ 69773 h 142151"/>
                <a:gd name="connsiteX1" fmla="*/ 71076 w 142151"/>
                <a:gd name="connsiteY1" fmla="*/ 140848 h 142151"/>
                <a:gd name="connsiteX2" fmla="*/ 0 w 142151"/>
                <a:gd name="connsiteY2" fmla="*/ 69773 h 142151"/>
                <a:gd name="connsiteX3" fmla="*/ 71076 w 142151"/>
                <a:gd name="connsiteY3" fmla="*/ -1303 h 142151"/>
                <a:gd name="connsiteX4" fmla="*/ 142151 w 142151"/>
                <a:gd name="connsiteY4" fmla="*/ 69773 h 142151"/>
                <a:gd name="connsiteX5" fmla="*/ 113996 w 142151"/>
                <a:gd name="connsiteY5" fmla="*/ 40235 h 142151"/>
                <a:gd name="connsiteX6" fmla="*/ 84459 w 142151"/>
                <a:gd name="connsiteY6" fmla="*/ 69773 h 142151"/>
                <a:gd name="connsiteX7" fmla="*/ 113996 w 142151"/>
                <a:gd name="connsiteY7" fmla="*/ 99319 h 142151"/>
                <a:gd name="connsiteX8" fmla="*/ 123225 w 142151"/>
                <a:gd name="connsiteY8" fmla="*/ 69773 h 142151"/>
                <a:gd name="connsiteX9" fmla="*/ 113996 w 142151"/>
                <a:gd name="connsiteY9" fmla="*/ 40235 h 142151"/>
                <a:gd name="connsiteX10" fmla="*/ 41539 w 142151"/>
                <a:gd name="connsiteY10" fmla="*/ 26853 h 142151"/>
                <a:gd name="connsiteX11" fmla="*/ 71076 w 142151"/>
                <a:gd name="connsiteY11" fmla="*/ 56390 h 142151"/>
                <a:gd name="connsiteX12" fmla="*/ 100613 w 142151"/>
                <a:gd name="connsiteY12" fmla="*/ 26853 h 142151"/>
                <a:gd name="connsiteX13" fmla="*/ 71076 w 142151"/>
                <a:gd name="connsiteY13" fmla="*/ 17624 h 142151"/>
                <a:gd name="connsiteX14" fmla="*/ 41539 w 142151"/>
                <a:gd name="connsiteY14" fmla="*/ 26853 h 142151"/>
                <a:gd name="connsiteX15" fmla="*/ 28147 w 142151"/>
                <a:gd name="connsiteY15" fmla="*/ 99319 h 142151"/>
                <a:gd name="connsiteX16" fmla="*/ 57693 w 142151"/>
                <a:gd name="connsiteY16" fmla="*/ 69773 h 142151"/>
                <a:gd name="connsiteX17" fmla="*/ 28147 w 142151"/>
                <a:gd name="connsiteY17" fmla="*/ 40235 h 142151"/>
                <a:gd name="connsiteX18" fmla="*/ 18917 w 142151"/>
                <a:gd name="connsiteY18" fmla="*/ 69773 h 142151"/>
                <a:gd name="connsiteX19" fmla="*/ 28147 w 142151"/>
                <a:gd name="connsiteY19" fmla="*/ 99319 h 142151"/>
                <a:gd name="connsiteX20" fmla="*/ 100613 w 142151"/>
                <a:gd name="connsiteY20" fmla="*/ 112701 h 142151"/>
                <a:gd name="connsiteX21" fmla="*/ 71076 w 142151"/>
                <a:gd name="connsiteY21" fmla="*/ 83164 h 142151"/>
                <a:gd name="connsiteX22" fmla="*/ 41539 w 142151"/>
                <a:gd name="connsiteY22" fmla="*/ 112701 h 142151"/>
                <a:gd name="connsiteX23" fmla="*/ 71076 w 142151"/>
                <a:gd name="connsiteY23" fmla="*/ 121932 h 142151"/>
                <a:gd name="connsiteX24" fmla="*/ 100613 w 142151"/>
                <a:gd name="connsiteY24" fmla="*/ 112701 h 1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151" h="142151">
                  <a:moveTo>
                    <a:pt x="142151" y="69773"/>
                  </a:moveTo>
                  <a:cubicBezTo>
                    <a:pt x="142151" y="109006"/>
                    <a:pt x="110300" y="140848"/>
                    <a:pt x="71076" y="140848"/>
                  </a:cubicBezTo>
                  <a:cubicBezTo>
                    <a:pt x="31843" y="140848"/>
                    <a:pt x="0" y="109006"/>
                    <a:pt x="0" y="69773"/>
                  </a:cubicBezTo>
                  <a:cubicBezTo>
                    <a:pt x="0" y="30550"/>
                    <a:pt x="31843" y="-1303"/>
                    <a:pt x="71076" y="-1303"/>
                  </a:cubicBezTo>
                  <a:cubicBezTo>
                    <a:pt x="110300" y="-1303"/>
                    <a:pt x="142151" y="30550"/>
                    <a:pt x="142151" y="69773"/>
                  </a:cubicBezTo>
                  <a:close/>
                  <a:moveTo>
                    <a:pt x="113996" y="40235"/>
                  </a:moveTo>
                  <a:lnTo>
                    <a:pt x="84459" y="69773"/>
                  </a:lnTo>
                  <a:lnTo>
                    <a:pt x="113996" y="99319"/>
                  </a:lnTo>
                  <a:cubicBezTo>
                    <a:pt x="119768" y="91004"/>
                    <a:pt x="123225" y="80850"/>
                    <a:pt x="123225" y="69773"/>
                  </a:cubicBezTo>
                  <a:cubicBezTo>
                    <a:pt x="123225" y="58704"/>
                    <a:pt x="119768" y="48550"/>
                    <a:pt x="113996" y="40235"/>
                  </a:cubicBezTo>
                  <a:close/>
                  <a:moveTo>
                    <a:pt x="41539" y="26853"/>
                  </a:moveTo>
                  <a:lnTo>
                    <a:pt x="71076" y="56390"/>
                  </a:lnTo>
                  <a:lnTo>
                    <a:pt x="100613" y="26853"/>
                  </a:lnTo>
                  <a:cubicBezTo>
                    <a:pt x="92307" y="21081"/>
                    <a:pt x="82153" y="17624"/>
                    <a:pt x="71076" y="17624"/>
                  </a:cubicBezTo>
                  <a:cubicBezTo>
                    <a:pt x="59998" y="17624"/>
                    <a:pt x="49844" y="21081"/>
                    <a:pt x="41539" y="26853"/>
                  </a:cubicBezTo>
                  <a:close/>
                  <a:moveTo>
                    <a:pt x="28147" y="99319"/>
                  </a:moveTo>
                  <a:lnTo>
                    <a:pt x="57693" y="69773"/>
                  </a:lnTo>
                  <a:lnTo>
                    <a:pt x="28147" y="40235"/>
                  </a:lnTo>
                  <a:cubicBezTo>
                    <a:pt x="22385" y="48550"/>
                    <a:pt x="18917" y="58704"/>
                    <a:pt x="18917" y="69773"/>
                  </a:cubicBezTo>
                  <a:cubicBezTo>
                    <a:pt x="18917" y="80850"/>
                    <a:pt x="22385" y="91004"/>
                    <a:pt x="28147" y="99319"/>
                  </a:cubicBezTo>
                  <a:close/>
                  <a:moveTo>
                    <a:pt x="100613" y="112701"/>
                  </a:moveTo>
                  <a:lnTo>
                    <a:pt x="71076" y="83164"/>
                  </a:lnTo>
                  <a:lnTo>
                    <a:pt x="41539" y="112701"/>
                  </a:lnTo>
                  <a:cubicBezTo>
                    <a:pt x="49844" y="118464"/>
                    <a:pt x="59998" y="121932"/>
                    <a:pt x="71076" y="121932"/>
                  </a:cubicBezTo>
                  <a:cubicBezTo>
                    <a:pt x="82153" y="121932"/>
                    <a:pt x="92307" y="118464"/>
                    <a:pt x="100613" y="112701"/>
                  </a:cubicBezTo>
                  <a:close/>
                </a:path>
              </a:pathLst>
            </a:custGeom>
            <a:solidFill>
              <a:srgbClr val="FFFF00"/>
            </a:solidFill>
            <a:ln w="3047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D3B15BCF-1D87-14FE-2FBE-9DC30CAD6E97}"/>
                </a:ext>
              </a:extLst>
            </p:cNvPr>
            <p:cNvSpPr/>
            <p:nvPr>
              <p:custDataLst>
                <p:tags r:id="rId27"/>
              </p:custDataLst>
            </p:nvPr>
          </p:nvSpPr>
          <p:spPr>
            <a:xfrm flipV="1">
              <a:off x="12723566" y="-15689950"/>
              <a:ext cx="111918" cy="175384"/>
            </a:xfrm>
            <a:custGeom>
              <a:avLst/>
              <a:gdLst>
                <a:gd name="connsiteX0" fmla="*/ 0 w 111918"/>
                <a:gd name="connsiteY0" fmla="*/ 174080 h 175384"/>
                <a:gd name="connsiteX1" fmla="*/ 0 w 111918"/>
                <a:gd name="connsiteY1" fmla="*/ -1305 h 175384"/>
                <a:gd name="connsiteX2" fmla="*/ 20764 w 111918"/>
                <a:gd name="connsiteY2" fmla="*/ -1305 h 175384"/>
                <a:gd name="connsiteX3" fmla="*/ 20764 w 111918"/>
                <a:gd name="connsiteY3" fmla="*/ 60314 h 175384"/>
                <a:gd name="connsiteX4" fmla="*/ 84916 w 111918"/>
                <a:gd name="connsiteY4" fmla="*/ -1305 h 175384"/>
                <a:gd name="connsiteX5" fmla="*/ 111919 w 111918"/>
                <a:gd name="connsiteY5" fmla="*/ -1305 h 175384"/>
                <a:gd name="connsiteX6" fmla="*/ 42224 w 111918"/>
                <a:gd name="connsiteY6" fmla="*/ 65847 h 175384"/>
                <a:gd name="connsiteX7" fmla="*/ 109147 w 111918"/>
                <a:gd name="connsiteY7" fmla="*/ 124922 h 175384"/>
                <a:gd name="connsiteX8" fmla="*/ 82610 w 111918"/>
                <a:gd name="connsiteY8" fmla="*/ 124922 h 175384"/>
                <a:gd name="connsiteX9" fmla="*/ 20764 w 111918"/>
                <a:gd name="connsiteY9" fmla="*/ 70468 h 175384"/>
                <a:gd name="connsiteX10" fmla="*/ 20764 w 111918"/>
                <a:gd name="connsiteY10" fmla="*/ 174080 h 175384"/>
                <a:gd name="connsiteX11" fmla="*/ 0 w 111918"/>
                <a:gd name="connsiteY11" fmla="*/ 17408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8" h="175384">
                  <a:moveTo>
                    <a:pt x="0" y="174080"/>
                  </a:moveTo>
                  <a:lnTo>
                    <a:pt x="0" y="-1305"/>
                  </a:lnTo>
                  <a:lnTo>
                    <a:pt x="20764" y="-1305"/>
                  </a:lnTo>
                  <a:lnTo>
                    <a:pt x="20764" y="60314"/>
                  </a:lnTo>
                  <a:lnTo>
                    <a:pt x="84916" y="-1305"/>
                  </a:lnTo>
                  <a:lnTo>
                    <a:pt x="111919" y="-1305"/>
                  </a:lnTo>
                  <a:lnTo>
                    <a:pt x="42224" y="65847"/>
                  </a:lnTo>
                  <a:lnTo>
                    <a:pt x="109147" y="124922"/>
                  </a:lnTo>
                  <a:lnTo>
                    <a:pt x="82610" y="124922"/>
                  </a:lnTo>
                  <a:lnTo>
                    <a:pt x="20764" y="70468"/>
                  </a:lnTo>
                  <a:lnTo>
                    <a:pt x="20764" y="174080"/>
                  </a:lnTo>
                  <a:lnTo>
                    <a:pt x="0" y="174080"/>
                  </a:lnTo>
                  <a:close/>
                </a:path>
              </a:pathLst>
            </a:custGeom>
            <a:solidFill>
              <a:srgbClr val="FFFF00"/>
            </a:solidFill>
            <a:ln w="30474"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2F44103-A10D-B79E-87B0-221FCC4D4CF8}"/>
                </a:ext>
              </a:extLst>
            </p:cNvPr>
            <p:cNvSpPr/>
            <p:nvPr>
              <p:custDataLst>
                <p:tags r:id="rId28"/>
              </p:custDataLst>
            </p:nvPr>
          </p:nvSpPr>
          <p:spPr>
            <a:xfrm flipV="1">
              <a:off x="12878751" y="-15669976"/>
              <a:ext cx="86286" cy="376628"/>
            </a:xfrm>
            <a:custGeom>
              <a:avLst/>
              <a:gdLst>
                <a:gd name="connsiteX0" fmla="*/ 86287 w 86286"/>
                <a:gd name="connsiteY0" fmla="*/ 375331 h 376628"/>
                <a:gd name="connsiteX1" fmla="*/ 86287 w 86286"/>
                <a:gd name="connsiteY1" fmla="*/ -1297 h 376628"/>
                <a:gd name="connsiteX2" fmla="*/ 0 w 86286"/>
                <a:gd name="connsiteY2" fmla="*/ -1297 h 376628"/>
                <a:gd name="connsiteX3" fmla="*/ 0 w 86286"/>
                <a:gd name="connsiteY3" fmla="*/ 17364 h 376628"/>
                <a:gd name="connsiteX4" fmla="*/ 65875 w 86286"/>
                <a:gd name="connsiteY4" fmla="*/ 17364 h 376628"/>
                <a:gd name="connsiteX5" fmla="*/ 65875 w 86286"/>
                <a:gd name="connsiteY5" fmla="*/ 356681 h 376628"/>
                <a:gd name="connsiteX6" fmla="*/ 0 w 86286"/>
                <a:gd name="connsiteY6" fmla="*/ 356681 h 376628"/>
                <a:gd name="connsiteX7" fmla="*/ 0 w 86286"/>
                <a:gd name="connsiteY7" fmla="*/ 375331 h 376628"/>
                <a:gd name="connsiteX8" fmla="*/ 86287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86287" y="375331"/>
                  </a:moveTo>
                  <a:lnTo>
                    <a:pt x="86287" y="-1297"/>
                  </a:lnTo>
                  <a:lnTo>
                    <a:pt x="0" y="-1297"/>
                  </a:lnTo>
                  <a:lnTo>
                    <a:pt x="0" y="17364"/>
                  </a:lnTo>
                  <a:lnTo>
                    <a:pt x="65875" y="17364"/>
                  </a:lnTo>
                  <a:lnTo>
                    <a:pt x="65875" y="356681"/>
                  </a:lnTo>
                  <a:lnTo>
                    <a:pt x="0" y="356681"/>
                  </a:lnTo>
                  <a:lnTo>
                    <a:pt x="0" y="375331"/>
                  </a:lnTo>
                  <a:lnTo>
                    <a:pt x="86287" y="375331"/>
                  </a:lnTo>
                  <a:close/>
                </a:path>
              </a:pathLst>
            </a:custGeom>
            <a:solidFill>
              <a:srgbClr val="FFFFFF"/>
            </a:solidFill>
            <a:ln w="30474" cap="flat">
              <a:noFill/>
              <a:prstDash val="solid"/>
              <a:miter/>
            </a:ln>
          </p:spPr>
          <p:txBody>
            <a:bodyPr rtlCol="0" anchor="ctr"/>
            <a:lstStyle/>
            <a:p>
              <a:endParaRPr lang="en-US"/>
            </a:p>
          </p:txBody>
        </p:sp>
      </p:grpSp>
      <p:grpSp>
        <p:nvGrpSpPr>
          <p:cNvPr id="368" name="Group 36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title="IguanaTex Vector Display">
            <a:extLst>
              <a:ext uri="{FF2B5EF4-FFF2-40B4-BE49-F238E27FC236}">
                <a16:creationId xmlns:a16="http://schemas.microsoft.com/office/drawing/2014/main" id="{AB6DCBDF-686E-CB7E-01EF-C18A37060ADE}"/>
              </a:ext>
            </a:extLst>
          </p:cNvPr>
          <p:cNvGrpSpPr>
            <a:grpSpLocks noChangeAspect="1"/>
          </p:cNvGrpSpPr>
          <p:nvPr>
            <p:custDataLst>
              <p:tags r:id="rId2"/>
            </p:custDataLst>
          </p:nvPr>
        </p:nvGrpSpPr>
        <p:grpSpPr>
          <a:xfrm>
            <a:off x="5168926" y="5164542"/>
            <a:ext cx="3116476" cy="925513"/>
            <a:chOff x="14120801" y="-15689949"/>
            <a:chExt cx="1754038" cy="520904"/>
          </a:xfrm>
        </p:grpSpPr>
        <p:sp>
          <p:nvSpPr>
            <p:cNvPr id="356" name="Freeform: Shape 355">
              <a:extLst>
                <a:ext uri="{FF2B5EF4-FFF2-40B4-BE49-F238E27FC236}">
                  <a16:creationId xmlns:a16="http://schemas.microsoft.com/office/drawing/2014/main" id="{271645CE-B8A1-F960-895C-53626F843913}"/>
                </a:ext>
              </a:extLst>
            </p:cNvPr>
            <p:cNvSpPr/>
            <p:nvPr>
              <p:custDataLst>
                <p:tags r:id="rId3"/>
              </p:custDataLst>
            </p:nvPr>
          </p:nvSpPr>
          <p:spPr>
            <a:xfrm flipV="1">
              <a:off x="14493341" y="-15609567"/>
              <a:ext cx="157266" cy="221340"/>
            </a:xfrm>
            <a:custGeom>
              <a:avLst/>
              <a:gdLst>
                <a:gd name="connsiteX0" fmla="*/ 0 w 157266"/>
                <a:gd name="connsiteY0" fmla="*/ 220043 h 221340"/>
                <a:gd name="connsiteX1" fmla="*/ 0 w 157266"/>
                <a:gd name="connsiteY1" fmla="*/ -1298 h 221340"/>
                <a:gd name="connsiteX2" fmla="*/ 157267 w 157266"/>
                <a:gd name="connsiteY2" fmla="*/ -1298 h 221340"/>
                <a:gd name="connsiteX3" fmla="*/ 157267 w 157266"/>
                <a:gd name="connsiteY3" fmla="*/ 41812 h 221340"/>
                <a:gd name="connsiteX4" fmla="*/ 57074 w 157266"/>
                <a:gd name="connsiteY4" fmla="*/ 41812 h 221340"/>
                <a:gd name="connsiteX5" fmla="*/ 57074 w 157266"/>
                <a:gd name="connsiteY5" fmla="*/ 92523 h 221340"/>
                <a:gd name="connsiteX6" fmla="*/ 148161 w 157266"/>
                <a:gd name="connsiteY6" fmla="*/ 92523 h 221340"/>
                <a:gd name="connsiteX7" fmla="*/ 148161 w 157266"/>
                <a:gd name="connsiteY7" fmla="*/ 135633 h 221340"/>
                <a:gd name="connsiteX8" fmla="*/ 57074 w 157266"/>
                <a:gd name="connsiteY8" fmla="*/ 135633 h 221340"/>
                <a:gd name="connsiteX9" fmla="*/ 57074 w 157266"/>
                <a:gd name="connsiteY9" fmla="*/ 176924 h 221340"/>
                <a:gd name="connsiteX10" fmla="*/ 153933 w 157266"/>
                <a:gd name="connsiteY10" fmla="*/ 176924 h 221340"/>
                <a:gd name="connsiteX11" fmla="*/ 153933 w 157266"/>
                <a:gd name="connsiteY11" fmla="*/ 220043 h 221340"/>
                <a:gd name="connsiteX12" fmla="*/ 0 w 157266"/>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66" h="221340">
                  <a:moveTo>
                    <a:pt x="0" y="220043"/>
                  </a:moveTo>
                  <a:lnTo>
                    <a:pt x="0" y="-1298"/>
                  </a:lnTo>
                  <a:lnTo>
                    <a:pt x="157267" y="-1298"/>
                  </a:lnTo>
                  <a:lnTo>
                    <a:pt x="157267" y="41812"/>
                  </a:lnTo>
                  <a:lnTo>
                    <a:pt x="57074" y="41812"/>
                  </a:lnTo>
                  <a:lnTo>
                    <a:pt x="57074" y="92523"/>
                  </a:lnTo>
                  <a:lnTo>
                    <a:pt x="148161" y="92523"/>
                  </a:lnTo>
                  <a:lnTo>
                    <a:pt x="148161" y="135633"/>
                  </a:lnTo>
                  <a:lnTo>
                    <a:pt x="57074" y="135633"/>
                  </a:lnTo>
                  <a:lnTo>
                    <a:pt x="57074" y="176924"/>
                  </a:lnTo>
                  <a:lnTo>
                    <a:pt x="153933" y="176924"/>
                  </a:lnTo>
                  <a:lnTo>
                    <a:pt x="153933" y="220043"/>
                  </a:lnTo>
                  <a:lnTo>
                    <a:pt x="0" y="220043"/>
                  </a:lnTo>
                  <a:close/>
                </a:path>
              </a:pathLst>
            </a:custGeom>
            <a:solidFill>
              <a:srgbClr val="FFFFFF"/>
            </a:solidFill>
            <a:ln w="30474"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61C4CF7-7C27-6DF4-A80C-B0F7C65C4D54}"/>
                </a:ext>
              </a:extLst>
            </p:cNvPr>
            <p:cNvSpPr/>
            <p:nvPr>
              <p:custDataLst>
                <p:tags r:id="rId4"/>
              </p:custDataLst>
            </p:nvPr>
          </p:nvSpPr>
          <p:spPr>
            <a:xfrm flipV="1">
              <a:off x="14120801" y="-15340504"/>
              <a:ext cx="143999" cy="168229"/>
            </a:xfrm>
            <a:custGeom>
              <a:avLst/>
              <a:gdLst>
                <a:gd name="connsiteX0" fmla="*/ 7611 w 143999"/>
                <a:gd name="connsiteY0" fmla="*/ 166948 h 168229"/>
                <a:gd name="connsiteX1" fmla="*/ 59998 w 143999"/>
                <a:gd name="connsiteY1" fmla="*/ 88482 h 168229"/>
                <a:gd name="connsiteX2" fmla="*/ 0 w 143999"/>
                <a:gd name="connsiteY2" fmla="*/ -1282 h 168229"/>
                <a:gd name="connsiteX3" fmla="*/ 24461 w 143999"/>
                <a:gd name="connsiteY3" fmla="*/ -1282 h 168229"/>
                <a:gd name="connsiteX4" fmla="*/ 72228 w 143999"/>
                <a:gd name="connsiteY4" fmla="*/ 70250 h 168229"/>
                <a:gd name="connsiteX5" fmla="*/ 119540 w 143999"/>
                <a:gd name="connsiteY5" fmla="*/ -1282 h 168229"/>
                <a:gd name="connsiteX6" fmla="*/ 144000 w 143999"/>
                <a:gd name="connsiteY6" fmla="*/ -1282 h 168229"/>
                <a:gd name="connsiteX7" fmla="*/ 86306 w 143999"/>
                <a:gd name="connsiteY7" fmla="*/ 86177 h 168229"/>
                <a:gd name="connsiteX8" fmla="*/ 140304 w 143999"/>
                <a:gd name="connsiteY8" fmla="*/ 166948 h 168229"/>
                <a:gd name="connsiteX9" fmla="*/ 115843 w 143999"/>
                <a:gd name="connsiteY9" fmla="*/ 166948 h 168229"/>
                <a:gd name="connsiteX10" fmla="*/ 73848 w 143999"/>
                <a:gd name="connsiteY10" fmla="*/ 104408 h 168229"/>
                <a:gd name="connsiteX11" fmla="*/ 32072 w 143999"/>
                <a:gd name="connsiteY11" fmla="*/ 166948 h 168229"/>
                <a:gd name="connsiteX12" fmla="*/ 7611 w 143999"/>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999" h="168229">
                  <a:moveTo>
                    <a:pt x="7611" y="166948"/>
                  </a:moveTo>
                  <a:lnTo>
                    <a:pt x="59998" y="88482"/>
                  </a:lnTo>
                  <a:lnTo>
                    <a:pt x="0" y="-1282"/>
                  </a:lnTo>
                  <a:lnTo>
                    <a:pt x="24461" y="-1282"/>
                  </a:lnTo>
                  <a:lnTo>
                    <a:pt x="72228" y="70250"/>
                  </a:lnTo>
                  <a:lnTo>
                    <a:pt x="119540" y="-1282"/>
                  </a:lnTo>
                  <a:lnTo>
                    <a:pt x="144000" y="-1282"/>
                  </a:lnTo>
                  <a:lnTo>
                    <a:pt x="86306" y="86177"/>
                  </a:lnTo>
                  <a:lnTo>
                    <a:pt x="140304" y="166948"/>
                  </a:lnTo>
                  <a:lnTo>
                    <a:pt x="115843" y="166948"/>
                  </a:lnTo>
                  <a:lnTo>
                    <a:pt x="73848" y="104408"/>
                  </a:lnTo>
                  <a:lnTo>
                    <a:pt x="32072" y="166948"/>
                  </a:lnTo>
                  <a:lnTo>
                    <a:pt x="7611" y="166948"/>
                  </a:lnTo>
                  <a:close/>
                </a:path>
              </a:pathLst>
            </a:custGeom>
            <a:solidFill>
              <a:srgbClr val="FFFF00"/>
            </a:solidFill>
            <a:ln w="3047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413A8198-D872-70DE-CD24-06E3A62AD731}"/>
                </a:ext>
              </a:extLst>
            </p:cNvPr>
            <p:cNvSpPr/>
            <p:nvPr>
              <p:custDataLst>
                <p:tags r:id="rId5"/>
              </p:custDataLst>
            </p:nvPr>
          </p:nvSpPr>
          <p:spPr>
            <a:xfrm flipV="1">
              <a:off x="14290662" y="-15269191"/>
              <a:ext cx="155066" cy="60922"/>
            </a:xfrm>
            <a:custGeom>
              <a:avLst/>
              <a:gdLst>
                <a:gd name="connsiteX0" fmla="*/ 13154 w 155066"/>
                <a:gd name="connsiteY0" fmla="*/ 11874 h 60922"/>
                <a:gd name="connsiteX1" fmla="*/ 38767 w 155066"/>
                <a:gd name="connsiteY1" fmla="*/ 33106 h 60922"/>
                <a:gd name="connsiteX2" fmla="*/ 116300 w 155066"/>
                <a:gd name="connsiteY2" fmla="*/ -1281 h 60922"/>
                <a:gd name="connsiteX3" fmla="*/ 155067 w 155066"/>
                <a:gd name="connsiteY3" fmla="*/ 46487 h 60922"/>
                <a:gd name="connsiteX4" fmla="*/ 141912 w 155066"/>
                <a:gd name="connsiteY4" fmla="*/ 46487 h 60922"/>
                <a:gd name="connsiteX5" fmla="*/ 116300 w 155066"/>
                <a:gd name="connsiteY5" fmla="*/ 25266 h 60922"/>
                <a:gd name="connsiteX6" fmla="*/ 38767 w 155066"/>
                <a:gd name="connsiteY6" fmla="*/ 59642 h 60922"/>
                <a:gd name="connsiteX7" fmla="*/ 0 w 155066"/>
                <a:gd name="connsiteY7" fmla="*/ 11874 h 60922"/>
                <a:gd name="connsiteX8" fmla="*/ 13154 w 155066"/>
                <a:gd name="connsiteY8" fmla="*/ 11874 h 6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6" h="60922">
                  <a:moveTo>
                    <a:pt x="13154" y="11874"/>
                  </a:moveTo>
                  <a:cubicBezTo>
                    <a:pt x="13154" y="16722"/>
                    <a:pt x="20764" y="33106"/>
                    <a:pt x="38767" y="33106"/>
                  </a:cubicBezTo>
                  <a:cubicBezTo>
                    <a:pt x="65303" y="33106"/>
                    <a:pt x="83762" y="-1281"/>
                    <a:pt x="116300" y="-1281"/>
                  </a:cubicBezTo>
                  <a:cubicBezTo>
                    <a:pt x="134759" y="-1281"/>
                    <a:pt x="155067" y="13950"/>
                    <a:pt x="155067" y="46487"/>
                  </a:cubicBezTo>
                  <a:lnTo>
                    <a:pt x="141912" y="46487"/>
                  </a:lnTo>
                  <a:cubicBezTo>
                    <a:pt x="141912" y="41649"/>
                    <a:pt x="134303" y="25266"/>
                    <a:pt x="116300" y="25266"/>
                  </a:cubicBezTo>
                  <a:cubicBezTo>
                    <a:pt x="89764" y="25266"/>
                    <a:pt x="71304" y="59642"/>
                    <a:pt x="38767" y="59642"/>
                  </a:cubicBezTo>
                  <a:cubicBezTo>
                    <a:pt x="20308" y="59642"/>
                    <a:pt x="0" y="44411"/>
                    <a:pt x="0" y="11874"/>
                  </a:cubicBezTo>
                  <a:lnTo>
                    <a:pt x="13154" y="11874"/>
                  </a:lnTo>
                  <a:close/>
                </a:path>
              </a:pathLst>
            </a:custGeom>
            <a:solidFill>
              <a:srgbClr val="FFFFFF"/>
            </a:solidFill>
            <a:ln w="30474"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F890C502-6E4F-EFE6-4FF2-A1BF54E5E57A}"/>
                </a:ext>
              </a:extLst>
            </p:cNvPr>
            <p:cNvSpPr/>
            <p:nvPr>
              <p:custDataLst>
                <p:tags r:id="rId6"/>
              </p:custDataLst>
            </p:nvPr>
          </p:nvSpPr>
          <p:spPr>
            <a:xfrm flipV="1">
              <a:off x="14485206" y="-15340504"/>
              <a:ext cx="128768" cy="171459"/>
            </a:xfrm>
            <a:custGeom>
              <a:avLst/>
              <a:gdLst>
                <a:gd name="connsiteX0" fmla="*/ 0 w 128768"/>
                <a:gd name="connsiteY0" fmla="*/ 170177 h 171459"/>
                <a:gd name="connsiteX1" fmla="*/ 0 w 128768"/>
                <a:gd name="connsiteY1" fmla="*/ 65176 h 171459"/>
                <a:gd name="connsiteX2" fmla="*/ 16154 w 128768"/>
                <a:gd name="connsiteY2" fmla="*/ 15558 h 171459"/>
                <a:gd name="connsiteX3" fmla="*/ 64379 w 128768"/>
                <a:gd name="connsiteY3" fmla="*/ -1282 h 171459"/>
                <a:gd name="connsiteX4" fmla="*/ 112376 w 128768"/>
                <a:gd name="connsiteY4" fmla="*/ 15558 h 171459"/>
                <a:gd name="connsiteX5" fmla="*/ 128769 w 128768"/>
                <a:gd name="connsiteY5" fmla="*/ 65176 h 171459"/>
                <a:gd name="connsiteX6" fmla="*/ 128769 w 128768"/>
                <a:gd name="connsiteY6" fmla="*/ 170177 h 171459"/>
                <a:gd name="connsiteX7" fmla="*/ 105918 w 128768"/>
                <a:gd name="connsiteY7" fmla="*/ 170177 h 171459"/>
                <a:gd name="connsiteX8" fmla="*/ 105918 w 128768"/>
                <a:gd name="connsiteY8" fmla="*/ 67946 h 171459"/>
                <a:gd name="connsiteX9" fmla="*/ 95993 w 128768"/>
                <a:gd name="connsiteY9" fmla="*/ 28951 h 171459"/>
                <a:gd name="connsiteX10" fmla="*/ 64379 w 128768"/>
                <a:gd name="connsiteY10" fmla="*/ 17178 h 171459"/>
                <a:gd name="connsiteX11" fmla="*/ 32766 w 128768"/>
                <a:gd name="connsiteY11" fmla="*/ 28951 h 171459"/>
                <a:gd name="connsiteX12" fmla="*/ 22841 w 128768"/>
                <a:gd name="connsiteY12" fmla="*/ 67946 h 171459"/>
                <a:gd name="connsiteX13" fmla="*/ 22841 w 128768"/>
                <a:gd name="connsiteY13" fmla="*/ 170177 h 171459"/>
                <a:gd name="connsiteX14" fmla="*/ 0 w 128768"/>
                <a:gd name="connsiteY14" fmla="*/ 170177 h 1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68" h="171459">
                  <a:moveTo>
                    <a:pt x="0" y="170177"/>
                  </a:moveTo>
                  <a:lnTo>
                    <a:pt x="0" y="65176"/>
                  </a:lnTo>
                  <a:cubicBezTo>
                    <a:pt x="0" y="43257"/>
                    <a:pt x="5306" y="26636"/>
                    <a:pt x="16154" y="15558"/>
                  </a:cubicBezTo>
                  <a:cubicBezTo>
                    <a:pt x="27232" y="4253"/>
                    <a:pt x="43148" y="-1282"/>
                    <a:pt x="64379" y="-1282"/>
                  </a:cubicBezTo>
                  <a:cubicBezTo>
                    <a:pt x="85611" y="-1282"/>
                    <a:pt x="101536" y="4253"/>
                    <a:pt x="112376" y="15558"/>
                  </a:cubicBezTo>
                  <a:cubicBezTo>
                    <a:pt x="123453" y="26636"/>
                    <a:pt x="128769" y="43257"/>
                    <a:pt x="128769" y="65176"/>
                  </a:cubicBezTo>
                  <a:lnTo>
                    <a:pt x="128769" y="170177"/>
                  </a:lnTo>
                  <a:lnTo>
                    <a:pt x="105918" y="170177"/>
                  </a:lnTo>
                  <a:lnTo>
                    <a:pt x="105918" y="67946"/>
                  </a:lnTo>
                  <a:cubicBezTo>
                    <a:pt x="105918" y="49945"/>
                    <a:pt x="102689" y="37028"/>
                    <a:pt x="95993" y="28951"/>
                  </a:cubicBezTo>
                  <a:cubicBezTo>
                    <a:pt x="89535" y="21102"/>
                    <a:pt x="78914" y="17178"/>
                    <a:pt x="64379" y="17178"/>
                  </a:cubicBezTo>
                  <a:cubicBezTo>
                    <a:pt x="49844" y="17178"/>
                    <a:pt x="39224" y="21102"/>
                    <a:pt x="32766" y="28951"/>
                  </a:cubicBezTo>
                  <a:cubicBezTo>
                    <a:pt x="26070" y="37028"/>
                    <a:pt x="22841" y="49945"/>
                    <a:pt x="22841" y="67946"/>
                  </a:cubicBezTo>
                  <a:lnTo>
                    <a:pt x="22841" y="170177"/>
                  </a:lnTo>
                  <a:lnTo>
                    <a:pt x="0" y="170177"/>
                  </a:lnTo>
                  <a:close/>
                </a:path>
              </a:pathLst>
            </a:custGeom>
            <a:solidFill>
              <a:srgbClr val="FFFF00"/>
            </a:solidFill>
            <a:ln w="30474"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80D8508-98AD-EFEC-02FE-78D6D4481279}"/>
                </a:ext>
              </a:extLst>
            </p:cNvPr>
            <p:cNvSpPr/>
            <p:nvPr>
              <p:custDataLst>
                <p:tags r:id="rId7"/>
              </p:custDataLst>
            </p:nvPr>
          </p:nvSpPr>
          <p:spPr>
            <a:xfrm flipV="1">
              <a:off x="14662103" y="-15340509"/>
              <a:ext cx="127387" cy="168229"/>
            </a:xfrm>
            <a:custGeom>
              <a:avLst/>
              <a:gdLst>
                <a:gd name="connsiteX0" fmla="*/ 0 w 127387"/>
                <a:gd name="connsiteY0" fmla="*/ 166948 h 168229"/>
                <a:gd name="connsiteX1" fmla="*/ 0 w 127387"/>
                <a:gd name="connsiteY1" fmla="*/ -1282 h 168229"/>
                <a:gd name="connsiteX2" fmla="*/ 22155 w 127387"/>
                <a:gd name="connsiteY2" fmla="*/ -1282 h 168229"/>
                <a:gd name="connsiteX3" fmla="*/ 22155 w 127387"/>
                <a:gd name="connsiteY3" fmla="*/ 139487 h 168229"/>
                <a:gd name="connsiteX4" fmla="*/ 96688 w 127387"/>
                <a:gd name="connsiteY4" fmla="*/ -1282 h 168229"/>
                <a:gd name="connsiteX5" fmla="*/ 127388 w 127387"/>
                <a:gd name="connsiteY5" fmla="*/ -1282 h 168229"/>
                <a:gd name="connsiteX6" fmla="*/ 127388 w 127387"/>
                <a:gd name="connsiteY6" fmla="*/ 166948 h 168229"/>
                <a:gd name="connsiteX7" fmla="*/ 105232 w 127387"/>
                <a:gd name="connsiteY7" fmla="*/ 166948 h 168229"/>
                <a:gd name="connsiteX8" fmla="*/ 105232 w 127387"/>
                <a:gd name="connsiteY8" fmla="*/ 26179 h 168229"/>
                <a:gd name="connsiteX9" fmla="*/ 30689 w 127387"/>
                <a:gd name="connsiteY9" fmla="*/ 166948 h 168229"/>
                <a:gd name="connsiteX10" fmla="*/ 0 w 127387"/>
                <a:gd name="connsiteY10"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87" h="168229">
                  <a:moveTo>
                    <a:pt x="0" y="166948"/>
                  </a:moveTo>
                  <a:lnTo>
                    <a:pt x="0" y="-1282"/>
                  </a:lnTo>
                  <a:lnTo>
                    <a:pt x="22155" y="-1282"/>
                  </a:lnTo>
                  <a:lnTo>
                    <a:pt x="22155" y="139487"/>
                  </a:lnTo>
                  <a:lnTo>
                    <a:pt x="96688" y="-1282"/>
                  </a:lnTo>
                  <a:lnTo>
                    <a:pt x="127388" y="-1282"/>
                  </a:lnTo>
                  <a:lnTo>
                    <a:pt x="127388" y="166948"/>
                  </a:lnTo>
                  <a:lnTo>
                    <a:pt x="105232" y="166948"/>
                  </a:lnTo>
                  <a:lnTo>
                    <a:pt x="105232" y="26179"/>
                  </a:lnTo>
                  <a:lnTo>
                    <a:pt x="30689"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8F25DFC2-1C03-35B2-D386-4CD886CA884A}"/>
                </a:ext>
              </a:extLst>
            </p:cNvPr>
            <p:cNvSpPr/>
            <p:nvPr>
              <p:custDataLst>
                <p:tags r:id="rId8"/>
              </p:custDataLst>
            </p:nvPr>
          </p:nvSpPr>
          <p:spPr>
            <a:xfrm flipV="1">
              <a:off x="14823555" y="-15340502"/>
              <a:ext cx="56527" cy="168229"/>
            </a:xfrm>
            <a:custGeom>
              <a:avLst/>
              <a:gdLst>
                <a:gd name="connsiteX0" fmla="*/ 56528 w 56527"/>
                <a:gd name="connsiteY0" fmla="*/ -1282 h 168229"/>
                <a:gd name="connsiteX1" fmla="*/ 56528 w 56527"/>
                <a:gd name="connsiteY1" fmla="*/ 17872 h 168229"/>
                <a:gd name="connsiteX2" fmla="*/ 39688 w 56527"/>
                <a:gd name="connsiteY2" fmla="*/ 17872 h 168229"/>
                <a:gd name="connsiteX3" fmla="*/ 39688 w 56527"/>
                <a:gd name="connsiteY3" fmla="*/ 147794 h 168229"/>
                <a:gd name="connsiteX4" fmla="*/ 56528 w 56527"/>
                <a:gd name="connsiteY4" fmla="*/ 147794 h 168229"/>
                <a:gd name="connsiteX5" fmla="*/ 56528 w 56527"/>
                <a:gd name="connsiteY5" fmla="*/ 166948 h 168229"/>
                <a:gd name="connsiteX6" fmla="*/ 0 w 56527"/>
                <a:gd name="connsiteY6" fmla="*/ 166948 h 168229"/>
                <a:gd name="connsiteX7" fmla="*/ 0 w 56527"/>
                <a:gd name="connsiteY7" fmla="*/ 147794 h 168229"/>
                <a:gd name="connsiteX8" fmla="*/ 16840 w 56527"/>
                <a:gd name="connsiteY8" fmla="*/ 147794 h 168229"/>
                <a:gd name="connsiteX9" fmla="*/ 16840 w 56527"/>
                <a:gd name="connsiteY9" fmla="*/ 17872 h 168229"/>
                <a:gd name="connsiteX10" fmla="*/ 0 w 56527"/>
                <a:gd name="connsiteY10" fmla="*/ 17872 h 168229"/>
                <a:gd name="connsiteX11" fmla="*/ 0 w 56527"/>
                <a:gd name="connsiteY11" fmla="*/ -1282 h 168229"/>
                <a:gd name="connsiteX12" fmla="*/ 56528 w 56527"/>
                <a:gd name="connsiteY12" fmla="*/ -1282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168229">
                  <a:moveTo>
                    <a:pt x="56528" y="-1282"/>
                  </a:moveTo>
                  <a:lnTo>
                    <a:pt x="56528" y="17872"/>
                  </a:lnTo>
                  <a:lnTo>
                    <a:pt x="39688" y="17872"/>
                  </a:lnTo>
                  <a:lnTo>
                    <a:pt x="39688" y="147794"/>
                  </a:lnTo>
                  <a:lnTo>
                    <a:pt x="56528" y="147794"/>
                  </a:lnTo>
                  <a:lnTo>
                    <a:pt x="56528" y="166948"/>
                  </a:lnTo>
                  <a:lnTo>
                    <a:pt x="0" y="166948"/>
                  </a:lnTo>
                  <a:lnTo>
                    <a:pt x="0" y="147794"/>
                  </a:lnTo>
                  <a:lnTo>
                    <a:pt x="16840" y="147794"/>
                  </a:lnTo>
                  <a:lnTo>
                    <a:pt x="16840" y="17872"/>
                  </a:lnTo>
                  <a:lnTo>
                    <a:pt x="0" y="17872"/>
                  </a:lnTo>
                  <a:lnTo>
                    <a:pt x="0" y="-1282"/>
                  </a:lnTo>
                  <a:lnTo>
                    <a:pt x="56528" y="-1282"/>
                  </a:lnTo>
                  <a:close/>
                </a:path>
              </a:pathLst>
            </a:custGeom>
            <a:solidFill>
              <a:srgbClr val="FFFF00"/>
            </a:solidFill>
            <a:ln w="3047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B09EF508-9AA0-41D7-00E7-99303041DBF0}"/>
                </a:ext>
              </a:extLst>
            </p:cNvPr>
            <p:cNvSpPr/>
            <p:nvPr>
              <p:custDataLst>
                <p:tags r:id="rId9"/>
              </p:custDataLst>
            </p:nvPr>
          </p:nvSpPr>
          <p:spPr>
            <a:xfrm flipV="1">
              <a:off x="14913910" y="-15340502"/>
              <a:ext cx="96688" cy="168229"/>
            </a:xfrm>
            <a:custGeom>
              <a:avLst/>
              <a:gdLst>
                <a:gd name="connsiteX0" fmla="*/ 0 w 96688"/>
                <a:gd name="connsiteY0" fmla="*/ 166948 h 168229"/>
                <a:gd name="connsiteX1" fmla="*/ 0 w 96688"/>
                <a:gd name="connsiteY1" fmla="*/ -1282 h 168229"/>
                <a:gd name="connsiteX2" fmla="*/ 22851 w 96688"/>
                <a:gd name="connsiteY2" fmla="*/ -1282 h 168229"/>
                <a:gd name="connsiteX3" fmla="*/ 22851 w 96688"/>
                <a:gd name="connsiteY3" fmla="*/ 79024 h 168229"/>
                <a:gd name="connsiteX4" fmla="*/ 89535 w 96688"/>
                <a:gd name="connsiteY4" fmla="*/ 79024 h 168229"/>
                <a:gd name="connsiteX5" fmla="*/ 89535 w 96688"/>
                <a:gd name="connsiteY5" fmla="*/ 98178 h 168229"/>
                <a:gd name="connsiteX6" fmla="*/ 22851 w 96688"/>
                <a:gd name="connsiteY6" fmla="*/ 98178 h 168229"/>
                <a:gd name="connsiteX7" fmla="*/ 22851 w 96688"/>
                <a:gd name="connsiteY7" fmla="*/ 147794 h 168229"/>
                <a:gd name="connsiteX8" fmla="*/ 96689 w 96688"/>
                <a:gd name="connsiteY8" fmla="*/ 147794 h 168229"/>
                <a:gd name="connsiteX9" fmla="*/ 96689 w 96688"/>
                <a:gd name="connsiteY9" fmla="*/ 166948 h 168229"/>
                <a:gd name="connsiteX10" fmla="*/ 0 w 96688"/>
                <a:gd name="connsiteY10"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88" h="168229">
                  <a:moveTo>
                    <a:pt x="0" y="166948"/>
                  </a:moveTo>
                  <a:lnTo>
                    <a:pt x="0" y="-1282"/>
                  </a:lnTo>
                  <a:lnTo>
                    <a:pt x="22851" y="-1282"/>
                  </a:lnTo>
                  <a:lnTo>
                    <a:pt x="22851" y="79024"/>
                  </a:lnTo>
                  <a:lnTo>
                    <a:pt x="89535" y="79024"/>
                  </a:lnTo>
                  <a:lnTo>
                    <a:pt x="89535" y="98178"/>
                  </a:lnTo>
                  <a:lnTo>
                    <a:pt x="22851" y="98178"/>
                  </a:lnTo>
                  <a:lnTo>
                    <a:pt x="22851" y="147794"/>
                  </a:lnTo>
                  <a:lnTo>
                    <a:pt x="96689" y="147794"/>
                  </a:lnTo>
                  <a:lnTo>
                    <a:pt x="96689"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571B673F-54F7-75EB-11C6-22025633B1DB}"/>
                </a:ext>
              </a:extLst>
            </p:cNvPr>
            <p:cNvSpPr/>
            <p:nvPr>
              <p:custDataLst>
                <p:tags r:id="rId10"/>
              </p:custDataLst>
            </p:nvPr>
          </p:nvSpPr>
          <p:spPr>
            <a:xfrm flipV="1">
              <a:off x="15095139" y="-15669974"/>
              <a:ext cx="86286" cy="376628"/>
            </a:xfrm>
            <a:custGeom>
              <a:avLst/>
              <a:gdLst>
                <a:gd name="connsiteX0" fmla="*/ 0 w 86286"/>
                <a:gd name="connsiteY0" fmla="*/ 375331 h 376628"/>
                <a:gd name="connsiteX1" fmla="*/ 86287 w 86286"/>
                <a:gd name="connsiteY1" fmla="*/ 375331 h 376628"/>
                <a:gd name="connsiteX2" fmla="*/ 86287 w 86286"/>
                <a:gd name="connsiteY2" fmla="*/ 356681 h 376628"/>
                <a:gd name="connsiteX3" fmla="*/ 20402 w 86286"/>
                <a:gd name="connsiteY3" fmla="*/ 356681 h 376628"/>
                <a:gd name="connsiteX4" fmla="*/ 20402 w 86286"/>
                <a:gd name="connsiteY4" fmla="*/ 17364 h 376628"/>
                <a:gd name="connsiteX5" fmla="*/ 86287 w 86286"/>
                <a:gd name="connsiteY5" fmla="*/ 17364 h 376628"/>
                <a:gd name="connsiteX6" fmla="*/ 86287 w 86286"/>
                <a:gd name="connsiteY6" fmla="*/ -1297 h 376628"/>
                <a:gd name="connsiteX7" fmla="*/ 0 w 86286"/>
                <a:gd name="connsiteY7" fmla="*/ -1297 h 376628"/>
                <a:gd name="connsiteX8" fmla="*/ 0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0" y="375331"/>
                  </a:moveTo>
                  <a:lnTo>
                    <a:pt x="86287" y="375331"/>
                  </a:lnTo>
                  <a:lnTo>
                    <a:pt x="86287" y="356681"/>
                  </a:lnTo>
                  <a:lnTo>
                    <a:pt x="20402" y="356681"/>
                  </a:lnTo>
                  <a:lnTo>
                    <a:pt x="20402" y="17364"/>
                  </a:lnTo>
                  <a:lnTo>
                    <a:pt x="86287" y="17364"/>
                  </a:lnTo>
                  <a:lnTo>
                    <a:pt x="86287" y="-1297"/>
                  </a:lnTo>
                  <a:lnTo>
                    <a:pt x="0" y="-1297"/>
                  </a:lnTo>
                  <a:lnTo>
                    <a:pt x="0" y="375331"/>
                  </a:lnTo>
                  <a:close/>
                </a:path>
              </a:pathLst>
            </a:custGeom>
            <a:solidFill>
              <a:srgbClr val="FFFFFF"/>
            </a:solidFill>
            <a:ln w="3047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4F7E38CC-A6B0-C443-4B56-A36BEBB4E6F4}"/>
                </a:ext>
              </a:extLst>
            </p:cNvPr>
            <p:cNvSpPr/>
            <p:nvPr>
              <p:custDataLst>
                <p:tags r:id="rId11"/>
              </p:custDataLst>
            </p:nvPr>
          </p:nvSpPr>
          <p:spPr>
            <a:xfrm flipV="1">
              <a:off x="15219409" y="-15609567"/>
              <a:ext cx="189461" cy="221340"/>
            </a:xfrm>
            <a:custGeom>
              <a:avLst/>
              <a:gdLst>
                <a:gd name="connsiteX0" fmla="*/ 10021 w 189461"/>
                <a:gd name="connsiteY0" fmla="*/ 220043 h 221340"/>
                <a:gd name="connsiteX1" fmla="*/ 78944 w 189461"/>
                <a:gd name="connsiteY1" fmla="*/ 116812 h 221340"/>
                <a:gd name="connsiteX2" fmla="*/ 0 w 189461"/>
                <a:gd name="connsiteY2" fmla="*/ -1298 h 221340"/>
                <a:gd name="connsiteX3" fmla="*/ 32185 w 189461"/>
                <a:gd name="connsiteY3" fmla="*/ -1298 h 221340"/>
                <a:gd name="connsiteX4" fmla="*/ 95031 w 189461"/>
                <a:gd name="connsiteY4" fmla="*/ 92828 h 221340"/>
                <a:gd name="connsiteX5" fmla="*/ 157277 w 189461"/>
                <a:gd name="connsiteY5" fmla="*/ -1298 h 221340"/>
                <a:gd name="connsiteX6" fmla="*/ 189462 w 189461"/>
                <a:gd name="connsiteY6" fmla="*/ -1298 h 221340"/>
                <a:gd name="connsiteX7" fmla="*/ 113558 w 189461"/>
                <a:gd name="connsiteY7" fmla="*/ 113774 h 221340"/>
                <a:gd name="connsiteX8" fmla="*/ 184605 w 189461"/>
                <a:gd name="connsiteY8" fmla="*/ 220043 h 221340"/>
                <a:gd name="connsiteX9" fmla="*/ 152420 w 189461"/>
                <a:gd name="connsiteY9" fmla="*/ 220043 h 221340"/>
                <a:gd name="connsiteX10" fmla="*/ 97165 w 189461"/>
                <a:gd name="connsiteY10" fmla="*/ 137758 h 221340"/>
                <a:gd name="connsiteX11" fmla="*/ 42206 w 189461"/>
                <a:gd name="connsiteY11" fmla="*/ 220043 h 221340"/>
                <a:gd name="connsiteX12" fmla="*/ 10021 w 189461"/>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61" h="221340">
                  <a:moveTo>
                    <a:pt x="10021" y="220043"/>
                  </a:moveTo>
                  <a:lnTo>
                    <a:pt x="78944" y="116812"/>
                  </a:lnTo>
                  <a:lnTo>
                    <a:pt x="0" y="-1298"/>
                  </a:lnTo>
                  <a:lnTo>
                    <a:pt x="32185" y="-1298"/>
                  </a:lnTo>
                  <a:lnTo>
                    <a:pt x="95031" y="92828"/>
                  </a:lnTo>
                  <a:lnTo>
                    <a:pt x="157277" y="-1298"/>
                  </a:lnTo>
                  <a:lnTo>
                    <a:pt x="189462" y="-1298"/>
                  </a:lnTo>
                  <a:lnTo>
                    <a:pt x="113558" y="113774"/>
                  </a:lnTo>
                  <a:lnTo>
                    <a:pt x="184605" y="220043"/>
                  </a:lnTo>
                  <a:lnTo>
                    <a:pt x="152420" y="220043"/>
                  </a:lnTo>
                  <a:lnTo>
                    <a:pt x="97165" y="137758"/>
                  </a:lnTo>
                  <a:lnTo>
                    <a:pt x="42206" y="220043"/>
                  </a:lnTo>
                  <a:lnTo>
                    <a:pt x="10021" y="220043"/>
                  </a:lnTo>
                  <a:close/>
                </a:path>
              </a:pathLst>
            </a:custGeom>
            <a:solidFill>
              <a:srgbClr val="FFFF00"/>
            </a:solidFill>
            <a:ln w="3047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78CCD2A1-BFF4-61C9-FED2-A94D8591457A}"/>
                </a:ext>
              </a:extLst>
            </p:cNvPr>
            <p:cNvSpPr/>
            <p:nvPr>
              <p:custDataLst>
                <p:tags r:id="rId12"/>
              </p:custDataLst>
            </p:nvPr>
          </p:nvSpPr>
          <p:spPr>
            <a:xfrm flipV="1">
              <a:off x="15437900" y="-15652096"/>
              <a:ext cx="142150" cy="142151"/>
            </a:xfrm>
            <a:custGeom>
              <a:avLst/>
              <a:gdLst>
                <a:gd name="connsiteX0" fmla="*/ 142150 w 142150"/>
                <a:gd name="connsiteY0" fmla="*/ 69773 h 142151"/>
                <a:gd name="connsiteX1" fmla="*/ 71075 w 142150"/>
                <a:gd name="connsiteY1" fmla="*/ 140848 h 142151"/>
                <a:gd name="connsiteX2" fmla="*/ 0 w 142150"/>
                <a:gd name="connsiteY2" fmla="*/ 69773 h 142151"/>
                <a:gd name="connsiteX3" fmla="*/ 71075 w 142150"/>
                <a:gd name="connsiteY3" fmla="*/ -1303 h 142151"/>
                <a:gd name="connsiteX4" fmla="*/ 142150 w 142150"/>
                <a:gd name="connsiteY4" fmla="*/ 69773 h 142151"/>
                <a:gd name="connsiteX5" fmla="*/ 113995 w 142150"/>
                <a:gd name="connsiteY5" fmla="*/ 40235 h 142151"/>
                <a:gd name="connsiteX6" fmla="*/ 84458 w 142150"/>
                <a:gd name="connsiteY6" fmla="*/ 69773 h 142151"/>
                <a:gd name="connsiteX7" fmla="*/ 113995 w 142150"/>
                <a:gd name="connsiteY7" fmla="*/ 99319 h 142151"/>
                <a:gd name="connsiteX8" fmla="*/ 123224 w 142150"/>
                <a:gd name="connsiteY8" fmla="*/ 69773 h 142151"/>
                <a:gd name="connsiteX9" fmla="*/ 113995 w 142150"/>
                <a:gd name="connsiteY9" fmla="*/ 40235 h 142151"/>
                <a:gd name="connsiteX10" fmla="*/ 41538 w 142150"/>
                <a:gd name="connsiteY10" fmla="*/ 26853 h 142151"/>
                <a:gd name="connsiteX11" fmla="*/ 71075 w 142150"/>
                <a:gd name="connsiteY11" fmla="*/ 56390 h 142151"/>
                <a:gd name="connsiteX12" fmla="*/ 100612 w 142150"/>
                <a:gd name="connsiteY12" fmla="*/ 26853 h 142151"/>
                <a:gd name="connsiteX13" fmla="*/ 71075 w 142150"/>
                <a:gd name="connsiteY13" fmla="*/ 17624 h 142151"/>
                <a:gd name="connsiteX14" fmla="*/ 41538 w 142150"/>
                <a:gd name="connsiteY14" fmla="*/ 26853 h 142151"/>
                <a:gd name="connsiteX15" fmla="*/ 28146 w 142150"/>
                <a:gd name="connsiteY15" fmla="*/ 99319 h 142151"/>
                <a:gd name="connsiteX16" fmla="*/ 57692 w 142150"/>
                <a:gd name="connsiteY16" fmla="*/ 69773 h 142151"/>
                <a:gd name="connsiteX17" fmla="*/ 28146 w 142150"/>
                <a:gd name="connsiteY17" fmla="*/ 40235 h 142151"/>
                <a:gd name="connsiteX18" fmla="*/ 18916 w 142150"/>
                <a:gd name="connsiteY18" fmla="*/ 69773 h 142151"/>
                <a:gd name="connsiteX19" fmla="*/ 28146 w 142150"/>
                <a:gd name="connsiteY19" fmla="*/ 99319 h 142151"/>
                <a:gd name="connsiteX20" fmla="*/ 100612 w 142150"/>
                <a:gd name="connsiteY20" fmla="*/ 112701 h 142151"/>
                <a:gd name="connsiteX21" fmla="*/ 71075 w 142150"/>
                <a:gd name="connsiteY21" fmla="*/ 83164 h 142151"/>
                <a:gd name="connsiteX22" fmla="*/ 41538 w 142150"/>
                <a:gd name="connsiteY22" fmla="*/ 112701 h 142151"/>
                <a:gd name="connsiteX23" fmla="*/ 71075 w 142150"/>
                <a:gd name="connsiteY23" fmla="*/ 121932 h 142151"/>
                <a:gd name="connsiteX24" fmla="*/ 100612 w 142150"/>
                <a:gd name="connsiteY24" fmla="*/ 112701 h 1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150" h="142151">
                  <a:moveTo>
                    <a:pt x="142150" y="69773"/>
                  </a:moveTo>
                  <a:cubicBezTo>
                    <a:pt x="142150" y="109006"/>
                    <a:pt x="110299" y="140848"/>
                    <a:pt x="71075" y="140848"/>
                  </a:cubicBezTo>
                  <a:cubicBezTo>
                    <a:pt x="31842" y="140848"/>
                    <a:pt x="0" y="109006"/>
                    <a:pt x="0" y="69773"/>
                  </a:cubicBezTo>
                  <a:cubicBezTo>
                    <a:pt x="0" y="30550"/>
                    <a:pt x="31842" y="-1303"/>
                    <a:pt x="71075" y="-1303"/>
                  </a:cubicBezTo>
                  <a:cubicBezTo>
                    <a:pt x="110299" y="-1303"/>
                    <a:pt x="142150" y="30550"/>
                    <a:pt x="142150" y="69773"/>
                  </a:cubicBezTo>
                  <a:close/>
                  <a:moveTo>
                    <a:pt x="113995" y="40235"/>
                  </a:moveTo>
                  <a:lnTo>
                    <a:pt x="84458" y="69773"/>
                  </a:lnTo>
                  <a:lnTo>
                    <a:pt x="113995" y="99319"/>
                  </a:lnTo>
                  <a:cubicBezTo>
                    <a:pt x="119767" y="91004"/>
                    <a:pt x="123224" y="80850"/>
                    <a:pt x="123224" y="69773"/>
                  </a:cubicBezTo>
                  <a:cubicBezTo>
                    <a:pt x="123224" y="58704"/>
                    <a:pt x="119767" y="48550"/>
                    <a:pt x="113995" y="40235"/>
                  </a:cubicBezTo>
                  <a:close/>
                  <a:moveTo>
                    <a:pt x="41538" y="26853"/>
                  </a:moveTo>
                  <a:lnTo>
                    <a:pt x="71075" y="56390"/>
                  </a:lnTo>
                  <a:lnTo>
                    <a:pt x="100612" y="26853"/>
                  </a:lnTo>
                  <a:cubicBezTo>
                    <a:pt x="92307" y="21081"/>
                    <a:pt x="82153" y="17624"/>
                    <a:pt x="71075" y="17624"/>
                  </a:cubicBezTo>
                  <a:cubicBezTo>
                    <a:pt x="59998" y="17624"/>
                    <a:pt x="49843" y="21081"/>
                    <a:pt x="41538" y="26853"/>
                  </a:cubicBezTo>
                  <a:close/>
                  <a:moveTo>
                    <a:pt x="28146" y="99319"/>
                  </a:moveTo>
                  <a:lnTo>
                    <a:pt x="57692" y="69773"/>
                  </a:lnTo>
                  <a:lnTo>
                    <a:pt x="28146" y="40235"/>
                  </a:lnTo>
                  <a:cubicBezTo>
                    <a:pt x="22383" y="48550"/>
                    <a:pt x="18916" y="58704"/>
                    <a:pt x="18916" y="69773"/>
                  </a:cubicBezTo>
                  <a:cubicBezTo>
                    <a:pt x="18916" y="80850"/>
                    <a:pt x="22383" y="91004"/>
                    <a:pt x="28146" y="99319"/>
                  </a:cubicBezTo>
                  <a:close/>
                  <a:moveTo>
                    <a:pt x="100612" y="112701"/>
                  </a:moveTo>
                  <a:lnTo>
                    <a:pt x="71075" y="83164"/>
                  </a:lnTo>
                  <a:lnTo>
                    <a:pt x="41538" y="112701"/>
                  </a:lnTo>
                  <a:cubicBezTo>
                    <a:pt x="49843" y="118464"/>
                    <a:pt x="59998" y="121932"/>
                    <a:pt x="71075" y="121932"/>
                  </a:cubicBezTo>
                  <a:cubicBezTo>
                    <a:pt x="82153" y="121932"/>
                    <a:pt x="92307" y="118464"/>
                    <a:pt x="100612" y="112701"/>
                  </a:cubicBezTo>
                  <a:close/>
                </a:path>
              </a:pathLst>
            </a:custGeom>
            <a:solidFill>
              <a:srgbClr val="FFFF00"/>
            </a:solidFill>
            <a:ln w="3047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4230B1DC-B133-B9A5-69DA-4AEDC79A8D18}"/>
                </a:ext>
              </a:extLst>
            </p:cNvPr>
            <p:cNvSpPr/>
            <p:nvPr>
              <p:custDataLst>
                <p:tags r:id="rId13"/>
              </p:custDataLst>
            </p:nvPr>
          </p:nvSpPr>
          <p:spPr>
            <a:xfrm flipV="1">
              <a:off x="15633368" y="-15689949"/>
              <a:ext cx="111918" cy="175384"/>
            </a:xfrm>
            <a:custGeom>
              <a:avLst/>
              <a:gdLst>
                <a:gd name="connsiteX0" fmla="*/ 0 w 111918"/>
                <a:gd name="connsiteY0" fmla="*/ 174080 h 175384"/>
                <a:gd name="connsiteX1" fmla="*/ 0 w 111918"/>
                <a:gd name="connsiteY1" fmla="*/ -1305 h 175384"/>
                <a:gd name="connsiteX2" fmla="*/ 20764 w 111918"/>
                <a:gd name="connsiteY2" fmla="*/ -1305 h 175384"/>
                <a:gd name="connsiteX3" fmla="*/ 20764 w 111918"/>
                <a:gd name="connsiteY3" fmla="*/ 60314 h 175384"/>
                <a:gd name="connsiteX4" fmla="*/ 84916 w 111918"/>
                <a:gd name="connsiteY4" fmla="*/ -1305 h 175384"/>
                <a:gd name="connsiteX5" fmla="*/ 111919 w 111918"/>
                <a:gd name="connsiteY5" fmla="*/ -1305 h 175384"/>
                <a:gd name="connsiteX6" fmla="*/ 42224 w 111918"/>
                <a:gd name="connsiteY6" fmla="*/ 65847 h 175384"/>
                <a:gd name="connsiteX7" fmla="*/ 109147 w 111918"/>
                <a:gd name="connsiteY7" fmla="*/ 124922 h 175384"/>
                <a:gd name="connsiteX8" fmla="*/ 82611 w 111918"/>
                <a:gd name="connsiteY8" fmla="*/ 124922 h 175384"/>
                <a:gd name="connsiteX9" fmla="*/ 20764 w 111918"/>
                <a:gd name="connsiteY9" fmla="*/ 70468 h 175384"/>
                <a:gd name="connsiteX10" fmla="*/ 20764 w 111918"/>
                <a:gd name="connsiteY10" fmla="*/ 174080 h 175384"/>
                <a:gd name="connsiteX11" fmla="*/ 0 w 111918"/>
                <a:gd name="connsiteY11" fmla="*/ 17408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8" h="175384">
                  <a:moveTo>
                    <a:pt x="0" y="174080"/>
                  </a:moveTo>
                  <a:lnTo>
                    <a:pt x="0" y="-1305"/>
                  </a:lnTo>
                  <a:lnTo>
                    <a:pt x="20764" y="-1305"/>
                  </a:lnTo>
                  <a:lnTo>
                    <a:pt x="20764" y="60314"/>
                  </a:lnTo>
                  <a:lnTo>
                    <a:pt x="84916" y="-1305"/>
                  </a:lnTo>
                  <a:lnTo>
                    <a:pt x="111919" y="-1305"/>
                  </a:lnTo>
                  <a:lnTo>
                    <a:pt x="42224" y="65847"/>
                  </a:lnTo>
                  <a:lnTo>
                    <a:pt x="109147" y="124922"/>
                  </a:lnTo>
                  <a:lnTo>
                    <a:pt x="82611" y="124922"/>
                  </a:lnTo>
                  <a:lnTo>
                    <a:pt x="20764" y="70468"/>
                  </a:lnTo>
                  <a:lnTo>
                    <a:pt x="20764" y="174080"/>
                  </a:lnTo>
                  <a:lnTo>
                    <a:pt x="0" y="174080"/>
                  </a:lnTo>
                  <a:close/>
                </a:path>
              </a:pathLst>
            </a:custGeom>
            <a:solidFill>
              <a:srgbClr val="FFFF00"/>
            </a:solidFill>
            <a:ln w="30474"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98664E41-D4E2-635B-BA6F-09CF70514050}"/>
                </a:ext>
              </a:extLst>
            </p:cNvPr>
            <p:cNvSpPr/>
            <p:nvPr>
              <p:custDataLst>
                <p:tags r:id="rId14"/>
              </p:custDataLst>
            </p:nvPr>
          </p:nvSpPr>
          <p:spPr>
            <a:xfrm flipV="1">
              <a:off x="15788553" y="-15669974"/>
              <a:ext cx="86286" cy="376628"/>
            </a:xfrm>
            <a:custGeom>
              <a:avLst/>
              <a:gdLst>
                <a:gd name="connsiteX0" fmla="*/ 86287 w 86286"/>
                <a:gd name="connsiteY0" fmla="*/ 375331 h 376628"/>
                <a:gd name="connsiteX1" fmla="*/ 86287 w 86286"/>
                <a:gd name="connsiteY1" fmla="*/ -1297 h 376628"/>
                <a:gd name="connsiteX2" fmla="*/ 0 w 86286"/>
                <a:gd name="connsiteY2" fmla="*/ -1297 h 376628"/>
                <a:gd name="connsiteX3" fmla="*/ 0 w 86286"/>
                <a:gd name="connsiteY3" fmla="*/ 17364 h 376628"/>
                <a:gd name="connsiteX4" fmla="*/ 65875 w 86286"/>
                <a:gd name="connsiteY4" fmla="*/ 17364 h 376628"/>
                <a:gd name="connsiteX5" fmla="*/ 65875 w 86286"/>
                <a:gd name="connsiteY5" fmla="*/ 356681 h 376628"/>
                <a:gd name="connsiteX6" fmla="*/ 0 w 86286"/>
                <a:gd name="connsiteY6" fmla="*/ 356681 h 376628"/>
                <a:gd name="connsiteX7" fmla="*/ 0 w 86286"/>
                <a:gd name="connsiteY7" fmla="*/ 375331 h 376628"/>
                <a:gd name="connsiteX8" fmla="*/ 86287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86287" y="375331"/>
                  </a:moveTo>
                  <a:lnTo>
                    <a:pt x="86287" y="-1297"/>
                  </a:lnTo>
                  <a:lnTo>
                    <a:pt x="0" y="-1297"/>
                  </a:lnTo>
                  <a:lnTo>
                    <a:pt x="0" y="17364"/>
                  </a:lnTo>
                  <a:lnTo>
                    <a:pt x="65875" y="17364"/>
                  </a:lnTo>
                  <a:lnTo>
                    <a:pt x="65875" y="356681"/>
                  </a:lnTo>
                  <a:lnTo>
                    <a:pt x="0" y="356681"/>
                  </a:lnTo>
                  <a:lnTo>
                    <a:pt x="0" y="375331"/>
                  </a:lnTo>
                  <a:lnTo>
                    <a:pt x="86287" y="375331"/>
                  </a:lnTo>
                  <a:close/>
                </a:path>
              </a:pathLst>
            </a:custGeom>
            <a:solidFill>
              <a:srgbClr val="FFFFFF"/>
            </a:solidFill>
            <a:ln w="30474" cap="flat">
              <a:noFill/>
              <a:prstDash val="solid"/>
              <a:miter/>
            </a:ln>
          </p:spPr>
          <p:txBody>
            <a:bodyPr rtlCol="0" anchor="ctr"/>
            <a:lstStyle/>
            <a:p>
              <a:endParaRPr lang="en-US"/>
            </a:p>
          </p:txBody>
        </p:sp>
      </p:grpSp>
      <p:sp>
        <p:nvSpPr>
          <p:cNvPr id="371" name="TextBox 370">
            <a:extLst>
              <a:ext uri="{FF2B5EF4-FFF2-40B4-BE49-F238E27FC236}">
                <a16:creationId xmlns:a16="http://schemas.microsoft.com/office/drawing/2014/main" id="{C431933D-2BCA-9B37-1504-6E3AC41E6BC5}"/>
              </a:ext>
            </a:extLst>
          </p:cNvPr>
          <p:cNvSpPr txBox="1"/>
          <p:nvPr/>
        </p:nvSpPr>
        <p:spPr bwMode="auto">
          <a:xfrm>
            <a:off x="8470001" y="1005490"/>
            <a:ext cx="4022271" cy="23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“almost </a:t>
            </a:r>
            <a:r>
              <a:rPr lang="en-US" sz="2000" dirty="0">
                <a:solidFill>
                  <a:srgbClr val="FFFF00"/>
                </a:solidFill>
                <a:latin typeface="Arev Sans" pitchFamily="34" charset="0"/>
                <a:ea typeface="Arev Sans" pitchFamily="34" charset="0"/>
                <a:cs typeface="Arev sans bold" pitchFamily="34" charset="0"/>
              </a:rPr>
              <a:t>k</a:t>
            </a:r>
            <a:r>
              <a:rPr lang="en-US" sz="2000" dirty="0">
                <a:latin typeface="Arev Sans" pitchFamily="34" charset="0"/>
                <a:ea typeface="Arev Sans" pitchFamily="34" charset="0"/>
                <a:cs typeface="Arev sans bold" pitchFamily="34" charset="0"/>
              </a:rPr>
              <a:t>-wise uniform distribution on </a:t>
            </a:r>
            <a:r>
              <a:rPr lang="en-US" sz="2000" dirty="0">
                <a:solidFill>
                  <a:srgbClr val="FFFF00"/>
                </a:solidFill>
                <a:latin typeface="Arev Sans" pitchFamily="34" charset="0"/>
                <a:ea typeface="Arev Sans" pitchFamily="34" charset="0"/>
                <a:cs typeface="Arev sans bold" pitchFamily="34" charset="0"/>
              </a:rPr>
              <a:t>G</a:t>
            </a:r>
            <a:r>
              <a:rPr lang="en-US" sz="2000" dirty="0">
                <a:latin typeface="Arev Sans" pitchFamily="34" charset="0"/>
                <a:ea typeface="Arev Sans" pitchFamily="34" charset="0"/>
                <a:cs typeface="Arev sans bold" pitchFamily="34" charset="0"/>
              </a:rPr>
              <a:t>”</a:t>
            </a:r>
            <a:br>
              <a:rPr lang="en-US" sz="2000" dirty="0">
                <a:latin typeface="Arev Sans" pitchFamily="34" charset="0"/>
                <a:ea typeface="Arev Sans" pitchFamily="34" charset="0"/>
                <a:cs typeface="Arev sans bold" pitchFamily="34" charset="0"/>
              </a:rPr>
            </a:br>
            <a:endParaRPr lang="en-US" sz="1000" dirty="0">
              <a:latin typeface="Arev Sans" pitchFamily="34" charset="0"/>
              <a:ea typeface="Arev Sans" pitchFamily="34" charset="0"/>
              <a:cs typeface="Arev sans bold" pitchFamily="34" charset="0"/>
            </a:endParaRPr>
          </a:p>
          <a:p>
            <a:pPr algn="ctr" eaLnBrk="1" hangingPunct="1">
              <a:lnSpc>
                <a:spcPct val="120000"/>
              </a:lnSpc>
            </a:pPr>
            <a:r>
              <a:rPr lang="en-US" sz="2000" i="1" dirty="0">
                <a:latin typeface="Arev Sans" pitchFamily="34" charset="0"/>
                <a:ea typeface="Arev Sans" pitchFamily="34" charset="0"/>
                <a:cs typeface="Arev sans bold" pitchFamily="34" charset="0"/>
              </a:rPr>
              <a:t>or</a:t>
            </a:r>
            <a:br>
              <a:rPr lang="en-US" sz="2000" i="1" dirty="0">
                <a:latin typeface="Arev Sans" pitchFamily="34" charset="0"/>
                <a:ea typeface="Arev Sans" pitchFamily="34" charset="0"/>
                <a:cs typeface="Arev sans bold" pitchFamily="34" charset="0"/>
              </a:rPr>
            </a:br>
            <a:endParaRPr lang="en-US" sz="1000" i="1" dirty="0">
              <a:latin typeface="Arev Sans" pitchFamily="34" charset="0"/>
              <a:ea typeface="Arev Sans" pitchFamily="34" charset="0"/>
              <a:cs typeface="Arev sans bold" pitchFamily="34" charset="0"/>
            </a:endParaRPr>
          </a:p>
          <a:p>
            <a:pPr algn="ctr" eaLnBrk="1" hangingPunct="1">
              <a:lnSpc>
                <a:spcPct val="120000"/>
              </a:lnSpc>
            </a:pPr>
            <a:r>
              <a:rPr lang="en-US" sz="2000" dirty="0">
                <a:latin typeface="Arev Sans" pitchFamily="34" charset="0"/>
                <a:ea typeface="Arev Sans" pitchFamily="34" charset="0"/>
                <a:cs typeface="Arev sans bold" pitchFamily="34" charset="0"/>
              </a:rPr>
              <a:t>“approximate</a:t>
            </a:r>
            <a:r>
              <a:rPr lang="en-US" sz="2000" dirty="0">
                <a:solidFill>
                  <a:srgbClr val="9B0000"/>
                </a:solidFill>
                <a:latin typeface="Arev Sans" pitchFamily="34" charset="0"/>
                <a:ea typeface="Arev Sans" pitchFamily="34" charset="0"/>
                <a:cs typeface="Arev sans bold" pitchFamily="34" charset="0"/>
              </a:rPr>
              <a:t>…</a:t>
            </a:r>
            <a:br>
              <a:rPr lang="en-US" sz="2000" dirty="0">
                <a:latin typeface="Arev Sans" pitchFamily="34" charset="0"/>
                <a:ea typeface="Arev Sans" pitchFamily="34" charset="0"/>
                <a:cs typeface="Arev sans bold" pitchFamily="34" charset="0"/>
              </a:rPr>
            </a:br>
            <a:r>
              <a:rPr lang="en-US" sz="2000" dirty="0">
                <a:solidFill>
                  <a:srgbClr val="FFFF00"/>
                </a:solidFill>
                <a:latin typeface="Arev Sans" pitchFamily="34" charset="0"/>
                <a:ea typeface="Arev Sans" pitchFamily="34" charset="0"/>
                <a:cs typeface="Arev sans bold" pitchFamily="34" charset="0"/>
              </a:rPr>
              <a:t>k</a:t>
            </a:r>
            <a:r>
              <a:rPr lang="en-US" sz="2000" dirty="0">
                <a:latin typeface="Arev Sans" pitchFamily="34" charset="0"/>
                <a:ea typeface="Arev Sans" pitchFamily="34" charset="0"/>
                <a:cs typeface="Arev sans bold" pitchFamily="34" charset="0"/>
              </a:rPr>
              <a:t>-design for </a:t>
            </a:r>
            <a:r>
              <a:rPr lang="en-US" sz="2000" dirty="0">
                <a:solidFill>
                  <a:srgbClr val="FFFF00"/>
                </a:solidFill>
                <a:latin typeface="Arev Sans" pitchFamily="34" charset="0"/>
                <a:ea typeface="Arev Sans" pitchFamily="34" charset="0"/>
                <a:cs typeface="Arev sans bold" pitchFamily="34" charset="0"/>
              </a:rPr>
              <a:t>G</a:t>
            </a:r>
            <a:r>
              <a:rPr lang="en-US" sz="2000" dirty="0">
                <a:latin typeface="Arev Sans" pitchFamily="34" charset="0"/>
                <a:ea typeface="Arev Sans" pitchFamily="34" charset="0"/>
                <a:cs typeface="Arev sans bold" pitchFamily="34" charset="0"/>
              </a:rPr>
              <a:t>”</a:t>
            </a:r>
          </a:p>
        </p:txBody>
      </p:sp>
      <p:sp>
        <p:nvSpPr>
          <p:cNvPr id="372" name="Right Brace 371">
            <a:extLst>
              <a:ext uri="{FF2B5EF4-FFF2-40B4-BE49-F238E27FC236}">
                <a16:creationId xmlns:a16="http://schemas.microsoft.com/office/drawing/2014/main" id="{83577236-439F-E7E9-47D5-86B4FA0E469B}"/>
              </a:ext>
            </a:extLst>
          </p:cNvPr>
          <p:cNvSpPr/>
          <p:nvPr/>
        </p:nvSpPr>
        <p:spPr bwMode="auto">
          <a:xfrm>
            <a:off x="8176601" y="433388"/>
            <a:ext cx="734033" cy="3490912"/>
          </a:xfrm>
          <a:prstGeom prst="rightBrace">
            <a:avLst>
              <a:gd name="adj1" fmla="val 58940"/>
              <a:gd name="adj2" fmla="val 50000"/>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374" name="TextBox 373">
            <a:extLst>
              <a:ext uri="{FF2B5EF4-FFF2-40B4-BE49-F238E27FC236}">
                <a16:creationId xmlns:a16="http://schemas.microsoft.com/office/drawing/2014/main" id="{CA556710-024A-F1F2-2E44-9D197BCA0620}"/>
              </a:ext>
            </a:extLst>
          </p:cNvPr>
          <p:cNvSpPr txBox="1"/>
          <p:nvPr/>
        </p:nvSpPr>
        <p:spPr bwMode="auto">
          <a:xfrm>
            <a:off x="8470001" y="4014635"/>
            <a:ext cx="3900489" cy="11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err="1">
                <a:solidFill>
                  <a:srgbClr val="FFFF00"/>
                </a:solidFill>
                <a:latin typeface="Arev Sans" pitchFamily="34" charset="0"/>
                <a:ea typeface="Arev Sans" pitchFamily="34" charset="0"/>
                <a:cs typeface="Arev sans bold" pitchFamily="34" charset="0"/>
              </a:rPr>
              <a:t>N</a:t>
            </a:r>
            <a:r>
              <a:rPr lang="en-US" sz="2400" baseline="30000" dirty="0" err="1">
                <a:solidFill>
                  <a:srgbClr val="FFFF00"/>
                </a:solidFill>
                <a:latin typeface="Arev Sans" pitchFamily="34" charset="0"/>
                <a:ea typeface="Arev Sans" pitchFamily="34" charset="0"/>
                <a:cs typeface="Arev sans bold" pitchFamily="34" charset="0"/>
              </a:rPr>
              <a:t>k</a:t>
            </a:r>
            <a:r>
              <a:rPr lang="en-US" sz="2000" dirty="0" err="1">
                <a:latin typeface="Arev Sans" pitchFamily="34" charset="0"/>
                <a:ea typeface="Arev Sans" pitchFamily="34" charset="0"/>
                <a:cs typeface="Arev sans bold" pitchFamily="34" charset="0"/>
              </a:rPr>
              <a:t>×</a:t>
            </a:r>
            <a:r>
              <a:rPr lang="en-US" sz="2000" dirty="0" err="1">
                <a:solidFill>
                  <a:srgbClr val="FFFF00"/>
                </a:solidFill>
                <a:latin typeface="Arev Sans" pitchFamily="34" charset="0"/>
                <a:ea typeface="Arev Sans" pitchFamily="34" charset="0"/>
                <a:cs typeface="Arev sans bold" pitchFamily="34" charset="0"/>
              </a:rPr>
              <a:t>N</a:t>
            </a:r>
            <a:r>
              <a:rPr lang="en-US" sz="2400" baseline="30000" dirty="0" err="1">
                <a:solidFill>
                  <a:srgbClr val="FFFF00"/>
                </a:solidFill>
                <a:latin typeface="Arev Sans" pitchFamily="34" charset="0"/>
                <a:ea typeface="Arev Sans" pitchFamily="34" charset="0"/>
                <a:cs typeface="Arev sans bold" pitchFamily="34" charset="0"/>
              </a:rPr>
              <a:t>k</a:t>
            </a:r>
            <a:r>
              <a:rPr lang="en-US" sz="2000" dirty="0">
                <a:latin typeface="Arev Sans" pitchFamily="34" charset="0"/>
                <a:ea typeface="Arev Sans" pitchFamily="34" charset="0"/>
                <a:cs typeface="Arev sans bold" pitchFamily="34" charset="0"/>
              </a:rPr>
              <a:t> matrix whose</a:t>
            </a:r>
            <a:br>
              <a:rPr lang="en-US" sz="2000" dirty="0">
                <a:latin typeface="Arev Sans" pitchFamily="34" charset="0"/>
                <a:ea typeface="Arev Sans" pitchFamily="34" charset="0"/>
                <a:cs typeface="Arev sans bold" pitchFamily="34" charset="0"/>
              </a:rPr>
            </a:br>
            <a:r>
              <a:rPr lang="en-US" sz="2000" dirty="0">
                <a:latin typeface="Arev Sans" pitchFamily="34" charset="0"/>
                <a:ea typeface="Arev Sans" pitchFamily="34" charset="0"/>
                <a:cs typeface="Arev sans bold" pitchFamily="34" charset="0"/>
              </a:rPr>
              <a:t>entries are all products</a:t>
            </a:r>
          </a:p>
          <a:p>
            <a:pPr algn="ctr" eaLnBrk="1" hangingPunct="1">
              <a:lnSpc>
                <a:spcPct val="120000"/>
              </a:lnSpc>
            </a:pPr>
            <a:r>
              <a:rPr lang="en-US" sz="2000" dirty="0">
                <a:latin typeface="Arev Sans" pitchFamily="34" charset="0"/>
                <a:ea typeface="Arev Sans" pitchFamily="34" charset="0"/>
                <a:cs typeface="Arev sans bold" pitchFamily="34" charset="0"/>
              </a:rPr>
              <a:t>of </a:t>
            </a:r>
            <a:r>
              <a:rPr lang="en-US" sz="2000" dirty="0">
                <a:solidFill>
                  <a:srgbClr val="FFFF00"/>
                </a:solidFill>
                <a:latin typeface="Arev Sans" pitchFamily="34" charset="0"/>
                <a:ea typeface="Arev Sans" pitchFamily="34" charset="0"/>
                <a:cs typeface="Arev sans bold" pitchFamily="34" charset="0"/>
              </a:rPr>
              <a:t>k</a:t>
            </a:r>
            <a:r>
              <a:rPr lang="en-US" sz="2000" dirty="0">
                <a:latin typeface="Arev Sans" pitchFamily="34" charset="0"/>
                <a:ea typeface="Arev Sans" pitchFamily="34" charset="0"/>
                <a:cs typeface="Arev sans bold" pitchFamily="34" charset="0"/>
              </a:rPr>
              <a:t> entries of </a:t>
            </a:r>
            <a:r>
              <a:rPr lang="en-US" sz="2000" dirty="0">
                <a:solidFill>
                  <a:srgbClr val="FFFF00"/>
                </a:solidFill>
                <a:latin typeface="Arev Sans" pitchFamily="34" charset="0"/>
                <a:ea typeface="Arev Sans" pitchFamily="34" charset="0"/>
                <a:cs typeface="Arev sans bold" pitchFamily="34" charset="0"/>
              </a:rPr>
              <a:t>X</a:t>
            </a:r>
          </a:p>
        </p:txBody>
      </p:sp>
      <p:sp>
        <p:nvSpPr>
          <p:cNvPr id="377" name="Freeform: Shape 376">
            <a:extLst>
              <a:ext uri="{FF2B5EF4-FFF2-40B4-BE49-F238E27FC236}">
                <a16:creationId xmlns:a16="http://schemas.microsoft.com/office/drawing/2014/main" id="{0A352B6B-6342-2CC0-9C16-AFAF884E8DF3}"/>
              </a:ext>
            </a:extLst>
          </p:cNvPr>
          <p:cNvSpPr/>
          <p:nvPr/>
        </p:nvSpPr>
        <p:spPr>
          <a:xfrm>
            <a:off x="7800975" y="4418137"/>
            <a:ext cx="1033463" cy="601538"/>
          </a:xfrm>
          <a:custGeom>
            <a:avLst/>
            <a:gdLst>
              <a:gd name="connsiteX0" fmla="*/ 1033463 w 1033463"/>
              <a:gd name="connsiteY0" fmla="*/ 187201 h 601538"/>
              <a:gd name="connsiteX1" fmla="*/ 261938 w 1033463"/>
              <a:gd name="connsiteY1" fmla="*/ 20513 h 601538"/>
              <a:gd name="connsiteX2" fmla="*/ 0 w 1033463"/>
              <a:gd name="connsiteY2" fmla="*/ 601538 h 601538"/>
              <a:gd name="connsiteX3" fmla="*/ 0 w 1033463"/>
              <a:gd name="connsiteY3" fmla="*/ 601538 h 601538"/>
            </a:gdLst>
            <a:ahLst/>
            <a:cxnLst>
              <a:cxn ang="0">
                <a:pos x="connsiteX0" y="connsiteY0"/>
              </a:cxn>
              <a:cxn ang="0">
                <a:pos x="connsiteX1" y="connsiteY1"/>
              </a:cxn>
              <a:cxn ang="0">
                <a:pos x="connsiteX2" y="connsiteY2"/>
              </a:cxn>
              <a:cxn ang="0">
                <a:pos x="connsiteX3" y="connsiteY3"/>
              </a:cxn>
            </a:cxnLst>
            <a:rect l="l" t="t" r="r" b="b"/>
            <a:pathLst>
              <a:path w="1033463" h="601538">
                <a:moveTo>
                  <a:pt x="1033463" y="187201"/>
                </a:moveTo>
                <a:cubicBezTo>
                  <a:pt x="733822" y="69329"/>
                  <a:pt x="434182" y="-48543"/>
                  <a:pt x="261938" y="20513"/>
                </a:cubicBezTo>
                <a:cubicBezTo>
                  <a:pt x="89694" y="89569"/>
                  <a:pt x="0" y="601538"/>
                  <a:pt x="0" y="601538"/>
                </a:cubicBezTo>
                <a:lnTo>
                  <a:pt x="0" y="601538"/>
                </a:lnTo>
              </a:path>
            </a:pathLst>
          </a:custGeom>
          <a:noFill/>
          <a:ln w="38100">
            <a:solidFill>
              <a:schemeClr val="tx1"/>
            </a:solidFill>
            <a:headEnd type="none" w="med" len="med"/>
            <a:tailEnd type="triangle" w="lg" len="lg"/>
          </a:ln>
        </p:spPr>
        <p:txBody>
          <a:bodyPr rtlCol="0" anchor="ctr"/>
          <a:lstStyle/>
          <a:p>
            <a:pPr algn="ctr"/>
            <a:endParaRPr lang="en-US"/>
          </a:p>
        </p:txBody>
      </p:sp>
      <p:grpSp>
        <p:nvGrpSpPr>
          <p:cNvPr id="383" name="Group 382">
            <a:extLst>
              <a:ext uri="{FF2B5EF4-FFF2-40B4-BE49-F238E27FC236}">
                <a16:creationId xmlns:a16="http://schemas.microsoft.com/office/drawing/2014/main" id="{ACBF9620-D3B9-C28D-4ECF-CAB1DE0E9046}"/>
              </a:ext>
            </a:extLst>
          </p:cNvPr>
          <p:cNvGrpSpPr/>
          <p:nvPr/>
        </p:nvGrpSpPr>
        <p:grpSpPr>
          <a:xfrm>
            <a:off x="8604932" y="5718593"/>
            <a:ext cx="3463086" cy="1064166"/>
            <a:chOff x="8078284" y="5874852"/>
            <a:chExt cx="3463086" cy="1064166"/>
          </a:xfrm>
        </p:grpSpPr>
        <p:grpSp>
          <p:nvGrpSpPr>
            <p:cNvPr id="381" name="Group 380">
              <a:extLst>
                <a:ext uri="{FF2B5EF4-FFF2-40B4-BE49-F238E27FC236}">
                  <a16:creationId xmlns:a16="http://schemas.microsoft.com/office/drawing/2014/main" id="{DB8156BD-EDBB-35D0-238C-3FBE983D77FF}"/>
                </a:ext>
              </a:extLst>
            </p:cNvPr>
            <p:cNvGrpSpPr/>
            <p:nvPr/>
          </p:nvGrpSpPr>
          <p:grpSpPr>
            <a:xfrm>
              <a:off x="8078284" y="5966806"/>
              <a:ext cx="3463086" cy="873894"/>
              <a:chOff x="8078284" y="5966806"/>
              <a:chExt cx="3463086" cy="873894"/>
            </a:xfrm>
          </p:grpSpPr>
          <p:sp>
            <p:nvSpPr>
              <p:cNvPr id="378" name="TextBox 377">
                <a:extLst>
                  <a:ext uri="{FF2B5EF4-FFF2-40B4-BE49-F238E27FC236}">
                    <a16:creationId xmlns:a16="http://schemas.microsoft.com/office/drawing/2014/main" id="{4B563F79-62D5-429D-B2FE-4639433CED74}"/>
                  </a:ext>
                </a:extLst>
              </p:cNvPr>
              <p:cNvSpPr txBox="1"/>
              <p:nvPr/>
            </p:nvSpPr>
            <p:spPr bwMode="auto">
              <a:xfrm>
                <a:off x="8078284" y="5966806"/>
                <a:ext cx="3463086" cy="8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solidFill>
                      <a:srgbClr val="FFFF00"/>
                    </a:solidFill>
                    <a:latin typeface="Arev Sans" pitchFamily="34" charset="0"/>
                    <a:ea typeface="Arev Sans" pitchFamily="34" charset="0"/>
                    <a:cs typeface="Arev sans bold" pitchFamily="34" charset="0"/>
                  </a:rPr>
                  <a:t>X</a:t>
                </a:r>
                <a:r>
                  <a:rPr lang="en-US" sz="1000" dirty="0">
                    <a:solidFill>
                      <a:srgbClr val="FFFF00"/>
                    </a:solidFill>
                    <a:latin typeface="Arev Sans" pitchFamily="34" charset="0"/>
                    <a:ea typeface="Arev Sans" pitchFamily="34" charset="0"/>
                    <a:cs typeface="Arev sans bold" pitchFamily="34" charset="0"/>
                  </a:rPr>
                  <a:t> </a:t>
                </a:r>
                <a:r>
                  <a:rPr lang="en-US" baseline="30000" dirty="0">
                    <a:solidFill>
                      <a:srgbClr val="FFFF00"/>
                    </a:solidFill>
                    <a:latin typeface="Arev Sans" pitchFamily="34" charset="0"/>
                    <a:ea typeface="Arev Sans" pitchFamily="34" charset="0"/>
                    <a:cs typeface="Arev sans bold" pitchFamily="34" charset="0"/>
                  </a:rPr>
                  <a:t>⊗k/2</a:t>
                </a:r>
                <a:r>
                  <a:rPr lang="en-US" sz="2400" baseline="30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a:t>
                </a:r>
                <a:r>
                  <a:rPr lang="en-US" sz="2400" baseline="30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X</a:t>
                </a:r>
                <a:r>
                  <a:rPr lang="en-US" sz="1000" dirty="0">
                    <a:solidFill>
                      <a:srgbClr val="FFFF00"/>
                    </a:solidFill>
                    <a:latin typeface="Arev Sans" pitchFamily="34" charset="0"/>
                    <a:ea typeface="Arev Sans" pitchFamily="34" charset="0"/>
                    <a:cs typeface="Arev sans bold" pitchFamily="34" charset="0"/>
                  </a:rPr>
                  <a:t> </a:t>
                </a:r>
                <a:r>
                  <a:rPr lang="en-US" baseline="30000" dirty="0">
                    <a:solidFill>
                      <a:srgbClr val="FFFF00"/>
                    </a:solidFill>
                    <a:latin typeface="Arev Sans" pitchFamily="34" charset="0"/>
                    <a:ea typeface="Arev Sans" pitchFamily="34" charset="0"/>
                    <a:cs typeface="Arev sans bold" pitchFamily="34" charset="0"/>
                  </a:rPr>
                  <a:t>⊗k/2</a:t>
                </a:r>
                <a:br>
                  <a:rPr lang="en-US" baseline="30000" dirty="0">
                    <a:solidFill>
                      <a:srgbClr val="FFFF00"/>
                    </a:solidFill>
                    <a:latin typeface="Arev Sans" pitchFamily="34" charset="0"/>
                    <a:ea typeface="Arev Sans" pitchFamily="34" charset="0"/>
                    <a:cs typeface="Arev sans bold" pitchFamily="34" charset="0"/>
                  </a:rPr>
                </a:br>
                <a:r>
                  <a:rPr lang="en-US" sz="2000" dirty="0">
                    <a:latin typeface="Arev Sans" pitchFamily="34" charset="0"/>
                    <a:ea typeface="Arev Sans" pitchFamily="34" charset="0"/>
                    <a:cs typeface="Arev sans bold" pitchFamily="34" charset="0"/>
                  </a:rPr>
                  <a:t>for </a:t>
                </a:r>
                <a:r>
                  <a:rPr lang="en-US" sz="2000" dirty="0" err="1">
                    <a:latin typeface="Arev Sans" pitchFamily="34" charset="0"/>
                    <a:ea typeface="Arev Sans" pitchFamily="34" charset="0"/>
                    <a:cs typeface="Arev sans bold" pitchFamily="34" charset="0"/>
                  </a:rPr>
                  <a:t>unitaries</a:t>
                </a:r>
                <a:endParaRPr lang="en-US" sz="2000" dirty="0">
                  <a:latin typeface="Arev Sans" pitchFamily="34" charset="0"/>
                  <a:ea typeface="Arev Sans" pitchFamily="34" charset="0"/>
                  <a:cs typeface="Arev sans bold" pitchFamily="34" charset="0"/>
                </a:endParaRPr>
              </a:p>
            </p:txBody>
          </p:sp>
          <p:cxnSp>
            <p:nvCxnSpPr>
              <p:cNvPr id="380" name="Straight Connector 379">
                <a:extLst>
                  <a:ext uri="{FF2B5EF4-FFF2-40B4-BE49-F238E27FC236}">
                    <a16:creationId xmlns:a16="http://schemas.microsoft.com/office/drawing/2014/main" id="{653D3573-DCC3-B50B-421F-860FF434B6A3}"/>
                  </a:ext>
                </a:extLst>
              </p:cNvPr>
              <p:cNvCxnSpPr/>
              <p:nvPr/>
            </p:nvCxnSpPr>
            <p:spPr bwMode="auto">
              <a:xfrm>
                <a:off x="9996528" y="6058877"/>
                <a:ext cx="218831" cy="0"/>
              </a:xfrm>
              <a:prstGeom prst="line">
                <a:avLst/>
              </a:prstGeom>
              <a:noFill/>
              <a:ln w="38100" cap="flat" cmpd="sng" algn="ctr">
                <a:solidFill>
                  <a:schemeClr val="tx2"/>
                </a:solidFill>
                <a:prstDash val="solid"/>
                <a:round/>
                <a:headEnd type="none" w="med" len="med"/>
                <a:tailEnd type="none" w="med" len="med"/>
              </a:ln>
              <a:effectLst/>
            </p:spPr>
          </p:cxnSp>
        </p:grpSp>
        <p:sp>
          <p:nvSpPr>
            <p:cNvPr id="382" name="Double Bracket 381">
              <a:extLst>
                <a:ext uri="{FF2B5EF4-FFF2-40B4-BE49-F238E27FC236}">
                  <a16:creationId xmlns:a16="http://schemas.microsoft.com/office/drawing/2014/main" id="{40855726-6D93-59D0-BCA0-EB53E36DE03C}"/>
                </a:ext>
              </a:extLst>
            </p:cNvPr>
            <p:cNvSpPr/>
            <p:nvPr/>
          </p:nvSpPr>
          <p:spPr bwMode="auto">
            <a:xfrm>
              <a:off x="8588415" y="5874852"/>
              <a:ext cx="2519142" cy="1064166"/>
            </a:xfrm>
            <a:prstGeom prst="bracketPair">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grpSp>
    </p:spTree>
    <p:extLst>
      <p:ext uri="{BB962C8B-B14F-4D97-AF65-F5344CB8AC3E}">
        <p14:creationId xmlns:p14="http://schemas.microsoft.com/office/powerpoint/2010/main" val="59102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70"/>
                                        </p:tgtEl>
                                        <p:attrNameLst>
                                          <p:attrName>style.visibility</p:attrName>
                                        </p:attrNameLst>
                                      </p:cBhvr>
                                      <p:to>
                                        <p:strVal val="visible"/>
                                      </p:to>
                                    </p:set>
                                    <p:animEffect transition="in" filter="fade">
                                      <p:cBhvr>
                                        <p:cTn id="10" dur="500"/>
                                        <p:tgtEl>
                                          <p:spTgt spid="3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9"/>
                                        </p:tgtEl>
                                        <p:attrNameLst>
                                          <p:attrName>style.visibility</p:attrName>
                                        </p:attrNameLst>
                                      </p:cBhvr>
                                      <p:to>
                                        <p:strVal val="visible"/>
                                      </p:to>
                                    </p:set>
                                    <p:animEffect transition="in" filter="fade">
                                      <p:cBhvr>
                                        <p:cTn id="15" dur="500"/>
                                        <p:tgtEl>
                                          <p:spTgt spid="369"/>
                                        </p:tgtEl>
                                      </p:cBhvr>
                                    </p:animEffect>
                                  </p:childTnLst>
                                </p:cTn>
                              </p:par>
                              <p:par>
                                <p:cTn id="16" presetID="10" presetClass="entr" presetSubtype="0" fill="hold" nodeType="withEffect">
                                  <p:stCondLst>
                                    <p:cond delay="0"/>
                                  </p:stCondLst>
                                  <p:childTnLst>
                                    <p:set>
                                      <p:cBhvr>
                                        <p:cTn id="17" dur="1" fill="hold">
                                          <p:stCondLst>
                                            <p:cond delay="0"/>
                                          </p:stCondLst>
                                        </p:cTn>
                                        <p:tgtEl>
                                          <p:spTgt spid="352"/>
                                        </p:tgtEl>
                                        <p:attrNameLst>
                                          <p:attrName>style.visibility</p:attrName>
                                        </p:attrNameLst>
                                      </p:cBhvr>
                                      <p:to>
                                        <p:strVal val="visible"/>
                                      </p:to>
                                    </p:set>
                                    <p:animEffect transition="in" filter="fade">
                                      <p:cBhvr>
                                        <p:cTn id="18" dur="500"/>
                                        <p:tgtEl>
                                          <p:spTgt spid="352"/>
                                        </p:tgtEl>
                                      </p:cBhvr>
                                    </p:animEffect>
                                  </p:childTnLst>
                                </p:cTn>
                              </p:par>
                              <p:par>
                                <p:cTn id="19" presetID="10" presetClass="entr" presetSubtype="0" fill="hold" nodeType="withEffect">
                                  <p:stCondLst>
                                    <p:cond delay="0"/>
                                  </p:stCondLst>
                                  <p:childTnLst>
                                    <p:set>
                                      <p:cBhvr>
                                        <p:cTn id="20" dur="1" fill="hold">
                                          <p:stCondLst>
                                            <p:cond delay="0"/>
                                          </p:stCondLst>
                                        </p:cTn>
                                        <p:tgtEl>
                                          <p:spTgt spid="368"/>
                                        </p:tgtEl>
                                        <p:attrNameLst>
                                          <p:attrName>style.visibility</p:attrName>
                                        </p:attrNameLst>
                                      </p:cBhvr>
                                      <p:to>
                                        <p:strVal val="visible"/>
                                      </p:to>
                                    </p:set>
                                    <p:animEffect transition="in" filter="fade">
                                      <p:cBhvr>
                                        <p:cTn id="21" dur="500"/>
                                        <p:tgtEl>
                                          <p:spTgt spid="36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7"/>
                                        </p:tgtEl>
                                        <p:attrNameLst>
                                          <p:attrName>style.visibility</p:attrName>
                                        </p:attrNameLst>
                                      </p:cBhvr>
                                      <p:to>
                                        <p:strVal val="visible"/>
                                      </p:to>
                                    </p:set>
                                    <p:animEffect transition="in" filter="fade">
                                      <p:cBhvr>
                                        <p:cTn id="26" dur="500"/>
                                        <p:tgtEl>
                                          <p:spTgt spid="3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6"/>
                                        </p:tgtEl>
                                        <p:attrNameLst>
                                          <p:attrName>style.visibility</p:attrName>
                                        </p:attrNameLst>
                                      </p:cBhvr>
                                      <p:to>
                                        <p:strVal val="visible"/>
                                      </p:to>
                                    </p:set>
                                    <p:animEffect transition="in" filter="fade">
                                      <p:cBhvr>
                                        <p:cTn id="29" dur="500"/>
                                        <p:tgtEl>
                                          <p:spTgt spid="37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4"/>
                                        </p:tgtEl>
                                        <p:attrNameLst>
                                          <p:attrName>style.visibility</p:attrName>
                                        </p:attrNameLst>
                                      </p:cBhvr>
                                      <p:to>
                                        <p:strVal val="visible"/>
                                      </p:to>
                                    </p:set>
                                    <p:animEffect transition="in" filter="fade">
                                      <p:cBhvr>
                                        <p:cTn id="32" dur="500"/>
                                        <p:tgtEl>
                                          <p:spTgt spid="3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3"/>
                                        </p:tgtEl>
                                        <p:attrNameLst>
                                          <p:attrName>style.visibility</p:attrName>
                                        </p:attrNameLst>
                                      </p:cBhvr>
                                      <p:to>
                                        <p:strVal val="visible"/>
                                      </p:to>
                                    </p:set>
                                    <p:animEffect transition="in" filter="fade">
                                      <p:cBhvr>
                                        <p:cTn id="37" dur="500"/>
                                        <p:tgtEl>
                                          <p:spTgt spid="3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1"/>
                                        </p:tgtEl>
                                        <p:attrNameLst>
                                          <p:attrName>style.visibility</p:attrName>
                                        </p:attrNameLst>
                                      </p:cBhvr>
                                      <p:to>
                                        <p:strVal val="visible"/>
                                      </p:to>
                                    </p:set>
                                    <p:animEffect transition="in" filter="fade">
                                      <p:cBhvr>
                                        <p:cTn id="42" dur="500"/>
                                        <p:tgtEl>
                                          <p:spTgt spid="3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2"/>
                                        </p:tgtEl>
                                        <p:attrNameLst>
                                          <p:attrName>style.visibility</p:attrName>
                                        </p:attrNameLst>
                                      </p:cBhvr>
                                      <p:to>
                                        <p:strVal val="visible"/>
                                      </p:to>
                                    </p:set>
                                    <p:animEffect transition="in" filter="fade">
                                      <p:cBhvr>
                                        <p:cTn id="45"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animBg="1"/>
      <p:bldP spid="3" grpId="0"/>
      <p:bldP spid="369" grpId="0"/>
      <p:bldP spid="371" grpId="0"/>
      <p:bldP spid="372" grpId="0" animBg="1"/>
      <p:bldP spid="374" grpId="0"/>
      <p:bldP spid="37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D2C16-AD02-79DB-60A1-3188B93C9F58}"/>
              </a:ext>
            </a:extLst>
          </p:cNvPr>
          <p:cNvSpPr txBox="1"/>
          <p:nvPr/>
        </p:nvSpPr>
        <p:spPr bwMode="auto">
          <a:xfrm>
            <a:off x="152400" y="2736599"/>
            <a:ext cx="11887200"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b="1" dirty="0">
                <a:latin typeface="Arev Sans" pitchFamily="34" charset="0"/>
                <a:ea typeface="Arev Sans" pitchFamily="34" charset="0"/>
                <a:cs typeface="Arev sans bold" pitchFamily="34" charset="0"/>
              </a:rPr>
              <a:t>Part 3:</a:t>
            </a:r>
          </a:p>
          <a:p>
            <a:pPr algn="ctr" eaLnBrk="1" hangingPunct="1">
              <a:lnSpc>
                <a:spcPct val="120000"/>
              </a:lnSpc>
            </a:pPr>
            <a:endParaRPr lang="en-US" sz="2400" dirty="0">
              <a:latin typeface="Arev Sans" pitchFamily="34" charset="0"/>
              <a:ea typeface="Arev Sans" pitchFamily="34" charset="0"/>
              <a:cs typeface="Arev sans bold" pitchFamily="34" charset="0"/>
            </a:endParaRPr>
          </a:p>
          <a:p>
            <a:pPr algn="ctr" eaLnBrk="1" hangingPunct="1">
              <a:lnSpc>
                <a:spcPct val="120000"/>
              </a:lnSpc>
            </a:pPr>
            <a:r>
              <a:rPr lang="en-US" sz="2400" dirty="0">
                <a:latin typeface="Arev Sans" pitchFamily="34" charset="0"/>
                <a:ea typeface="Arev Sans" pitchFamily="34" charset="0"/>
                <a:cs typeface="Arev sans bold" pitchFamily="34" charset="0"/>
              </a:rPr>
              <a:t>Outline of the proof</a:t>
            </a:r>
          </a:p>
        </p:txBody>
      </p:sp>
    </p:spTree>
    <p:extLst>
      <p:ext uri="{BB962C8B-B14F-4D97-AF65-F5344CB8AC3E}">
        <p14:creationId xmlns:p14="http://schemas.microsoft.com/office/powerpoint/2010/main" val="24083060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A7A04BE-FFE6-22F2-5C79-FA0E62E78F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14456" y="1"/>
            <a:ext cx="91630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0699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A7A04BE-FFE6-22F2-5C79-FA0E62E78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56" y="1"/>
            <a:ext cx="91630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38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68990"/>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11" name="Freeform: Shape 10">
            <a:extLst>
              <a:ext uri="{FF2B5EF4-FFF2-40B4-BE49-F238E27FC236}">
                <a16:creationId xmlns:a16="http://schemas.microsoft.com/office/drawing/2014/main" id="{8104FB73-8D18-4855-2161-68AEB5BB8139}"/>
              </a:ext>
            </a:extLst>
          </p:cNvPr>
          <p:cNvSpPr/>
          <p:nvPr/>
        </p:nvSpPr>
        <p:spPr bwMode="auto">
          <a:xfrm>
            <a:off x="2116607" y="2527620"/>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grpSp>
        <p:nvGrpSpPr>
          <p:cNvPr id="12" name="Group 11">
            <a:extLst>
              <a:ext uri="{FF2B5EF4-FFF2-40B4-BE49-F238E27FC236}">
                <a16:creationId xmlns:a16="http://schemas.microsoft.com/office/drawing/2014/main" id="{DD0F63E7-F690-19DB-1BF0-9CB503AEA5C9}"/>
              </a:ext>
            </a:extLst>
          </p:cNvPr>
          <p:cNvGrpSpPr/>
          <p:nvPr/>
        </p:nvGrpSpPr>
        <p:grpSpPr>
          <a:xfrm>
            <a:off x="8432260" y="1373055"/>
            <a:ext cx="2322830" cy="3164840"/>
            <a:chOff x="647700" y="3103880"/>
            <a:chExt cx="10896600" cy="3164840"/>
          </a:xfrm>
        </p:grpSpPr>
        <p:cxnSp>
          <p:nvCxnSpPr>
            <p:cNvPr id="13" name="Straight Connector 12">
              <a:extLst>
                <a:ext uri="{FF2B5EF4-FFF2-40B4-BE49-F238E27FC236}">
                  <a16:creationId xmlns:a16="http://schemas.microsoft.com/office/drawing/2014/main" id="{845EC26E-717F-E997-64D8-6EC1E29F042F}"/>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21840F2-D249-564B-161B-B18E1B9651B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E1979549-0731-6201-23E6-F45628F8BB7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4529FC7-FB21-6745-D0CA-2C41510D1394}"/>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494E2075-3905-13C9-F8D7-80F0B52A2C47}"/>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4A6ED9AD-CDE1-D645-9932-D499F4569D04}"/>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A924F19-64DC-5E02-CD23-E0190A52330F}"/>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3114203-2E7C-A981-45E4-314A8A0B61CB}"/>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3" name="Rectangle: Rounded Corners 22">
            <a:extLst>
              <a:ext uri="{FF2B5EF4-FFF2-40B4-BE49-F238E27FC236}">
                <a16:creationId xmlns:a16="http://schemas.microsoft.com/office/drawing/2014/main" id="{667B4871-5E25-8A11-3227-A5818A8B46E9}"/>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b="1" dirty="0">
                <a:latin typeface="Arev Sans" panose="020B0603030804020204" pitchFamily="34" charset="0"/>
                <a:ea typeface="Arev Sans" panose="020B0603030804020204" pitchFamily="34" charset="0"/>
              </a:rPr>
              <a:t>U</a:t>
            </a:r>
            <a:endParaRPr lang="en-US" sz="2400" b="1" dirty="0">
              <a:latin typeface="Arev Sans" panose="020B0603030804020204" pitchFamily="34" charset="0"/>
              <a:ea typeface="Arev Sans" panose="020B0603030804020204" pitchFamily="34" charset="0"/>
            </a:endParaRPr>
          </a:p>
        </p:txBody>
      </p:sp>
      <p:sp>
        <p:nvSpPr>
          <p:cNvPr id="25" name="TextBox 24">
            <a:extLst>
              <a:ext uri="{FF2B5EF4-FFF2-40B4-BE49-F238E27FC236}">
                <a16:creationId xmlns:a16="http://schemas.microsoft.com/office/drawing/2014/main" id="{9F1100F4-02DF-8BD2-EAE7-A0F35CD6608B}"/>
              </a:ext>
            </a:extLst>
          </p:cNvPr>
          <p:cNvSpPr txBox="1"/>
          <p:nvPr/>
        </p:nvSpPr>
        <p:spPr bwMode="auto">
          <a:xfrm>
            <a:off x="1904999" y="304733"/>
            <a:ext cx="111034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cap="small" dirty="0">
                <a:solidFill>
                  <a:srgbClr val="FFFF00"/>
                </a:solidFill>
                <a:latin typeface="Arev Sans" pitchFamily="34" charset="0"/>
                <a:ea typeface="Arev Sans" pitchFamily="34" charset="0"/>
                <a:cs typeface="Arev sans bold" pitchFamily="34" charset="0"/>
              </a:rPr>
              <a:t>Baby</a:t>
            </a:r>
          </a:p>
        </p:txBody>
      </p:sp>
      <p:sp>
        <p:nvSpPr>
          <p:cNvPr id="26" name="TextBox 25">
            <a:extLst>
              <a:ext uri="{FF2B5EF4-FFF2-40B4-BE49-F238E27FC236}">
                <a16:creationId xmlns:a16="http://schemas.microsoft.com/office/drawing/2014/main" id="{F9205843-7903-8B28-C3D7-320A0687818A}"/>
              </a:ext>
            </a:extLst>
          </p:cNvPr>
          <p:cNvSpPr txBox="1"/>
          <p:nvPr/>
        </p:nvSpPr>
        <p:spPr bwMode="auto">
          <a:xfrm>
            <a:off x="9081411" y="304733"/>
            <a:ext cx="111034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cap="small" dirty="0" err="1">
                <a:solidFill>
                  <a:srgbClr val="FFFF00"/>
                </a:solidFill>
                <a:latin typeface="Arev Sans" pitchFamily="34" charset="0"/>
                <a:ea typeface="Arev Sans" pitchFamily="34" charset="0"/>
                <a:cs typeface="Arev sans bold" pitchFamily="34" charset="0"/>
              </a:rPr>
              <a:t>Unif</a:t>
            </a:r>
            <a:endParaRPr lang="en-US" cap="small" dirty="0">
              <a:solidFill>
                <a:srgbClr val="FFFF00"/>
              </a:solidFill>
              <a:latin typeface="Arev Sans" pitchFamily="34" charset="0"/>
              <a:ea typeface="Arev Sans" pitchFamily="34" charset="0"/>
              <a:cs typeface="Arev sans bold" pitchFamily="34" charset="0"/>
            </a:endParaRPr>
          </a:p>
        </p:txBody>
      </p:sp>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39018"/>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grpSp>
        <p:nvGrpSpPr>
          <p:cNvPr id="41" name="Group 40">
            <a:extLst>
              <a:ext uri="{FF2B5EF4-FFF2-40B4-BE49-F238E27FC236}">
                <a16:creationId xmlns:a16="http://schemas.microsoft.com/office/drawing/2014/main" id="{81D0D8E2-BBEA-AC15-2467-384E3787EA2F}"/>
              </a:ext>
            </a:extLst>
          </p:cNvPr>
          <p:cNvGrpSpPr/>
          <p:nvPr/>
        </p:nvGrpSpPr>
        <p:grpSpPr>
          <a:xfrm>
            <a:off x="5769052" y="2410278"/>
            <a:ext cx="1965499" cy="738690"/>
            <a:chOff x="9847729" y="4301468"/>
            <a:chExt cx="1965499" cy="738690"/>
          </a:xfrm>
        </p:grpSpPr>
        <p:sp>
          <p:nvSpPr>
            <p:cNvPr id="28" name="TextBox 27">
              <a:extLst>
                <a:ext uri="{FF2B5EF4-FFF2-40B4-BE49-F238E27FC236}">
                  <a16:creationId xmlns:a16="http://schemas.microsoft.com/office/drawing/2014/main" id="{6B57D716-3669-1179-D37A-192382D414A7}"/>
                </a:ext>
              </a:extLst>
            </p:cNvPr>
            <p:cNvSpPr txBox="1"/>
            <p:nvPr/>
          </p:nvSpPr>
          <p:spPr bwMode="auto">
            <a:xfrm>
              <a:off x="10553388" y="4609463"/>
              <a:ext cx="125984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t>
              </a:r>
              <a:r>
                <a:rPr lang="en-US" sz="900" dirty="0">
                  <a:latin typeface="Arev Sans" pitchFamily="34" charset="0"/>
                  <a:ea typeface="Arev Sans" pitchFamily="34" charset="0"/>
                  <a:cs typeface="Arev sans bold" pitchFamily="34" charset="0"/>
                </a:rPr>
                <a:t> </a:t>
              </a:r>
              <a:r>
                <a:rPr lang="tr-TR" sz="2000" dirty="0">
                  <a:latin typeface="Arev Sans" pitchFamily="34" charset="0"/>
                  <a:ea typeface="Arev Sans" pitchFamily="34" charset="0"/>
                  <a:cs typeface="Arev sans bold" pitchFamily="34" charset="0"/>
                </a:rPr>
                <a:t>O</a:t>
              </a:r>
              <a:r>
                <a:rPr lang="en-US" sz="2000" dirty="0">
                  <a:latin typeface="Arev Sans" pitchFamily="34" charset="0"/>
                  <a:ea typeface="Arev Sans" pitchFamily="34" charset="0"/>
                  <a:cs typeface="Arev sans bold" pitchFamily="34" charset="0"/>
                </a:rPr>
                <a:t>(  )</a:t>
              </a:r>
            </a:p>
          </p:txBody>
        </p:sp>
        <p:grpSp>
          <p:nvGrpSpPr>
            <p:cNvPr id="29" name="Group 2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8000407F-93F4-DA07-99F6-211395F2A903}"/>
                </a:ext>
              </a:extLst>
            </p:cNvPr>
            <p:cNvGrpSpPr>
              <a:grpSpLocks noChangeAspect="1"/>
            </p:cNvGrpSpPr>
            <p:nvPr>
              <p:custDataLst>
                <p:tags r:id="rId12"/>
              </p:custDataLst>
            </p:nvPr>
          </p:nvGrpSpPr>
          <p:grpSpPr>
            <a:xfrm>
              <a:off x="9876717" y="4301468"/>
              <a:ext cx="1533146" cy="672548"/>
              <a:chOff x="14709361" y="-14927531"/>
              <a:chExt cx="1824589" cy="800397"/>
            </a:xfrm>
          </p:grpSpPr>
          <p:sp>
            <p:nvSpPr>
              <p:cNvPr id="30" name="Freeform: Shape 29">
                <a:extLst>
                  <a:ext uri="{FF2B5EF4-FFF2-40B4-BE49-F238E27FC236}">
                    <a16:creationId xmlns:a16="http://schemas.microsoft.com/office/drawing/2014/main" id="{06F55F66-FC11-C936-A5A8-85ACE428E59F}"/>
                  </a:ext>
                </a:extLst>
              </p:cNvPr>
              <p:cNvSpPr/>
              <p:nvPr>
                <p:custDataLst>
                  <p:tags r:id="rId13"/>
                </p:custDataLst>
              </p:nvPr>
            </p:nvSpPr>
            <p:spPr>
              <a:xfrm flipV="1">
                <a:off x="15584037" y="-14927531"/>
                <a:ext cx="131769"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31" name="Freeform: Shape 30">
                <a:extLst>
                  <a:ext uri="{FF2B5EF4-FFF2-40B4-BE49-F238E27FC236}">
                    <a16:creationId xmlns:a16="http://schemas.microsoft.com/office/drawing/2014/main" id="{A0DAD294-5683-D301-26EF-D9AE41FDFB2F}"/>
                  </a:ext>
                </a:extLst>
              </p:cNvPr>
              <p:cNvSpPr/>
              <p:nvPr>
                <p:custDataLst>
                  <p:tags r:id="rId14"/>
                </p:custDataLst>
              </p:nvPr>
            </p:nvSpPr>
            <p:spPr>
              <a:xfrm flipV="1">
                <a:off x="14934851"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32" name="Freeform: Shape 31">
                <a:extLst>
                  <a:ext uri="{FF2B5EF4-FFF2-40B4-BE49-F238E27FC236}">
                    <a16:creationId xmlns:a16="http://schemas.microsoft.com/office/drawing/2014/main" id="{7D9D9648-3AD7-5F12-62EB-C0CDA9085126}"/>
                  </a:ext>
                </a:extLst>
              </p:cNvPr>
              <p:cNvSpPr/>
              <p:nvPr>
                <p:custDataLst>
                  <p:tags r:id="rId15"/>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33" name="Freeform: Shape 32">
                <a:extLst>
                  <a:ext uri="{FF2B5EF4-FFF2-40B4-BE49-F238E27FC236}">
                    <a16:creationId xmlns:a16="http://schemas.microsoft.com/office/drawing/2014/main" id="{C434545B-1C88-A034-CF64-222C47F6D8E6}"/>
                  </a:ext>
                </a:extLst>
              </p:cNvPr>
              <p:cNvSpPr/>
              <p:nvPr>
                <p:custDataLst>
                  <p:tags r:id="rId16"/>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34" name="Freeform: Shape 33">
                <a:extLst>
                  <a:ext uri="{FF2B5EF4-FFF2-40B4-BE49-F238E27FC236}">
                    <a16:creationId xmlns:a16="http://schemas.microsoft.com/office/drawing/2014/main" id="{F089E129-B82E-27FB-B750-B3EF9C40D86D}"/>
                  </a:ext>
                </a:extLst>
              </p:cNvPr>
              <p:cNvSpPr/>
              <p:nvPr>
                <p:custDataLst>
                  <p:tags r:id="rId17"/>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FAF2CB43-6A39-3F2D-18A0-5AAAFDE9C8DF}"/>
                  </a:ext>
                </a:extLst>
              </p:cNvPr>
              <p:cNvSpPr/>
              <p:nvPr>
                <p:custDataLst>
                  <p:tags r:id="rId18"/>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36" name="Freeform: Shape 35">
                <a:extLst>
                  <a:ext uri="{FF2B5EF4-FFF2-40B4-BE49-F238E27FC236}">
                    <a16:creationId xmlns:a16="http://schemas.microsoft.com/office/drawing/2014/main" id="{0716DE8C-6E1C-2CD9-4CCF-5977A18C9D8E}"/>
                  </a:ext>
                </a:extLst>
              </p:cNvPr>
              <p:cNvSpPr/>
              <p:nvPr>
                <p:custDataLst>
                  <p:tags r:id="rId19"/>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37" name="Freeform: Shape 36">
                <a:extLst>
                  <a:ext uri="{FF2B5EF4-FFF2-40B4-BE49-F238E27FC236}">
                    <a16:creationId xmlns:a16="http://schemas.microsoft.com/office/drawing/2014/main" id="{4082B02F-7AFE-4655-6B79-3FD817EEEA1F}"/>
                  </a:ext>
                </a:extLst>
              </p:cNvPr>
              <p:cNvSpPr/>
              <p:nvPr>
                <p:custDataLst>
                  <p:tags r:id="rId20"/>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38" name="Freeform: Shape 37">
                <a:extLst>
                  <a:ext uri="{FF2B5EF4-FFF2-40B4-BE49-F238E27FC236}">
                    <a16:creationId xmlns:a16="http://schemas.microsoft.com/office/drawing/2014/main" id="{0A6D749F-DEB6-F8A1-548F-4FDFFBFCA37B}"/>
                  </a:ext>
                </a:extLst>
              </p:cNvPr>
              <p:cNvSpPr/>
              <p:nvPr>
                <p:custDataLst>
                  <p:tags r:id="rId21"/>
                </p:custDataLst>
              </p:nvPr>
            </p:nvSpPr>
            <p:spPr>
              <a:xfrm flipV="1">
                <a:off x="16394895" y="-14360316"/>
                <a:ext cx="139055" cy="170031"/>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39" name="Freeform: Shape 38">
                <a:extLst>
                  <a:ext uri="{FF2B5EF4-FFF2-40B4-BE49-F238E27FC236}">
                    <a16:creationId xmlns:a16="http://schemas.microsoft.com/office/drawing/2014/main" id="{36A52095-183C-52A3-C944-885E5E87A9CB}"/>
                  </a:ext>
                </a:extLst>
              </p:cNvPr>
              <p:cNvSpPr/>
              <p:nvPr>
                <p:custDataLst>
                  <p:tags r:id="rId22"/>
                </p:custDataLst>
              </p:nvPr>
            </p:nvSpPr>
            <p:spPr>
              <a:xfrm flipV="1">
                <a:off x="15677211"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cxnSp>
          <p:nvCxnSpPr>
            <p:cNvPr id="40" name="Straight Connector 39">
              <a:extLst>
                <a:ext uri="{FF2B5EF4-FFF2-40B4-BE49-F238E27FC236}">
                  <a16:creationId xmlns:a16="http://schemas.microsoft.com/office/drawing/2014/main" id="{A1EDD2DF-5CCF-2A8C-2757-7E3740D45BE8}"/>
                </a:ext>
              </a:extLst>
            </p:cNvPr>
            <p:cNvCxnSpPr>
              <a:cxnSpLocks/>
            </p:cNvCxnSpPr>
            <p:nvPr/>
          </p:nvCxnSpPr>
          <p:spPr bwMode="auto">
            <a:xfrm>
              <a:off x="9847729" y="4617720"/>
              <a:ext cx="1661011" cy="0"/>
            </a:xfrm>
            <a:prstGeom prst="line">
              <a:avLst/>
            </a:prstGeom>
            <a:noFill/>
            <a:ln w="28575" cap="flat" cmpd="sng" algn="ctr">
              <a:solidFill>
                <a:schemeClr val="tx1"/>
              </a:solidFill>
              <a:prstDash val="solid"/>
              <a:round/>
              <a:headEnd type="none" w="med" len="med"/>
              <a:tailEnd type="none" w="med" len="med"/>
            </a:ln>
            <a:effectLst/>
          </p:spPr>
        </p:cxnSp>
      </p:grpSp>
      <p:sp>
        <p:nvSpPr>
          <p:cNvPr id="42" name="TextBox 41">
            <a:extLst>
              <a:ext uri="{FF2B5EF4-FFF2-40B4-BE49-F238E27FC236}">
                <a16:creationId xmlns:a16="http://schemas.microsoft.com/office/drawing/2014/main" id="{A412E158-0E29-0359-9F3D-B3B3A891F22D}"/>
              </a:ext>
            </a:extLst>
          </p:cNvPr>
          <p:cNvSpPr txBox="1"/>
          <p:nvPr/>
        </p:nvSpPr>
        <p:spPr bwMode="auto">
          <a:xfrm>
            <a:off x="4119509" y="3299309"/>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44" name="TextBox 43">
            <a:extLst>
              <a:ext uri="{FF2B5EF4-FFF2-40B4-BE49-F238E27FC236}">
                <a16:creationId xmlns:a16="http://schemas.microsoft.com/office/drawing/2014/main" id="{82C96A07-E010-F40E-B732-4BC1CE868560}"/>
              </a:ext>
            </a:extLst>
          </p:cNvPr>
          <p:cNvSpPr txBox="1"/>
          <p:nvPr/>
        </p:nvSpPr>
        <p:spPr bwMode="auto">
          <a:xfrm>
            <a:off x="789214" y="6112338"/>
            <a:ext cx="29469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Real meaning:   </a:t>
            </a:r>
          </a:p>
        </p:txBody>
      </p:sp>
      <p:grpSp>
        <p:nvGrpSpPr>
          <p:cNvPr id="60" name="Group 59">
            <a:extLst>
              <a:ext uri="{FF2B5EF4-FFF2-40B4-BE49-F238E27FC236}">
                <a16:creationId xmlns:a16="http://schemas.microsoft.com/office/drawing/2014/main" id="{B72554FE-6E64-EB30-814D-D0B1A2929F69}"/>
              </a:ext>
            </a:extLst>
          </p:cNvPr>
          <p:cNvGrpSpPr/>
          <p:nvPr/>
        </p:nvGrpSpPr>
        <p:grpSpPr>
          <a:xfrm>
            <a:off x="3615870" y="6062440"/>
            <a:ext cx="8951687" cy="738690"/>
            <a:chOff x="3049812" y="5425617"/>
            <a:chExt cx="8951687" cy="738690"/>
          </a:xfrm>
        </p:grpSpPr>
        <p:sp>
          <p:nvSpPr>
            <p:cNvPr id="45" name="TextBox 44">
              <a:extLst>
                <a:ext uri="{FF2B5EF4-FFF2-40B4-BE49-F238E27FC236}">
                  <a16:creationId xmlns:a16="http://schemas.microsoft.com/office/drawing/2014/main" id="{D77D94CE-7AD4-4E9F-342E-32A678A4F5B5}"/>
                </a:ext>
              </a:extLst>
            </p:cNvPr>
            <p:cNvSpPr txBox="1"/>
            <p:nvPr/>
          </p:nvSpPr>
          <p:spPr bwMode="auto">
            <a:xfrm>
              <a:off x="3049812" y="5490392"/>
              <a:ext cx="8951687"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Id</a:t>
              </a:r>
              <a:r>
                <a:rPr lang="en-US" sz="2400" cap="small" dirty="0">
                  <a:solidFill>
                    <a:srgbClr val="FFFF00"/>
                  </a:solidFill>
                  <a:latin typeface="Arev Sans" pitchFamily="34" charset="0"/>
                  <a:ea typeface="Arev Sans" pitchFamily="34" charset="0"/>
                  <a:cs typeface="Arev sans bold" pitchFamily="34" charset="0"/>
                </a:rPr>
                <a:t> </a:t>
              </a:r>
              <a:r>
                <a:rPr lang="en-US" sz="2400" cap="small" dirty="0">
                  <a:latin typeface="Arev Sans" pitchFamily="34" charset="0"/>
                  <a:ea typeface="Arev Sans" pitchFamily="34" charset="0"/>
                  <a:cs typeface="Arev sans bold" pitchFamily="34" charset="0"/>
                </a:rPr>
                <a:t>−</a:t>
              </a:r>
              <a:r>
                <a:rPr lang="en-US" sz="2400" cap="small" dirty="0">
                  <a:solidFill>
                    <a:srgbClr val="FFFF00"/>
                  </a:solidFill>
                  <a:latin typeface="Arev Sans" pitchFamily="34" charset="0"/>
                  <a:ea typeface="Arev Sans" pitchFamily="34" charset="0"/>
                  <a:cs typeface="Arev sans bold" pitchFamily="34" charset="0"/>
                </a:rPr>
                <a:t> </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a:t>
              </a:r>
              <a:r>
                <a:rPr lang="en-US" sz="2400" dirty="0">
                  <a:latin typeface="Verdana" panose="020B0604030504040204" pitchFamily="34" charset="0"/>
                  <a:ea typeface="Verdana" panose="020B0604030504040204" pitchFamily="34" charset="0"/>
                  <a:cs typeface="Arev sans bold" pitchFamily="34" charset="0"/>
                </a:rPr>
                <a:t>≥                   </a:t>
              </a:r>
              <a:r>
                <a:rPr lang="en-US" sz="2400" dirty="0">
                  <a:latin typeface="Arev Sans" pitchFamily="34" charset="0"/>
                  <a:ea typeface="Arev Sans" pitchFamily="34" charset="0"/>
                  <a:cs typeface="Arev sans bold" pitchFamily="34" charset="0"/>
                </a:rPr>
                <a:t> (Id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a:t>
              </a:r>
              <a:endParaRPr lang="en-US" baseline="-25000" dirty="0">
                <a:latin typeface="Arev Sans" pitchFamily="34" charset="0"/>
                <a:ea typeface="Arev Sans" pitchFamily="34" charset="0"/>
                <a:cs typeface="Arev sans bold" pitchFamily="34" charset="0"/>
              </a:endParaRPr>
            </a:p>
          </p:txBody>
        </p:sp>
        <p:grpSp>
          <p:nvGrpSpPr>
            <p:cNvPr id="46" name="Group 45">
              <a:extLst>
                <a:ext uri="{FF2B5EF4-FFF2-40B4-BE49-F238E27FC236}">
                  <a16:creationId xmlns:a16="http://schemas.microsoft.com/office/drawing/2014/main" id="{35F7008E-166D-8220-2572-BC98DEA13D88}"/>
                </a:ext>
              </a:extLst>
            </p:cNvPr>
            <p:cNvGrpSpPr/>
            <p:nvPr/>
          </p:nvGrpSpPr>
          <p:grpSpPr>
            <a:xfrm>
              <a:off x="6398874" y="5425617"/>
              <a:ext cx="1965499" cy="738690"/>
              <a:chOff x="9847729" y="4301468"/>
              <a:chExt cx="1965499" cy="738690"/>
            </a:xfrm>
          </p:grpSpPr>
          <p:sp>
            <p:nvSpPr>
              <p:cNvPr id="47" name="TextBox 46">
                <a:extLst>
                  <a:ext uri="{FF2B5EF4-FFF2-40B4-BE49-F238E27FC236}">
                    <a16:creationId xmlns:a16="http://schemas.microsoft.com/office/drawing/2014/main" id="{4307D225-ABF6-3EA9-4E43-89DC87379120}"/>
                  </a:ext>
                </a:extLst>
              </p:cNvPr>
              <p:cNvSpPr txBox="1"/>
              <p:nvPr/>
            </p:nvSpPr>
            <p:spPr bwMode="auto">
              <a:xfrm>
                <a:off x="10553388" y="4609463"/>
                <a:ext cx="125984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t>
                </a:r>
                <a:r>
                  <a:rPr lang="en-US" sz="900" dirty="0">
                    <a:latin typeface="Arev Sans" pitchFamily="34" charset="0"/>
                    <a:ea typeface="Arev Sans" pitchFamily="34" charset="0"/>
                    <a:cs typeface="Arev sans bold" pitchFamily="34" charset="0"/>
                  </a:rPr>
                  <a:t> </a:t>
                </a:r>
                <a:r>
                  <a:rPr lang="tr-TR" sz="2000" dirty="0">
                    <a:latin typeface="Arev Sans" pitchFamily="34" charset="0"/>
                    <a:ea typeface="Arev Sans" pitchFamily="34" charset="0"/>
                    <a:cs typeface="Arev sans bold" pitchFamily="34" charset="0"/>
                  </a:rPr>
                  <a:t>O</a:t>
                </a:r>
                <a:r>
                  <a:rPr lang="en-US" sz="2000" dirty="0">
                    <a:latin typeface="Arev Sans" pitchFamily="34" charset="0"/>
                    <a:ea typeface="Arev Sans" pitchFamily="34" charset="0"/>
                    <a:cs typeface="Arev sans bold" pitchFamily="34" charset="0"/>
                  </a:rPr>
                  <a:t>(  )</a:t>
                </a:r>
              </a:p>
            </p:txBody>
          </p:sp>
          <p:grpSp>
            <p:nvGrpSpPr>
              <p:cNvPr id="48" name="Group 4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E6CEDB61-5028-EEC5-008B-8E390EED4506}"/>
                  </a:ext>
                </a:extLst>
              </p:cNvPr>
              <p:cNvGrpSpPr>
                <a:grpSpLocks noChangeAspect="1"/>
              </p:cNvGrpSpPr>
              <p:nvPr>
                <p:custDataLst>
                  <p:tags r:id="rId1"/>
                </p:custDataLst>
              </p:nvPr>
            </p:nvGrpSpPr>
            <p:grpSpPr>
              <a:xfrm>
                <a:off x="9876717" y="4301468"/>
                <a:ext cx="1533146" cy="672548"/>
                <a:chOff x="14709361" y="-14927531"/>
                <a:chExt cx="1824589" cy="800397"/>
              </a:xfrm>
            </p:grpSpPr>
            <p:sp>
              <p:nvSpPr>
                <p:cNvPr id="50" name="Freeform: Shape 49">
                  <a:extLst>
                    <a:ext uri="{FF2B5EF4-FFF2-40B4-BE49-F238E27FC236}">
                      <a16:creationId xmlns:a16="http://schemas.microsoft.com/office/drawing/2014/main" id="{0125A74F-D389-AEA9-DA19-92398F43FB45}"/>
                    </a:ext>
                  </a:extLst>
                </p:cNvPr>
                <p:cNvSpPr/>
                <p:nvPr>
                  <p:custDataLst>
                    <p:tags r:id="rId2"/>
                  </p:custDataLst>
                </p:nvPr>
              </p:nvSpPr>
              <p:spPr>
                <a:xfrm flipV="1">
                  <a:off x="15584037" y="-14927531"/>
                  <a:ext cx="131769"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51" name="Freeform: Shape 50">
                  <a:extLst>
                    <a:ext uri="{FF2B5EF4-FFF2-40B4-BE49-F238E27FC236}">
                      <a16:creationId xmlns:a16="http://schemas.microsoft.com/office/drawing/2014/main" id="{781FA859-EAC3-0625-AB8E-158C0859E191}"/>
                    </a:ext>
                  </a:extLst>
                </p:cNvPr>
                <p:cNvSpPr/>
                <p:nvPr>
                  <p:custDataLst>
                    <p:tags r:id="rId3"/>
                  </p:custDataLst>
                </p:nvPr>
              </p:nvSpPr>
              <p:spPr>
                <a:xfrm flipV="1">
                  <a:off x="14934851"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52" name="Freeform: Shape 51">
                  <a:extLst>
                    <a:ext uri="{FF2B5EF4-FFF2-40B4-BE49-F238E27FC236}">
                      <a16:creationId xmlns:a16="http://schemas.microsoft.com/office/drawing/2014/main" id="{6C8C3468-7BD9-DAC9-C0CD-3190639BF62E}"/>
                    </a:ext>
                  </a:extLst>
                </p:cNvPr>
                <p:cNvSpPr/>
                <p:nvPr>
                  <p:custDataLst>
                    <p:tags r:id="rId4"/>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53" name="Freeform: Shape 52">
                  <a:extLst>
                    <a:ext uri="{FF2B5EF4-FFF2-40B4-BE49-F238E27FC236}">
                      <a16:creationId xmlns:a16="http://schemas.microsoft.com/office/drawing/2014/main" id="{CD55F88E-4EF9-ACDB-F66F-1E14EA45B470}"/>
                    </a:ext>
                  </a:extLst>
                </p:cNvPr>
                <p:cNvSpPr/>
                <p:nvPr>
                  <p:custDataLst>
                    <p:tags r:id="rId5"/>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54" name="Freeform: Shape 53">
                  <a:extLst>
                    <a:ext uri="{FF2B5EF4-FFF2-40B4-BE49-F238E27FC236}">
                      <a16:creationId xmlns:a16="http://schemas.microsoft.com/office/drawing/2014/main" id="{78646EC9-71BA-922B-A00A-1580ACC7A9D0}"/>
                    </a:ext>
                  </a:extLst>
                </p:cNvPr>
                <p:cNvSpPr/>
                <p:nvPr>
                  <p:custDataLst>
                    <p:tags r:id="rId6"/>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55" name="Freeform: Shape 54">
                  <a:extLst>
                    <a:ext uri="{FF2B5EF4-FFF2-40B4-BE49-F238E27FC236}">
                      <a16:creationId xmlns:a16="http://schemas.microsoft.com/office/drawing/2014/main" id="{F34FD24B-D250-ECA8-E2E3-50574A60FFDA}"/>
                    </a:ext>
                  </a:extLst>
                </p:cNvPr>
                <p:cNvSpPr/>
                <p:nvPr>
                  <p:custDataLst>
                    <p:tags r:id="rId7"/>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56" name="Freeform: Shape 55">
                  <a:extLst>
                    <a:ext uri="{FF2B5EF4-FFF2-40B4-BE49-F238E27FC236}">
                      <a16:creationId xmlns:a16="http://schemas.microsoft.com/office/drawing/2014/main" id="{B9C215F9-3FE9-1ED8-33AD-EA92404D8C14}"/>
                    </a:ext>
                  </a:extLst>
                </p:cNvPr>
                <p:cNvSpPr/>
                <p:nvPr>
                  <p:custDataLst>
                    <p:tags r:id="rId8"/>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57" name="Freeform: Shape 56">
                  <a:extLst>
                    <a:ext uri="{FF2B5EF4-FFF2-40B4-BE49-F238E27FC236}">
                      <a16:creationId xmlns:a16="http://schemas.microsoft.com/office/drawing/2014/main" id="{ABCB8A24-F77C-BF86-E949-85A1B5DB1948}"/>
                    </a:ext>
                  </a:extLst>
                </p:cNvPr>
                <p:cNvSpPr/>
                <p:nvPr>
                  <p:custDataLst>
                    <p:tags r:id="rId9"/>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58" name="Freeform: Shape 57">
                  <a:extLst>
                    <a:ext uri="{FF2B5EF4-FFF2-40B4-BE49-F238E27FC236}">
                      <a16:creationId xmlns:a16="http://schemas.microsoft.com/office/drawing/2014/main" id="{D19BFD38-3E5C-83BC-B4EC-34BA01596F10}"/>
                    </a:ext>
                  </a:extLst>
                </p:cNvPr>
                <p:cNvSpPr/>
                <p:nvPr>
                  <p:custDataLst>
                    <p:tags r:id="rId10"/>
                  </p:custDataLst>
                </p:nvPr>
              </p:nvSpPr>
              <p:spPr>
                <a:xfrm flipV="1">
                  <a:off x="16394895" y="-14360316"/>
                  <a:ext cx="139055" cy="170031"/>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59" name="Freeform: Shape 58">
                  <a:extLst>
                    <a:ext uri="{FF2B5EF4-FFF2-40B4-BE49-F238E27FC236}">
                      <a16:creationId xmlns:a16="http://schemas.microsoft.com/office/drawing/2014/main" id="{4B732586-0636-A058-41C4-C29482260264}"/>
                    </a:ext>
                  </a:extLst>
                </p:cNvPr>
                <p:cNvSpPr/>
                <p:nvPr>
                  <p:custDataLst>
                    <p:tags r:id="rId11"/>
                  </p:custDataLst>
                </p:nvPr>
              </p:nvSpPr>
              <p:spPr>
                <a:xfrm flipV="1">
                  <a:off x="15677211"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cxnSp>
            <p:nvCxnSpPr>
              <p:cNvPr id="49" name="Straight Connector 48">
                <a:extLst>
                  <a:ext uri="{FF2B5EF4-FFF2-40B4-BE49-F238E27FC236}">
                    <a16:creationId xmlns:a16="http://schemas.microsoft.com/office/drawing/2014/main" id="{771D26AF-8D49-6D36-8DDE-D5451D966BA6}"/>
                  </a:ext>
                </a:extLst>
              </p:cNvPr>
              <p:cNvCxnSpPr>
                <a:cxnSpLocks/>
              </p:cNvCxnSpPr>
              <p:nvPr/>
            </p:nvCxnSpPr>
            <p:spPr bwMode="auto">
              <a:xfrm>
                <a:off x="9847729" y="4617720"/>
                <a:ext cx="1661011" cy="0"/>
              </a:xfrm>
              <a:prstGeom prst="line">
                <a:avLst/>
              </a:prstGeom>
              <a:noFill/>
              <a:ln w="28575" cap="flat" cmpd="sng" algn="ctr">
                <a:solidFill>
                  <a:schemeClr val="tx1"/>
                </a:solidFill>
                <a:prstDash val="solid"/>
                <a:round/>
                <a:headEnd type="none" w="med" len="med"/>
                <a:tailEnd type="none" w="med" len="med"/>
              </a:ln>
              <a:effectLst/>
            </p:spPr>
          </p:cxnSp>
        </p:grpSp>
      </p:grpSp>
      <p:sp>
        <p:nvSpPr>
          <p:cNvPr id="61" name="TextBox 60">
            <a:extLst>
              <a:ext uri="{FF2B5EF4-FFF2-40B4-BE49-F238E27FC236}">
                <a16:creationId xmlns:a16="http://schemas.microsoft.com/office/drawing/2014/main" id="{7D758034-B35B-0B66-F3D6-B4A8AB7BC3E8}"/>
              </a:ext>
            </a:extLst>
          </p:cNvPr>
          <p:cNvSpPr txBox="1"/>
          <p:nvPr/>
        </p:nvSpPr>
        <p:spPr bwMode="auto">
          <a:xfrm>
            <a:off x="1000758" y="4693051"/>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random placement)</a:t>
            </a:r>
          </a:p>
        </p:txBody>
      </p:sp>
    </p:spTree>
    <p:extLst>
      <p:ext uri="{BB962C8B-B14F-4D97-AF65-F5344CB8AC3E}">
        <p14:creationId xmlns:p14="http://schemas.microsoft.com/office/powerpoint/2010/main" val="25293152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5" grpId="0"/>
      <p:bldP spid="26" grpId="0"/>
      <p:bldP spid="27" grpId="0"/>
      <p:bldP spid="42" grpId="0"/>
      <p:bldP spid="44" grpId="0"/>
      <p:bldP spid="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6C32399-5E7D-919E-29DE-523463EC04A3}"/>
              </a:ext>
            </a:extLst>
          </p:cNvPr>
          <p:cNvSpPr txBox="1"/>
          <p:nvPr/>
        </p:nvSpPr>
        <p:spPr bwMode="auto">
          <a:xfrm>
            <a:off x="5221653" y="2439344"/>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solidFill>
                  <a:srgbClr val="FFFF00"/>
                </a:solidFill>
                <a:latin typeface="Verdana" panose="020B0604030504040204" pitchFamily="34" charset="0"/>
                <a:ea typeface="Verdana" panose="020B0604030504040204" pitchFamily="34" charset="0"/>
                <a:cs typeface="Arev sans bold" pitchFamily="34" charset="0"/>
              </a:rPr>
              <a:t>Ω</a:t>
            </a:r>
            <a:r>
              <a:rPr lang="en-US" sz="2400" dirty="0">
                <a:solidFill>
                  <a:srgbClr val="FFFF00"/>
                </a:solidFill>
                <a:latin typeface="Verdana" panose="020B0604030504040204" pitchFamily="34" charset="0"/>
                <a:ea typeface="Verdana" panose="020B0604030504040204" pitchFamily="34" charset="0"/>
                <a:cs typeface="Arev sans bold" pitchFamily="34" charset="0"/>
              </a:rPr>
              <a:t>(1)</a:t>
            </a:r>
            <a:endParaRPr lang="en-US" sz="2400" dirty="0">
              <a:solidFill>
                <a:srgbClr val="FFFF00"/>
              </a:solidFill>
              <a:latin typeface="Arev Sans" pitchFamily="34" charset="0"/>
              <a:ea typeface="Arev Sans" pitchFamily="34" charset="0"/>
              <a:cs typeface="Arev sans bold" pitchFamily="34" charset="0"/>
            </a:endParaRPr>
          </a:p>
        </p:txBody>
      </p:sp>
      <p:grpSp>
        <p:nvGrpSpPr>
          <p:cNvPr id="99" name="Group 98">
            <a:extLst>
              <a:ext uri="{FF2B5EF4-FFF2-40B4-BE49-F238E27FC236}">
                <a16:creationId xmlns:a16="http://schemas.microsoft.com/office/drawing/2014/main" id="{DE27DE48-6729-50E2-2CE8-6BEF45164291}"/>
              </a:ext>
            </a:extLst>
          </p:cNvPr>
          <p:cNvGrpSpPr/>
          <p:nvPr/>
        </p:nvGrpSpPr>
        <p:grpSpPr>
          <a:xfrm>
            <a:off x="1361985" y="1368990"/>
            <a:ext cx="2322830" cy="3164840"/>
            <a:chOff x="647700" y="3103880"/>
            <a:chExt cx="10896600" cy="3164840"/>
          </a:xfrm>
        </p:grpSpPr>
        <p:cxnSp>
          <p:nvCxnSpPr>
            <p:cNvPr id="100" name="Straight Connector 99">
              <a:extLst>
                <a:ext uri="{FF2B5EF4-FFF2-40B4-BE49-F238E27FC236}">
                  <a16:creationId xmlns:a16="http://schemas.microsoft.com/office/drawing/2014/main" id="{7DF4F65A-68B1-477D-C164-3E23108188C6}"/>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DF06906F-C220-F5FC-B27F-973E2734143A}"/>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205CB4C3-661B-F4AF-312D-7B0DB84B813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871639D3-FAE4-347E-535B-0FB997ABCAAE}"/>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0CD0FD4C-E9FD-FA37-BAF5-34D814488C44}"/>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AAED562C-7A98-E5A4-9BE6-45BFFB6984E2}"/>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01C57A1B-B662-E6AC-EC67-7068236815DF}"/>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945DE7C2-B6F8-EC6C-6A55-7F3C63F3CF91}"/>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108" name="Freeform: Shape 107">
            <a:extLst>
              <a:ext uri="{FF2B5EF4-FFF2-40B4-BE49-F238E27FC236}">
                <a16:creationId xmlns:a16="http://schemas.microsoft.com/office/drawing/2014/main" id="{F53777A4-6E95-2CDE-BFA7-251E5948CFDE}"/>
              </a:ext>
            </a:extLst>
          </p:cNvPr>
          <p:cNvSpPr/>
          <p:nvPr/>
        </p:nvSpPr>
        <p:spPr bwMode="auto">
          <a:xfrm>
            <a:off x="2116607" y="2527620"/>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g</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grpSp>
        <p:nvGrpSpPr>
          <p:cNvPr id="110" name="Group 109">
            <a:extLst>
              <a:ext uri="{FF2B5EF4-FFF2-40B4-BE49-F238E27FC236}">
                <a16:creationId xmlns:a16="http://schemas.microsoft.com/office/drawing/2014/main" id="{3B0D0D5D-8B5F-17F5-DF9C-3E2FD705B7B2}"/>
              </a:ext>
            </a:extLst>
          </p:cNvPr>
          <p:cNvGrpSpPr/>
          <p:nvPr/>
        </p:nvGrpSpPr>
        <p:grpSpPr>
          <a:xfrm>
            <a:off x="8432260" y="1373055"/>
            <a:ext cx="2322830" cy="3164840"/>
            <a:chOff x="647700" y="3103880"/>
            <a:chExt cx="10896600" cy="3164840"/>
          </a:xfrm>
        </p:grpSpPr>
        <p:cxnSp>
          <p:nvCxnSpPr>
            <p:cNvPr id="112" name="Straight Connector 111">
              <a:extLst>
                <a:ext uri="{FF2B5EF4-FFF2-40B4-BE49-F238E27FC236}">
                  <a16:creationId xmlns:a16="http://schemas.microsoft.com/office/drawing/2014/main" id="{E2FCA086-33C8-46EB-B143-6C39F2F73BA0}"/>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FA88E3BD-1A01-40B8-7B8F-67265B5723F8}"/>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7F0FBF51-9B83-20F5-A5F1-03BD9F3DC478}"/>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13DA716A-0754-44AF-C033-4C1EBE40A75E}"/>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387485FD-69F5-FF23-9B1B-179C03F9A8E3}"/>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1DB3B75F-D8C1-9A41-2ACF-1E4A10A45FBB}"/>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D7CE56ED-A31A-A84C-706E-57F14A6A85B6}"/>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A241CF87-9589-8E4E-5CBE-DF1FAF2E7813}"/>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120" name="TextBox 119">
            <a:extLst>
              <a:ext uri="{FF2B5EF4-FFF2-40B4-BE49-F238E27FC236}">
                <a16:creationId xmlns:a16="http://schemas.microsoft.com/office/drawing/2014/main" id="{247155BA-BA52-7967-C8C0-99F3942B7B37}"/>
              </a:ext>
            </a:extLst>
          </p:cNvPr>
          <p:cNvSpPr txBox="1"/>
          <p:nvPr/>
        </p:nvSpPr>
        <p:spPr bwMode="auto">
          <a:xfrm>
            <a:off x="3795050" y="2439018"/>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135" name="TextBox 134">
            <a:extLst>
              <a:ext uri="{FF2B5EF4-FFF2-40B4-BE49-F238E27FC236}">
                <a16:creationId xmlns:a16="http://schemas.microsoft.com/office/drawing/2014/main" id="{27237F1B-BC1D-0E95-DCFE-3827E81DD141}"/>
              </a:ext>
            </a:extLst>
          </p:cNvPr>
          <p:cNvSpPr txBox="1"/>
          <p:nvPr/>
        </p:nvSpPr>
        <p:spPr bwMode="auto">
          <a:xfrm>
            <a:off x="4119509" y="3299309"/>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137" name="Freeform: Shape 136">
            <a:extLst>
              <a:ext uri="{FF2B5EF4-FFF2-40B4-BE49-F238E27FC236}">
                <a16:creationId xmlns:a16="http://schemas.microsoft.com/office/drawing/2014/main" id="{FA34CC2E-BBC0-D6CD-3A26-92DE3CA35949}"/>
              </a:ext>
            </a:extLst>
          </p:cNvPr>
          <p:cNvSpPr/>
          <p:nvPr/>
        </p:nvSpPr>
        <p:spPr bwMode="auto">
          <a:xfrm>
            <a:off x="9261807" y="2527620"/>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U</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138" name="TextBox 137">
            <a:extLst>
              <a:ext uri="{FF2B5EF4-FFF2-40B4-BE49-F238E27FC236}">
                <a16:creationId xmlns:a16="http://schemas.microsoft.com/office/drawing/2014/main" id="{82DA438A-30F4-7FFD-27AF-D3D3237CED4E}"/>
              </a:ext>
            </a:extLst>
          </p:cNvPr>
          <p:cNvSpPr txBox="1"/>
          <p:nvPr/>
        </p:nvSpPr>
        <p:spPr bwMode="auto">
          <a:xfrm>
            <a:off x="8071033" y="4693051"/>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random placement)</a:t>
            </a:r>
          </a:p>
        </p:txBody>
      </p:sp>
      <p:sp>
        <p:nvSpPr>
          <p:cNvPr id="139" name="TextBox 138">
            <a:extLst>
              <a:ext uri="{FF2B5EF4-FFF2-40B4-BE49-F238E27FC236}">
                <a16:creationId xmlns:a16="http://schemas.microsoft.com/office/drawing/2014/main" id="{46FAB6D9-65A7-5577-B7D8-E45F9A4F83A8}"/>
              </a:ext>
            </a:extLst>
          </p:cNvPr>
          <p:cNvSpPr txBox="1"/>
          <p:nvPr/>
        </p:nvSpPr>
        <p:spPr bwMode="auto">
          <a:xfrm>
            <a:off x="-81641" y="5817127"/>
            <a:ext cx="12355284" cy="94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This follows from a deep “arithmetic combinatorics”-type theorem </a:t>
            </a:r>
            <a:br>
              <a:rPr lang="en-US" sz="2400" dirty="0">
                <a:latin typeface="Arev Sans" pitchFamily="34" charset="0"/>
                <a:ea typeface="Arev Sans" pitchFamily="34" charset="0"/>
                <a:cs typeface="Arev sans bold" pitchFamily="34" charset="0"/>
              </a:rPr>
            </a:br>
            <a:r>
              <a:rPr lang="en-US" sz="2400" dirty="0">
                <a:latin typeface="Arev Sans" pitchFamily="34" charset="0"/>
                <a:ea typeface="Arev Sans" pitchFamily="34" charset="0"/>
                <a:cs typeface="Arev sans bold" pitchFamily="34" charset="0"/>
              </a:rPr>
              <a:t>of </a:t>
            </a:r>
            <a:r>
              <a:rPr lang="en-US" sz="2400" dirty="0">
                <a:solidFill>
                  <a:srgbClr val="FFFF00"/>
                </a:solidFill>
                <a:latin typeface="Arev Sans" pitchFamily="34" charset="0"/>
                <a:ea typeface="Arev Sans" pitchFamily="34" charset="0"/>
                <a:cs typeface="Arev sans bold" pitchFamily="34" charset="0"/>
              </a:rPr>
              <a:t>[BG’12]</a:t>
            </a:r>
            <a:r>
              <a:rPr lang="en-US" sz="2400" dirty="0">
                <a:latin typeface="Arev Sans" pitchFamily="34" charset="0"/>
                <a:ea typeface="Arev Sans" pitchFamily="34" charset="0"/>
                <a:cs typeface="Arev sans bold" pitchFamily="34" charset="0"/>
              </a:rPr>
              <a:t> for </a:t>
            </a: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d</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[BdS’16] </a:t>
            </a:r>
            <a:r>
              <a:rPr lang="en-US" sz="2400" dirty="0">
                <a:latin typeface="Arev Sans" pitchFamily="34" charset="0"/>
                <a:ea typeface="Arev Sans" pitchFamily="34" charset="0"/>
                <a:cs typeface="Arev sans bold" pitchFamily="34" charset="0"/>
              </a:rPr>
              <a:t>for general compact simple Lie groups.</a:t>
            </a:r>
          </a:p>
        </p:txBody>
      </p:sp>
      <p:sp>
        <p:nvSpPr>
          <p:cNvPr id="140" name="TextBox 139">
            <a:extLst>
              <a:ext uri="{FF2B5EF4-FFF2-40B4-BE49-F238E27FC236}">
                <a16:creationId xmlns:a16="http://schemas.microsoft.com/office/drawing/2014/main" id="{F28D705F-8BF2-1A5C-CC35-AFA56708FFC2}"/>
              </a:ext>
            </a:extLst>
          </p:cNvPr>
          <p:cNvSpPr txBox="1"/>
          <p:nvPr/>
        </p:nvSpPr>
        <p:spPr bwMode="auto">
          <a:xfrm>
            <a:off x="1000758" y="4693051"/>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random placement)</a:t>
            </a:r>
          </a:p>
        </p:txBody>
      </p:sp>
      <p:sp>
        <p:nvSpPr>
          <p:cNvPr id="141" name="TextBox 140">
            <a:extLst>
              <a:ext uri="{FF2B5EF4-FFF2-40B4-BE49-F238E27FC236}">
                <a16:creationId xmlns:a16="http://schemas.microsoft.com/office/drawing/2014/main" id="{16578EE2-358C-5A1B-70F2-9CA958893B50}"/>
              </a:ext>
            </a:extLst>
          </p:cNvPr>
          <p:cNvSpPr txBox="1"/>
          <p:nvPr/>
        </p:nvSpPr>
        <p:spPr bwMode="auto">
          <a:xfrm>
            <a:off x="2443843" y="108204"/>
            <a:ext cx="730431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Step 0</a:t>
            </a:r>
          </a:p>
        </p:txBody>
      </p:sp>
    </p:spTree>
    <p:extLst>
      <p:ext uri="{BB962C8B-B14F-4D97-AF65-F5344CB8AC3E}">
        <p14:creationId xmlns:p14="http://schemas.microsoft.com/office/powerpoint/2010/main" val="5572602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11" name="Freeform: Shape 10">
            <a:extLst>
              <a:ext uri="{FF2B5EF4-FFF2-40B4-BE49-F238E27FC236}">
                <a16:creationId xmlns:a16="http://schemas.microsoft.com/office/drawing/2014/main" id="{8104FB73-8D18-4855-2161-68AEB5BB8139}"/>
              </a:ext>
            </a:extLst>
          </p:cNvPr>
          <p:cNvSpPr/>
          <p:nvPr/>
        </p:nvSpPr>
        <p:spPr bwMode="auto">
          <a:xfrm>
            <a:off x="2116607" y="2533061"/>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U</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grpSp>
        <p:nvGrpSpPr>
          <p:cNvPr id="12" name="Group 11">
            <a:extLst>
              <a:ext uri="{FF2B5EF4-FFF2-40B4-BE49-F238E27FC236}">
                <a16:creationId xmlns:a16="http://schemas.microsoft.com/office/drawing/2014/main" id="{DD0F63E7-F690-19DB-1BF0-9CB503AEA5C9}"/>
              </a:ext>
            </a:extLst>
          </p:cNvPr>
          <p:cNvGrpSpPr/>
          <p:nvPr/>
        </p:nvGrpSpPr>
        <p:grpSpPr>
          <a:xfrm>
            <a:off x="8432260" y="1378496"/>
            <a:ext cx="2322830" cy="3164840"/>
            <a:chOff x="647700" y="3103880"/>
            <a:chExt cx="10896600" cy="3164840"/>
          </a:xfrm>
        </p:grpSpPr>
        <p:cxnSp>
          <p:nvCxnSpPr>
            <p:cNvPr id="13" name="Straight Connector 12">
              <a:extLst>
                <a:ext uri="{FF2B5EF4-FFF2-40B4-BE49-F238E27FC236}">
                  <a16:creationId xmlns:a16="http://schemas.microsoft.com/office/drawing/2014/main" id="{845EC26E-717F-E997-64D8-6EC1E29F042F}"/>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21840F2-D249-564B-161B-B18E1B9651B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E1979549-0731-6201-23E6-F45628F8BB7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4529FC7-FB21-6745-D0CA-2C41510D1394}"/>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494E2075-3905-13C9-F8D7-80F0B52A2C47}"/>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4A6ED9AD-CDE1-D645-9932-D499F4569D04}"/>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A924F19-64DC-5E02-CD23-E0190A52330F}"/>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3114203-2E7C-A981-45E4-314A8A0B61CB}"/>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grpSp>
        <p:nvGrpSpPr>
          <p:cNvPr id="41" name="Group 40">
            <a:extLst>
              <a:ext uri="{FF2B5EF4-FFF2-40B4-BE49-F238E27FC236}">
                <a16:creationId xmlns:a16="http://schemas.microsoft.com/office/drawing/2014/main" id="{81D0D8E2-BBEA-AC15-2467-384E3787EA2F}"/>
              </a:ext>
            </a:extLst>
          </p:cNvPr>
          <p:cNvGrpSpPr/>
          <p:nvPr/>
        </p:nvGrpSpPr>
        <p:grpSpPr>
          <a:xfrm>
            <a:off x="5769052" y="2415719"/>
            <a:ext cx="1965499" cy="738690"/>
            <a:chOff x="9847729" y="4301468"/>
            <a:chExt cx="1965499" cy="738690"/>
          </a:xfrm>
        </p:grpSpPr>
        <p:sp>
          <p:nvSpPr>
            <p:cNvPr id="28" name="TextBox 27">
              <a:extLst>
                <a:ext uri="{FF2B5EF4-FFF2-40B4-BE49-F238E27FC236}">
                  <a16:creationId xmlns:a16="http://schemas.microsoft.com/office/drawing/2014/main" id="{6B57D716-3669-1179-D37A-192382D414A7}"/>
                </a:ext>
              </a:extLst>
            </p:cNvPr>
            <p:cNvSpPr txBox="1"/>
            <p:nvPr/>
          </p:nvSpPr>
          <p:spPr bwMode="auto">
            <a:xfrm>
              <a:off x="10553388" y="4609463"/>
              <a:ext cx="125984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t>
              </a:r>
              <a:r>
                <a:rPr lang="en-US" sz="900" dirty="0">
                  <a:latin typeface="Arev Sans" pitchFamily="34" charset="0"/>
                  <a:ea typeface="Arev Sans" pitchFamily="34" charset="0"/>
                  <a:cs typeface="Arev sans bold" pitchFamily="34" charset="0"/>
                </a:rPr>
                <a:t> </a:t>
              </a:r>
              <a:r>
                <a:rPr lang="tr-TR" sz="2000" dirty="0">
                  <a:latin typeface="Arev Sans" pitchFamily="34" charset="0"/>
                  <a:ea typeface="Arev Sans" pitchFamily="34" charset="0"/>
                  <a:cs typeface="Arev sans bold" pitchFamily="34" charset="0"/>
                </a:rPr>
                <a:t>O</a:t>
              </a:r>
              <a:r>
                <a:rPr lang="en-US" sz="2000" dirty="0">
                  <a:latin typeface="Arev Sans" pitchFamily="34" charset="0"/>
                  <a:ea typeface="Arev Sans" pitchFamily="34" charset="0"/>
                  <a:cs typeface="Arev sans bold" pitchFamily="34" charset="0"/>
                </a:rPr>
                <a:t>(  )</a:t>
              </a:r>
            </a:p>
          </p:txBody>
        </p:sp>
        <p:grpSp>
          <p:nvGrpSpPr>
            <p:cNvPr id="29" name="Group 2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8000407F-93F4-DA07-99F6-211395F2A903}"/>
                </a:ext>
              </a:extLst>
            </p:cNvPr>
            <p:cNvGrpSpPr>
              <a:grpSpLocks noChangeAspect="1"/>
            </p:cNvGrpSpPr>
            <p:nvPr>
              <p:custDataLst>
                <p:tags r:id="rId1"/>
              </p:custDataLst>
            </p:nvPr>
          </p:nvGrpSpPr>
          <p:grpSpPr>
            <a:xfrm>
              <a:off x="9876717" y="4301468"/>
              <a:ext cx="1533146" cy="672548"/>
              <a:chOff x="14709361" y="-14927531"/>
              <a:chExt cx="1824589" cy="800397"/>
            </a:xfrm>
          </p:grpSpPr>
          <p:sp>
            <p:nvSpPr>
              <p:cNvPr id="30" name="Freeform: Shape 29">
                <a:extLst>
                  <a:ext uri="{FF2B5EF4-FFF2-40B4-BE49-F238E27FC236}">
                    <a16:creationId xmlns:a16="http://schemas.microsoft.com/office/drawing/2014/main" id="{06F55F66-FC11-C936-A5A8-85ACE428E59F}"/>
                  </a:ext>
                </a:extLst>
              </p:cNvPr>
              <p:cNvSpPr/>
              <p:nvPr>
                <p:custDataLst>
                  <p:tags r:id="rId2"/>
                </p:custDataLst>
              </p:nvPr>
            </p:nvSpPr>
            <p:spPr>
              <a:xfrm flipV="1">
                <a:off x="15584037" y="-14927531"/>
                <a:ext cx="131769"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31" name="Freeform: Shape 30">
                <a:extLst>
                  <a:ext uri="{FF2B5EF4-FFF2-40B4-BE49-F238E27FC236}">
                    <a16:creationId xmlns:a16="http://schemas.microsoft.com/office/drawing/2014/main" id="{A0DAD294-5683-D301-26EF-D9AE41FDFB2F}"/>
                  </a:ext>
                </a:extLst>
              </p:cNvPr>
              <p:cNvSpPr/>
              <p:nvPr>
                <p:custDataLst>
                  <p:tags r:id="rId3"/>
                </p:custDataLst>
              </p:nvPr>
            </p:nvSpPr>
            <p:spPr>
              <a:xfrm flipV="1">
                <a:off x="14934851"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32" name="Freeform: Shape 31">
                <a:extLst>
                  <a:ext uri="{FF2B5EF4-FFF2-40B4-BE49-F238E27FC236}">
                    <a16:creationId xmlns:a16="http://schemas.microsoft.com/office/drawing/2014/main" id="{7D9D9648-3AD7-5F12-62EB-C0CDA9085126}"/>
                  </a:ext>
                </a:extLst>
              </p:cNvPr>
              <p:cNvSpPr/>
              <p:nvPr>
                <p:custDataLst>
                  <p:tags r:id="rId4"/>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33" name="Freeform: Shape 32">
                <a:extLst>
                  <a:ext uri="{FF2B5EF4-FFF2-40B4-BE49-F238E27FC236}">
                    <a16:creationId xmlns:a16="http://schemas.microsoft.com/office/drawing/2014/main" id="{C434545B-1C88-A034-CF64-222C47F6D8E6}"/>
                  </a:ext>
                </a:extLst>
              </p:cNvPr>
              <p:cNvSpPr/>
              <p:nvPr>
                <p:custDataLst>
                  <p:tags r:id="rId5"/>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34" name="Freeform: Shape 33">
                <a:extLst>
                  <a:ext uri="{FF2B5EF4-FFF2-40B4-BE49-F238E27FC236}">
                    <a16:creationId xmlns:a16="http://schemas.microsoft.com/office/drawing/2014/main" id="{F089E129-B82E-27FB-B750-B3EF9C40D86D}"/>
                  </a:ext>
                </a:extLst>
              </p:cNvPr>
              <p:cNvSpPr/>
              <p:nvPr>
                <p:custDataLst>
                  <p:tags r:id="rId6"/>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FAF2CB43-6A39-3F2D-18A0-5AAAFDE9C8DF}"/>
                  </a:ext>
                </a:extLst>
              </p:cNvPr>
              <p:cNvSpPr/>
              <p:nvPr>
                <p:custDataLst>
                  <p:tags r:id="rId7"/>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36" name="Freeform: Shape 35">
                <a:extLst>
                  <a:ext uri="{FF2B5EF4-FFF2-40B4-BE49-F238E27FC236}">
                    <a16:creationId xmlns:a16="http://schemas.microsoft.com/office/drawing/2014/main" id="{0716DE8C-6E1C-2CD9-4CCF-5977A18C9D8E}"/>
                  </a:ext>
                </a:extLst>
              </p:cNvPr>
              <p:cNvSpPr/>
              <p:nvPr>
                <p:custDataLst>
                  <p:tags r:id="rId8"/>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37" name="Freeform: Shape 36">
                <a:extLst>
                  <a:ext uri="{FF2B5EF4-FFF2-40B4-BE49-F238E27FC236}">
                    <a16:creationId xmlns:a16="http://schemas.microsoft.com/office/drawing/2014/main" id="{4082B02F-7AFE-4655-6B79-3FD817EEEA1F}"/>
                  </a:ext>
                </a:extLst>
              </p:cNvPr>
              <p:cNvSpPr/>
              <p:nvPr>
                <p:custDataLst>
                  <p:tags r:id="rId9"/>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38" name="Freeform: Shape 37">
                <a:extLst>
                  <a:ext uri="{FF2B5EF4-FFF2-40B4-BE49-F238E27FC236}">
                    <a16:creationId xmlns:a16="http://schemas.microsoft.com/office/drawing/2014/main" id="{0A6D749F-DEB6-F8A1-548F-4FDFFBFCA37B}"/>
                  </a:ext>
                </a:extLst>
              </p:cNvPr>
              <p:cNvSpPr/>
              <p:nvPr>
                <p:custDataLst>
                  <p:tags r:id="rId10"/>
                </p:custDataLst>
              </p:nvPr>
            </p:nvSpPr>
            <p:spPr>
              <a:xfrm flipV="1">
                <a:off x="16394895" y="-14360316"/>
                <a:ext cx="139055" cy="170031"/>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39" name="Freeform: Shape 38">
                <a:extLst>
                  <a:ext uri="{FF2B5EF4-FFF2-40B4-BE49-F238E27FC236}">
                    <a16:creationId xmlns:a16="http://schemas.microsoft.com/office/drawing/2014/main" id="{36A52095-183C-52A3-C944-885E5E87A9CB}"/>
                  </a:ext>
                </a:extLst>
              </p:cNvPr>
              <p:cNvSpPr/>
              <p:nvPr>
                <p:custDataLst>
                  <p:tags r:id="rId11"/>
                </p:custDataLst>
              </p:nvPr>
            </p:nvSpPr>
            <p:spPr>
              <a:xfrm flipV="1">
                <a:off x="15677211"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cxnSp>
          <p:nvCxnSpPr>
            <p:cNvPr id="40" name="Straight Connector 39">
              <a:extLst>
                <a:ext uri="{FF2B5EF4-FFF2-40B4-BE49-F238E27FC236}">
                  <a16:creationId xmlns:a16="http://schemas.microsoft.com/office/drawing/2014/main" id="{A1EDD2DF-5CCF-2A8C-2757-7E3740D45BE8}"/>
                </a:ext>
              </a:extLst>
            </p:cNvPr>
            <p:cNvCxnSpPr>
              <a:cxnSpLocks/>
            </p:cNvCxnSpPr>
            <p:nvPr/>
          </p:nvCxnSpPr>
          <p:spPr bwMode="auto">
            <a:xfrm>
              <a:off x="9847729" y="4617720"/>
              <a:ext cx="1661011" cy="0"/>
            </a:xfrm>
            <a:prstGeom prst="line">
              <a:avLst/>
            </a:prstGeom>
            <a:noFill/>
            <a:ln w="28575" cap="flat" cmpd="sng" algn="ctr">
              <a:solidFill>
                <a:schemeClr val="tx1"/>
              </a:solidFill>
              <a:prstDash val="solid"/>
              <a:round/>
              <a:headEnd type="none" w="med" len="med"/>
              <a:tailEnd type="none" w="med" len="med"/>
            </a:ln>
            <a:effectLst/>
          </p:spPr>
        </p:cxnSp>
      </p:grpSp>
      <p:sp>
        <p:nvSpPr>
          <p:cNvPr id="42" name="TextBox 41">
            <a:extLst>
              <a:ext uri="{FF2B5EF4-FFF2-40B4-BE49-F238E27FC236}">
                <a16:creationId xmlns:a16="http://schemas.microsoft.com/office/drawing/2014/main" id="{A412E158-0E29-0359-9F3D-B3B3A891F22D}"/>
              </a:ext>
            </a:extLst>
          </p:cNvPr>
          <p:cNvSpPr txBox="1"/>
          <p:nvPr/>
        </p:nvSpPr>
        <p:spPr bwMode="auto">
          <a:xfrm>
            <a:off x="4119509" y="3304750"/>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21" name="TextBox 20">
            <a:extLst>
              <a:ext uri="{FF2B5EF4-FFF2-40B4-BE49-F238E27FC236}">
                <a16:creationId xmlns:a16="http://schemas.microsoft.com/office/drawing/2014/main" id="{4397E87D-BCAE-90F9-0AED-87DCE21F2C55}"/>
              </a:ext>
            </a:extLst>
          </p:cNvPr>
          <p:cNvSpPr txBox="1"/>
          <p:nvPr/>
        </p:nvSpPr>
        <p:spPr bwMode="auto">
          <a:xfrm>
            <a:off x="2443843" y="108204"/>
            <a:ext cx="730431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So now it remains to show:</a:t>
            </a:r>
          </a:p>
        </p:txBody>
      </p:sp>
      <p:sp>
        <p:nvSpPr>
          <p:cNvPr id="22" name="TextBox 21">
            <a:extLst>
              <a:ext uri="{FF2B5EF4-FFF2-40B4-BE49-F238E27FC236}">
                <a16:creationId xmlns:a16="http://schemas.microsoft.com/office/drawing/2014/main" id="{F26D5D62-5BD5-1ECC-C1A1-CA41D7B1E4E4}"/>
              </a:ext>
            </a:extLst>
          </p:cNvPr>
          <p:cNvSpPr txBox="1"/>
          <p:nvPr/>
        </p:nvSpPr>
        <p:spPr bwMode="auto">
          <a:xfrm>
            <a:off x="1000758" y="4693051"/>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random placement)</a:t>
            </a:r>
          </a:p>
        </p:txBody>
      </p:sp>
      <p:sp>
        <p:nvSpPr>
          <p:cNvPr id="43" name="Rectangle: Rounded Corners 42">
            <a:extLst>
              <a:ext uri="{FF2B5EF4-FFF2-40B4-BE49-F238E27FC236}">
                <a16:creationId xmlns:a16="http://schemas.microsoft.com/office/drawing/2014/main" id="{EE29098D-C814-64F0-A764-17E87C482E22}"/>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b="1" dirty="0">
                <a:latin typeface="Arev Sans" panose="020B0603030804020204" pitchFamily="34" charset="0"/>
                <a:ea typeface="Arev Sans" panose="020B0603030804020204" pitchFamily="34" charset="0"/>
              </a:rPr>
              <a:t>U</a:t>
            </a:r>
            <a:endParaRPr lang="en-US" sz="2400" b="1" dirty="0">
              <a:latin typeface="Arev Sans" panose="020B0603030804020204" pitchFamily="34" charset="0"/>
              <a:ea typeface="Arev Sans" panose="020B0603030804020204" pitchFamily="34" charset="0"/>
            </a:endParaRPr>
          </a:p>
        </p:txBody>
      </p:sp>
    </p:spTree>
    <p:extLst>
      <p:ext uri="{BB962C8B-B14F-4D97-AF65-F5344CB8AC3E}">
        <p14:creationId xmlns:p14="http://schemas.microsoft.com/office/powerpoint/2010/main" val="366596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119509" y="3304750"/>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61" name="TextBox 60">
            <a:extLst>
              <a:ext uri="{FF2B5EF4-FFF2-40B4-BE49-F238E27FC236}">
                <a16:creationId xmlns:a16="http://schemas.microsoft.com/office/drawing/2014/main" id="{7D758034-B35B-0B66-F3D6-B4A8AB7BC3E8}"/>
              </a:ext>
            </a:extLst>
          </p:cNvPr>
          <p:cNvSpPr txBox="1"/>
          <p:nvPr/>
        </p:nvSpPr>
        <p:spPr bwMode="auto">
          <a:xfrm>
            <a:off x="1000758" y="4698492"/>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 randomly skipped wire)</a:t>
            </a:r>
            <a:r>
              <a:rPr lang="en-US" sz="1800" dirty="0">
                <a:solidFill>
                  <a:srgbClr val="9B0000"/>
                </a:solidFill>
                <a:latin typeface="Arev Sans" pitchFamily="34" charset="0"/>
                <a:ea typeface="Arev Sans" pitchFamily="34" charset="0"/>
                <a:cs typeface="Arev sans bold" pitchFamily="34" charset="0"/>
              </a:rPr>
              <a:t>s</a:t>
            </a: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5046002" y="2444785"/>
            <a:ext cx="1974002"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400" baseline="-25000" dirty="0">
              <a:solidFill>
                <a:srgbClr val="FFFF00"/>
              </a:solidFill>
              <a:latin typeface="Arev Sans" pitchFamily="34" charset="0"/>
              <a:ea typeface="Arev Sans" pitchFamily="34" charset="0"/>
              <a:cs typeface="Arev sans bold" pitchFamily="34" charset="0"/>
            </a:endParaRPr>
          </a:p>
        </p:txBody>
      </p:sp>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58" name="TextBox 57">
            <a:extLst>
              <a:ext uri="{FF2B5EF4-FFF2-40B4-BE49-F238E27FC236}">
                <a16:creationId xmlns:a16="http://schemas.microsoft.com/office/drawing/2014/main" id="{BBB4B051-CD51-F65F-F4FE-A71B087D7A45}"/>
              </a:ext>
            </a:extLst>
          </p:cNvPr>
          <p:cNvSpPr txBox="1"/>
          <p:nvPr/>
        </p:nvSpPr>
        <p:spPr bwMode="auto">
          <a:xfrm>
            <a:off x="2443843" y="108204"/>
            <a:ext cx="730431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Step n</a:t>
            </a:r>
          </a:p>
        </p:txBody>
      </p:sp>
      <p:sp>
        <p:nvSpPr>
          <p:cNvPr id="59" name="TextBox 58">
            <a:extLst>
              <a:ext uri="{FF2B5EF4-FFF2-40B4-BE49-F238E27FC236}">
                <a16:creationId xmlns:a16="http://schemas.microsoft.com/office/drawing/2014/main" id="{EC5C0CDC-CE95-C314-F69A-1FD7843F6DEF}"/>
              </a:ext>
            </a:extLst>
          </p:cNvPr>
          <p:cNvSpPr txBox="1"/>
          <p:nvPr/>
        </p:nvSpPr>
        <p:spPr bwMode="auto">
          <a:xfrm>
            <a:off x="-81641" y="5817127"/>
            <a:ext cx="12355284" cy="94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Bounding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r>
              <a:rPr lang="en-US" sz="2400" dirty="0">
                <a:latin typeface="Arev Sans" pitchFamily="34" charset="0"/>
                <a:ea typeface="Arev Sans" pitchFamily="34" charset="0"/>
                <a:cs typeface="Arev sans bold" pitchFamily="34" charset="0"/>
              </a:rPr>
              <a:t> is the heart of the proof.</a:t>
            </a:r>
          </a:p>
          <a:p>
            <a:pPr algn="ctr" eaLnBrk="1" hangingPunct="1">
              <a:lnSpc>
                <a:spcPct val="120000"/>
              </a:lnSpc>
            </a:pPr>
            <a:r>
              <a:rPr lang="en-US" sz="2400" dirty="0">
                <a:latin typeface="Arev Sans" pitchFamily="34" charset="0"/>
                <a:ea typeface="Arev Sans" pitchFamily="34" charset="0"/>
                <a:cs typeface="Arev sans bold" pitchFamily="34" charset="0"/>
              </a:rPr>
              <a:t>Assume we’ve done it for now.</a:t>
            </a:r>
          </a:p>
        </p:txBody>
      </p:sp>
      <p:sp>
        <p:nvSpPr>
          <p:cNvPr id="60" name="Rectangle: Rounded Corners 59">
            <a:extLst>
              <a:ext uri="{FF2B5EF4-FFF2-40B4-BE49-F238E27FC236}">
                <a16:creationId xmlns:a16="http://schemas.microsoft.com/office/drawing/2014/main" id="{31C16139-F22B-0482-9BD8-51F91A35097F}"/>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b="1" dirty="0">
                <a:latin typeface="Arev Sans" panose="020B0603030804020204" pitchFamily="34" charset="0"/>
                <a:ea typeface="Arev Sans" panose="020B0603030804020204" pitchFamily="34" charset="0"/>
              </a:rPr>
              <a:t>U</a:t>
            </a:r>
            <a:endParaRPr lang="en-US" sz="2400" b="1" dirty="0">
              <a:latin typeface="Arev Sans" panose="020B0603030804020204" pitchFamily="34" charset="0"/>
              <a:ea typeface="Arev Sans" panose="020B0603030804020204" pitchFamily="34" charset="0"/>
            </a:endParaRPr>
          </a:p>
        </p:txBody>
      </p:sp>
      <p:sp>
        <p:nvSpPr>
          <p:cNvPr id="72" name="Freeform: Shape 71">
            <a:extLst>
              <a:ext uri="{FF2B5EF4-FFF2-40B4-BE49-F238E27FC236}">
                <a16:creationId xmlns:a16="http://schemas.microsoft.com/office/drawing/2014/main" id="{B6B829B7-1853-33F1-0440-C7782BB6BD36}"/>
              </a:ext>
            </a:extLst>
          </p:cNvPr>
          <p:cNvSpPr/>
          <p:nvPr/>
        </p:nvSpPr>
        <p:spPr bwMode="auto">
          <a:xfrm>
            <a:off x="2176519" y="1124171"/>
            <a:ext cx="845533" cy="3540555"/>
          </a:xfrm>
          <a:custGeom>
            <a:avLst/>
            <a:gdLst>
              <a:gd name="connsiteX0" fmla="*/ 108704 w 845533"/>
              <a:gd name="connsiteY0" fmla="*/ 0 h 3540555"/>
              <a:gd name="connsiteX1" fmla="*/ 543508 w 845533"/>
              <a:gd name="connsiteY1" fmla="*/ 0 h 3540555"/>
              <a:gd name="connsiteX2" fmla="*/ 652212 w 845533"/>
              <a:gd name="connsiteY2" fmla="*/ 108704 h 3540555"/>
              <a:gd name="connsiteX3" fmla="*/ 652212 w 845533"/>
              <a:gd name="connsiteY3" fmla="*/ 1107723 h 3540555"/>
              <a:gd name="connsiteX4" fmla="*/ 689552 w 845533"/>
              <a:gd name="connsiteY4" fmla="*/ 1139443 h 3540555"/>
              <a:gd name="connsiteX5" fmla="*/ 845533 w 845533"/>
              <a:gd name="connsiteY5" fmla="*/ 1598579 h 3540555"/>
              <a:gd name="connsiteX6" fmla="*/ 689552 w 845533"/>
              <a:gd name="connsiteY6" fmla="*/ 2057715 h 3540555"/>
              <a:gd name="connsiteX7" fmla="*/ 652212 w 845533"/>
              <a:gd name="connsiteY7" fmla="*/ 2089434 h 3540555"/>
              <a:gd name="connsiteX8" fmla="*/ 652212 w 845533"/>
              <a:gd name="connsiteY8" fmla="*/ 3431851 h 3540555"/>
              <a:gd name="connsiteX9" fmla="*/ 543508 w 845533"/>
              <a:gd name="connsiteY9" fmla="*/ 3540555 h 3540555"/>
              <a:gd name="connsiteX10" fmla="*/ 108704 w 845533"/>
              <a:gd name="connsiteY10" fmla="*/ 3540555 h 3540555"/>
              <a:gd name="connsiteX11" fmla="*/ 0 w 845533"/>
              <a:gd name="connsiteY11" fmla="*/ 3431851 h 3540555"/>
              <a:gd name="connsiteX12" fmla="*/ 0 w 845533"/>
              <a:gd name="connsiteY12" fmla="*/ 2001659 h 3540555"/>
              <a:gd name="connsiteX13" fmla="*/ 108704 w 845533"/>
              <a:gd name="connsiteY13" fmla="*/ 1892955 h 3540555"/>
              <a:gd name="connsiteX14" fmla="*/ 543508 w 845533"/>
              <a:gd name="connsiteY14" fmla="*/ 1892955 h 3540555"/>
              <a:gd name="connsiteX15" fmla="*/ 585821 w 845533"/>
              <a:gd name="connsiteY15" fmla="*/ 1901498 h 3540555"/>
              <a:gd name="connsiteX16" fmla="*/ 589638 w 845533"/>
              <a:gd name="connsiteY16" fmla="*/ 1904071 h 3540555"/>
              <a:gd name="connsiteX17" fmla="*/ 616829 w 845533"/>
              <a:gd name="connsiteY17" fmla="*/ 1865021 h 3540555"/>
              <a:gd name="connsiteX18" fmla="*/ 668640 w 845533"/>
              <a:gd name="connsiteY18" fmla="*/ 1598579 h 3540555"/>
              <a:gd name="connsiteX19" fmla="*/ 616829 w 845533"/>
              <a:gd name="connsiteY19" fmla="*/ 1332137 h 3540555"/>
              <a:gd name="connsiteX20" fmla="*/ 597260 w 845533"/>
              <a:gd name="connsiteY20" fmla="*/ 1304032 h 3540555"/>
              <a:gd name="connsiteX21" fmla="*/ 585821 w 845533"/>
              <a:gd name="connsiteY21" fmla="*/ 1311745 h 3540555"/>
              <a:gd name="connsiteX22" fmla="*/ 543508 w 845533"/>
              <a:gd name="connsiteY22" fmla="*/ 1320287 h 3540555"/>
              <a:gd name="connsiteX23" fmla="*/ 108704 w 845533"/>
              <a:gd name="connsiteY23" fmla="*/ 1320287 h 3540555"/>
              <a:gd name="connsiteX24" fmla="*/ 0 w 845533"/>
              <a:gd name="connsiteY24" fmla="*/ 1211583 h 3540555"/>
              <a:gd name="connsiteX25" fmla="*/ 0 w 845533"/>
              <a:gd name="connsiteY25" fmla="*/ 108704 h 3540555"/>
              <a:gd name="connsiteX26" fmla="*/ 108704 w 845533"/>
              <a:gd name="connsiteY26" fmla="*/ 0 h 354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533" h="3540555">
                <a:moveTo>
                  <a:pt x="108704" y="0"/>
                </a:moveTo>
                <a:lnTo>
                  <a:pt x="543508" y="0"/>
                </a:lnTo>
                <a:cubicBezTo>
                  <a:pt x="603544" y="0"/>
                  <a:pt x="652212" y="48668"/>
                  <a:pt x="652212" y="108704"/>
                </a:cubicBezTo>
                <a:lnTo>
                  <a:pt x="652212" y="1107723"/>
                </a:lnTo>
                <a:lnTo>
                  <a:pt x="689552" y="1139443"/>
                </a:lnTo>
                <a:cubicBezTo>
                  <a:pt x="783660" y="1238946"/>
                  <a:pt x="845533" y="1407454"/>
                  <a:pt x="845533" y="1598579"/>
                </a:cubicBezTo>
                <a:cubicBezTo>
                  <a:pt x="845533" y="1789704"/>
                  <a:pt x="783660" y="1958211"/>
                  <a:pt x="689552" y="2057715"/>
                </a:cubicBezTo>
                <a:lnTo>
                  <a:pt x="652212" y="2089434"/>
                </a:lnTo>
                <a:lnTo>
                  <a:pt x="652212" y="3431851"/>
                </a:lnTo>
                <a:cubicBezTo>
                  <a:pt x="652212" y="3491887"/>
                  <a:pt x="603544" y="3540555"/>
                  <a:pt x="543508" y="3540555"/>
                </a:cubicBezTo>
                <a:lnTo>
                  <a:pt x="108704" y="3540555"/>
                </a:lnTo>
                <a:cubicBezTo>
                  <a:pt x="48668" y="3540555"/>
                  <a:pt x="0" y="3491887"/>
                  <a:pt x="0" y="3431851"/>
                </a:cubicBezTo>
                <a:lnTo>
                  <a:pt x="0" y="2001659"/>
                </a:lnTo>
                <a:cubicBezTo>
                  <a:pt x="0" y="1941623"/>
                  <a:pt x="48668" y="1892955"/>
                  <a:pt x="108704" y="1892955"/>
                </a:cubicBezTo>
                <a:lnTo>
                  <a:pt x="543508" y="1892955"/>
                </a:lnTo>
                <a:cubicBezTo>
                  <a:pt x="558517" y="1892955"/>
                  <a:pt x="572816" y="1895997"/>
                  <a:pt x="585821" y="1901498"/>
                </a:cubicBezTo>
                <a:lnTo>
                  <a:pt x="589638" y="1904071"/>
                </a:lnTo>
                <a:lnTo>
                  <a:pt x="616829" y="1865021"/>
                </a:lnTo>
                <a:cubicBezTo>
                  <a:pt x="648840" y="1796832"/>
                  <a:pt x="668640" y="1702631"/>
                  <a:pt x="668640" y="1598579"/>
                </a:cubicBezTo>
                <a:cubicBezTo>
                  <a:pt x="668640" y="1494527"/>
                  <a:pt x="648840" y="1400325"/>
                  <a:pt x="616829" y="1332137"/>
                </a:cubicBezTo>
                <a:lnTo>
                  <a:pt x="597260" y="1304032"/>
                </a:lnTo>
                <a:lnTo>
                  <a:pt x="585821" y="1311745"/>
                </a:lnTo>
                <a:cubicBezTo>
                  <a:pt x="572816" y="1317245"/>
                  <a:pt x="558517" y="1320287"/>
                  <a:pt x="543508" y="1320287"/>
                </a:cubicBezTo>
                <a:lnTo>
                  <a:pt x="108704" y="1320287"/>
                </a:lnTo>
                <a:cubicBezTo>
                  <a:pt x="48668" y="1320287"/>
                  <a:pt x="0" y="1271619"/>
                  <a:pt x="0" y="1211583"/>
                </a:cubicBezTo>
                <a:lnTo>
                  <a:pt x="0" y="108704"/>
                </a:lnTo>
                <a:cubicBezTo>
                  <a:pt x="0" y="48668"/>
                  <a:pt x="48668" y="0"/>
                  <a:pt x="108704"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2400" b="1" dirty="0">
              <a:latin typeface="Arev Sans" panose="020B0603030804020204" pitchFamily="34" charset="0"/>
              <a:ea typeface="Arev Sans" panose="020B0603030804020204" pitchFamily="34" charset="0"/>
            </a:endParaRPr>
          </a:p>
        </p:txBody>
      </p:sp>
      <p:sp>
        <p:nvSpPr>
          <p:cNvPr id="44" name="TextBox 43">
            <a:extLst>
              <a:ext uri="{FF2B5EF4-FFF2-40B4-BE49-F238E27FC236}">
                <a16:creationId xmlns:a16="http://schemas.microsoft.com/office/drawing/2014/main" id="{5474E913-7909-42E8-CBAE-F48552369CBA}"/>
              </a:ext>
            </a:extLst>
          </p:cNvPr>
          <p:cNvSpPr txBox="1"/>
          <p:nvPr/>
        </p:nvSpPr>
        <p:spPr bwMode="auto">
          <a:xfrm>
            <a:off x="2315584" y="1515203"/>
            <a:ext cx="391886"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latin typeface="Arev Sans" pitchFamily="34" charset="0"/>
                <a:ea typeface="Arev Sans" pitchFamily="34" charset="0"/>
                <a:cs typeface="Arev sans bold" pitchFamily="34" charset="0"/>
              </a:rPr>
              <a:t>U</a:t>
            </a:r>
            <a:endParaRPr lang="en-US" sz="2400" b="1" dirty="0">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12104092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119509" y="3304750"/>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61" name="TextBox 60">
            <a:extLst>
              <a:ext uri="{FF2B5EF4-FFF2-40B4-BE49-F238E27FC236}">
                <a16:creationId xmlns:a16="http://schemas.microsoft.com/office/drawing/2014/main" id="{7D758034-B35B-0B66-F3D6-B4A8AB7BC3E8}"/>
              </a:ext>
            </a:extLst>
          </p:cNvPr>
          <p:cNvSpPr txBox="1"/>
          <p:nvPr/>
        </p:nvSpPr>
        <p:spPr bwMode="auto">
          <a:xfrm>
            <a:off x="1000758" y="4698492"/>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 2 randomly skipped wires)</a:t>
            </a:r>
            <a:endParaRPr lang="en-US" sz="1800" dirty="0">
              <a:solidFill>
                <a:srgbClr val="9B0000"/>
              </a:solidFill>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5046002" y="2444785"/>
            <a:ext cx="1974002"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n−1</a:t>
            </a:r>
            <a:endParaRPr lang="en-US" sz="2400" baseline="-25000" dirty="0">
              <a:solidFill>
                <a:srgbClr val="FFFF00"/>
              </a:solidFill>
              <a:latin typeface="Arev Sans" pitchFamily="34" charset="0"/>
              <a:ea typeface="Arev Sans" pitchFamily="34" charset="0"/>
              <a:cs typeface="Arev sans bold" pitchFamily="34" charset="0"/>
            </a:endParaRPr>
          </a:p>
        </p:txBody>
      </p:sp>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58" name="TextBox 57">
            <a:extLst>
              <a:ext uri="{FF2B5EF4-FFF2-40B4-BE49-F238E27FC236}">
                <a16:creationId xmlns:a16="http://schemas.microsoft.com/office/drawing/2014/main" id="{BBB4B051-CD51-F65F-F4FE-A71B087D7A45}"/>
              </a:ext>
            </a:extLst>
          </p:cNvPr>
          <p:cNvSpPr txBox="1"/>
          <p:nvPr/>
        </p:nvSpPr>
        <p:spPr bwMode="auto">
          <a:xfrm>
            <a:off x="2443843" y="108204"/>
            <a:ext cx="730431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Step n−1</a:t>
            </a:r>
          </a:p>
        </p:txBody>
      </p:sp>
      <p:sp>
        <p:nvSpPr>
          <p:cNvPr id="72" name="Freeform: Shape 71">
            <a:extLst>
              <a:ext uri="{FF2B5EF4-FFF2-40B4-BE49-F238E27FC236}">
                <a16:creationId xmlns:a16="http://schemas.microsoft.com/office/drawing/2014/main" id="{B6B829B7-1853-33F1-0440-C7782BB6BD36}"/>
              </a:ext>
            </a:extLst>
          </p:cNvPr>
          <p:cNvSpPr/>
          <p:nvPr/>
        </p:nvSpPr>
        <p:spPr bwMode="auto">
          <a:xfrm>
            <a:off x="9325390" y="1124171"/>
            <a:ext cx="845533" cy="3540555"/>
          </a:xfrm>
          <a:custGeom>
            <a:avLst/>
            <a:gdLst>
              <a:gd name="connsiteX0" fmla="*/ 108704 w 845533"/>
              <a:gd name="connsiteY0" fmla="*/ 0 h 3540555"/>
              <a:gd name="connsiteX1" fmla="*/ 543508 w 845533"/>
              <a:gd name="connsiteY1" fmla="*/ 0 h 3540555"/>
              <a:gd name="connsiteX2" fmla="*/ 652212 w 845533"/>
              <a:gd name="connsiteY2" fmla="*/ 108704 h 3540555"/>
              <a:gd name="connsiteX3" fmla="*/ 652212 w 845533"/>
              <a:gd name="connsiteY3" fmla="*/ 1107723 h 3540555"/>
              <a:gd name="connsiteX4" fmla="*/ 689552 w 845533"/>
              <a:gd name="connsiteY4" fmla="*/ 1139443 h 3540555"/>
              <a:gd name="connsiteX5" fmla="*/ 845533 w 845533"/>
              <a:gd name="connsiteY5" fmla="*/ 1598579 h 3540555"/>
              <a:gd name="connsiteX6" fmla="*/ 689552 w 845533"/>
              <a:gd name="connsiteY6" fmla="*/ 2057715 h 3540555"/>
              <a:gd name="connsiteX7" fmla="*/ 652212 w 845533"/>
              <a:gd name="connsiteY7" fmla="*/ 2089434 h 3540555"/>
              <a:gd name="connsiteX8" fmla="*/ 652212 w 845533"/>
              <a:gd name="connsiteY8" fmla="*/ 3431851 h 3540555"/>
              <a:gd name="connsiteX9" fmla="*/ 543508 w 845533"/>
              <a:gd name="connsiteY9" fmla="*/ 3540555 h 3540555"/>
              <a:gd name="connsiteX10" fmla="*/ 108704 w 845533"/>
              <a:gd name="connsiteY10" fmla="*/ 3540555 h 3540555"/>
              <a:gd name="connsiteX11" fmla="*/ 0 w 845533"/>
              <a:gd name="connsiteY11" fmla="*/ 3431851 h 3540555"/>
              <a:gd name="connsiteX12" fmla="*/ 0 w 845533"/>
              <a:gd name="connsiteY12" fmla="*/ 2001659 h 3540555"/>
              <a:gd name="connsiteX13" fmla="*/ 108704 w 845533"/>
              <a:gd name="connsiteY13" fmla="*/ 1892955 h 3540555"/>
              <a:gd name="connsiteX14" fmla="*/ 543508 w 845533"/>
              <a:gd name="connsiteY14" fmla="*/ 1892955 h 3540555"/>
              <a:gd name="connsiteX15" fmla="*/ 585821 w 845533"/>
              <a:gd name="connsiteY15" fmla="*/ 1901498 h 3540555"/>
              <a:gd name="connsiteX16" fmla="*/ 589638 w 845533"/>
              <a:gd name="connsiteY16" fmla="*/ 1904071 h 3540555"/>
              <a:gd name="connsiteX17" fmla="*/ 616829 w 845533"/>
              <a:gd name="connsiteY17" fmla="*/ 1865021 h 3540555"/>
              <a:gd name="connsiteX18" fmla="*/ 668640 w 845533"/>
              <a:gd name="connsiteY18" fmla="*/ 1598579 h 3540555"/>
              <a:gd name="connsiteX19" fmla="*/ 616829 w 845533"/>
              <a:gd name="connsiteY19" fmla="*/ 1332137 h 3540555"/>
              <a:gd name="connsiteX20" fmla="*/ 597260 w 845533"/>
              <a:gd name="connsiteY20" fmla="*/ 1304032 h 3540555"/>
              <a:gd name="connsiteX21" fmla="*/ 585821 w 845533"/>
              <a:gd name="connsiteY21" fmla="*/ 1311745 h 3540555"/>
              <a:gd name="connsiteX22" fmla="*/ 543508 w 845533"/>
              <a:gd name="connsiteY22" fmla="*/ 1320287 h 3540555"/>
              <a:gd name="connsiteX23" fmla="*/ 108704 w 845533"/>
              <a:gd name="connsiteY23" fmla="*/ 1320287 h 3540555"/>
              <a:gd name="connsiteX24" fmla="*/ 0 w 845533"/>
              <a:gd name="connsiteY24" fmla="*/ 1211583 h 3540555"/>
              <a:gd name="connsiteX25" fmla="*/ 0 w 845533"/>
              <a:gd name="connsiteY25" fmla="*/ 108704 h 3540555"/>
              <a:gd name="connsiteX26" fmla="*/ 108704 w 845533"/>
              <a:gd name="connsiteY26" fmla="*/ 0 h 354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533" h="3540555">
                <a:moveTo>
                  <a:pt x="108704" y="0"/>
                </a:moveTo>
                <a:lnTo>
                  <a:pt x="543508" y="0"/>
                </a:lnTo>
                <a:cubicBezTo>
                  <a:pt x="603544" y="0"/>
                  <a:pt x="652212" y="48668"/>
                  <a:pt x="652212" y="108704"/>
                </a:cubicBezTo>
                <a:lnTo>
                  <a:pt x="652212" y="1107723"/>
                </a:lnTo>
                <a:lnTo>
                  <a:pt x="689552" y="1139443"/>
                </a:lnTo>
                <a:cubicBezTo>
                  <a:pt x="783660" y="1238946"/>
                  <a:pt x="845533" y="1407454"/>
                  <a:pt x="845533" y="1598579"/>
                </a:cubicBezTo>
                <a:cubicBezTo>
                  <a:pt x="845533" y="1789704"/>
                  <a:pt x="783660" y="1958211"/>
                  <a:pt x="689552" y="2057715"/>
                </a:cubicBezTo>
                <a:lnTo>
                  <a:pt x="652212" y="2089434"/>
                </a:lnTo>
                <a:lnTo>
                  <a:pt x="652212" y="3431851"/>
                </a:lnTo>
                <a:cubicBezTo>
                  <a:pt x="652212" y="3491887"/>
                  <a:pt x="603544" y="3540555"/>
                  <a:pt x="543508" y="3540555"/>
                </a:cubicBezTo>
                <a:lnTo>
                  <a:pt x="108704" y="3540555"/>
                </a:lnTo>
                <a:cubicBezTo>
                  <a:pt x="48668" y="3540555"/>
                  <a:pt x="0" y="3491887"/>
                  <a:pt x="0" y="3431851"/>
                </a:cubicBezTo>
                <a:lnTo>
                  <a:pt x="0" y="2001659"/>
                </a:lnTo>
                <a:cubicBezTo>
                  <a:pt x="0" y="1941623"/>
                  <a:pt x="48668" y="1892955"/>
                  <a:pt x="108704" y="1892955"/>
                </a:cubicBezTo>
                <a:lnTo>
                  <a:pt x="543508" y="1892955"/>
                </a:lnTo>
                <a:cubicBezTo>
                  <a:pt x="558517" y="1892955"/>
                  <a:pt x="572816" y="1895997"/>
                  <a:pt x="585821" y="1901498"/>
                </a:cubicBezTo>
                <a:lnTo>
                  <a:pt x="589638" y="1904071"/>
                </a:lnTo>
                <a:lnTo>
                  <a:pt x="616829" y="1865021"/>
                </a:lnTo>
                <a:cubicBezTo>
                  <a:pt x="648840" y="1796832"/>
                  <a:pt x="668640" y="1702631"/>
                  <a:pt x="668640" y="1598579"/>
                </a:cubicBezTo>
                <a:cubicBezTo>
                  <a:pt x="668640" y="1494527"/>
                  <a:pt x="648840" y="1400325"/>
                  <a:pt x="616829" y="1332137"/>
                </a:cubicBezTo>
                <a:lnTo>
                  <a:pt x="597260" y="1304032"/>
                </a:lnTo>
                <a:lnTo>
                  <a:pt x="585821" y="1311745"/>
                </a:lnTo>
                <a:cubicBezTo>
                  <a:pt x="572816" y="1317245"/>
                  <a:pt x="558517" y="1320287"/>
                  <a:pt x="543508" y="1320287"/>
                </a:cubicBezTo>
                <a:lnTo>
                  <a:pt x="108704" y="1320287"/>
                </a:lnTo>
                <a:cubicBezTo>
                  <a:pt x="48668" y="1320287"/>
                  <a:pt x="0" y="1271619"/>
                  <a:pt x="0" y="1211583"/>
                </a:cubicBezTo>
                <a:lnTo>
                  <a:pt x="0" y="108704"/>
                </a:lnTo>
                <a:cubicBezTo>
                  <a:pt x="0" y="48668"/>
                  <a:pt x="48668" y="0"/>
                  <a:pt x="108704"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2400" b="1" dirty="0">
              <a:latin typeface="Arev Sans" panose="020B0603030804020204" pitchFamily="34" charset="0"/>
              <a:ea typeface="Arev Sans" panose="020B0603030804020204" pitchFamily="34" charset="0"/>
            </a:endParaRPr>
          </a:p>
        </p:txBody>
      </p:sp>
      <p:sp>
        <p:nvSpPr>
          <p:cNvPr id="82" name="Freeform: Shape 81">
            <a:extLst>
              <a:ext uri="{FF2B5EF4-FFF2-40B4-BE49-F238E27FC236}">
                <a16:creationId xmlns:a16="http://schemas.microsoft.com/office/drawing/2014/main" id="{B2179C8A-EE45-52D0-D322-4FB03B6F2812}"/>
              </a:ext>
            </a:extLst>
          </p:cNvPr>
          <p:cNvSpPr/>
          <p:nvPr/>
        </p:nvSpPr>
        <p:spPr bwMode="auto">
          <a:xfrm rot="5400000">
            <a:off x="822400" y="2480123"/>
            <a:ext cx="3557438" cy="845534"/>
          </a:xfrm>
          <a:custGeom>
            <a:avLst/>
            <a:gdLst>
              <a:gd name="connsiteX0" fmla="*/ 0 w 3557438"/>
              <a:gd name="connsiteY0" fmla="*/ 736830 h 845534"/>
              <a:gd name="connsiteX1" fmla="*/ 0 w 3557438"/>
              <a:gd name="connsiteY1" fmla="*/ 302026 h 845534"/>
              <a:gd name="connsiteX2" fmla="*/ 108705 w 3557438"/>
              <a:gd name="connsiteY2" fmla="*/ 193322 h 845534"/>
              <a:gd name="connsiteX3" fmla="*/ 1107724 w 3557438"/>
              <a:gd name="connsiteY3" fmla="*/ 193322 h 845534"/>
              <a:gd name="connsiteX4" fmla="*/ 1139444 w 3557438"/>
              <a:gd name="connsiteY4" fmla="*/ 155982 h 845534"/>
              <a:gd name="connsiteX5" fmla="*/ 1598580 w 3557438"/>
              <a:gd name="connsiteY5" fmla="*/ 0 h 845534"/>
              <a:gd name="connsiteX6" fmla="*/ 2057716 w 3557438"/>
              <a:gd name="connsiteY6" fmla="*/ 155982 h 845534"/>
              <a:gd name="connsiteX7" fmla="*/ 2089436 w 3557438"/>
              <a:gd name="connsiteY7" fmla="*/ 193322 h 845534"/>
              <a:gd name="connsiteX8" fmla="*/ 2446571 w 3557438"/>
              <a:gd name="connsiteY8" fmla="*/ 193322 h 845534"/>
              <a:gd name="connsiteX9" fmla="*/ 2478291 w 3557438"/>
              <a:gd name="connsiteY9" fmla="*/ 155982 h 845534"/>
              <a:gd name="connsiteX10" fmla="*/ 2937427 w 3557438"/>
              <a:gd name="connsiteY10" fmla="*/ 1 h 845534"/>
              <a:gd name="connsiteX11" fmla="*/ 3396563 w 3557438"/>
              <a:gd name="connsiteY11" fmla="*/ 155982 h 845534"/>
              <a:gd name="connsiteX12" fmla="*/ 3428283 w 3557438"/>
              <a:gd name="connsiteY12" fmla="*/ 193322 h 845534"/>
              <a:gd name="connsiteX13" fmla="*/ 3500487 w 3557438"/>
              <a:gd name="connsiteY13" fmla="*/ 193322 h 845534"/>
              <a:gd name="connsiteX14" fmla="*/ 3557438 w 3557438"/>
              <a:gd name="connsiteY14" fmla="*/ 250273 h 845534"/>
              <a:gd name="connsiteX15" fmla="*/ 3557438 w 3557438"/>
              <a:gd name="connsiteY15" fmla="*/ 788583 h 845534"/>
              <a:gd name="connsiteX16" fmla="*/ 3500487 w 3557438"/>
              <a:gd name="connsiteY16" fmla="*/ 845534 h 845534"/>
              <a:gd name="connsiteX17" fmla="*/ 3272689 w 3557438"/>
              <a:gd name="connsiteY17" fmla="*/ 845534 h 845534"/>
              <a:gd name="connsiteX18" fmla="*/ 3215738 w 3557438"/>
              <a:gd name="connsiteY18" fmla="*/ 788583 h 845534"/>
              <a:gd name="connsiteX19" fmla="*/ 3215738 w 3557438"/>
              <a:gd name="connsiteY19" fmla="*/ 250273 h 845534"/>
              <a:gd name="connsiteX20" fmla="*/ 3220015 w 3557438"/>
              <a:gd name="connsiteY20" fmla="*/ 239947 h 845534"/>
              <a:gd name="connsiteX21" fmla="*/ 3203869 w 3557438"/>
              <a:gd name="connsiteY21" fmla="*/ 228705 h 845534"/>
              <a:gd name="connsiteX22" fmla="*/ 2937427 w 3557438"/>
              <a:gd name="connsiteY22" fmla="*/ 176894 h 845534"/>
              <a:gd name="connsiteX23" fmla="*/ 2790757 w 3557438"/>
              <a:gd name="connsiteY23" fmla="*/ 190795 h 845534"/>
              <a:gd name="connsiteX24" fmla="*/ 2685078 w 3557438"/>
              <a:gd name="connsiteY24" fmla="*/ 224244 h 845534"/>
              <a:gd name="connsiteX25" fmla="*/ 2686436 w 3557438"/>
              <a:gd name="connsiteY25" fmla="*/ 225160 h 845534"/>
              <a:gd name="connsiteX26" fmla="*/ 2718275 w 3557438"/>
              <a:gd name="connsiteY26" fmla="*/ 302026 h 845534"/>
              <a:gd name="connsiteX27" fmla="*/ 2718275 w 3557438"/>
              <a:gd name="connsiteY27" fmla="*/ 736830 h 845534"/>
              <a:gd name="connsiteX28" fmla="*/ 2609571 w 3557438"/>
              <a:gd name="connsiteY28" fmla="*/ 845534 h 845534"/>
              <a:gd name="connsiteX29" fmla="*/ 2001659 w 3557438"/>
              <a:gd name="connsiteY29" fmla="*/ 845534 h 845534"/>
              <a:gd name="connsiteX30" fmla="*/ 1892955 w 3557438"/>
              <a:gd name="connsiteY30" fmla="*/ 736830 h 845534"/>
              <a:gd name="connsiteX31" fmla="*/ 1892955 w 3557438"/>
              <a:gd name="connsiteY31" fmla="*/ 302026 h 845534"/>
              <a:gd name="connsiteX32" fmla="*/ 1901498 w 3557438"/>
              <a:gd name="connsiteY32" fmla="*/ 259713 h 845534"/>
              <a:gd name="connsiteX33" fmla="*/ 1904072 w 3557438"/>
              <a:gd name="connsiteY33" fmla="*/ 255895 h 845534"/>
              <a:gd name="connsiteX34" fmla="*/ 1865022 w 3557438"/>
              <a:gd name="connsiteY34" fmla="*/ 228705 h 845534"/>
              <a:gd name="connsiteX35" fmla="*/ 1598580 w 3557438"/>
              <a:gd name="connsiteY35" fmla="*/ 176894 h 845534"/>
              <a:gd name="connsiteX36" fmla="*/ 1332138 w 3557438"/>
              <a:gd name="connsiteY36" fmla="*/ 228705 h 845534"/>
              <a:gd name="connsiteX37" fmla="*/ 1304033 w 3557438"/>
              <a:gd name="connsiteY37" fmla="*/ 248275 h 845534"/>
              <a:gd name="connsiteX38" fmla="*/ 1311745 w 3557438"/>
              <a:gd name="connsiteY38" fmla="*/ 259713 h 845534"/>
              <a:gd name="connsiteX39" fmla="*/ 1320287 w 3557438"/>
              <a:gd name="connsiteY39" fmla="*/ 302026 h 845534"/>
              <a:gd name="connsiteX40" fmla="*/ 1320287 w 3557438"/>
              <a:gd name="connsiteY40" fmla="*/ 736830 h 845534"/>
              <a:gd name="connsiteX41" fmla="*/ 1211583 w 3557438"/>
              <a:gd name="connsiteY41" fmla="*/ 845534 h 845534"/>
              <a:gd name="connsiteX42" fmla="*/ 108705 w 3557438"/>
              <a:gd name="connsiteY42" fmla="*/ 845534 h 845534"/>
              <a:gd name="connsiteX43" fmla="*/ 0 w 3557438"/>
              <a:gd name="connsiteY43" fmla="*/ 736830 h 84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57438" h="845534">
                <a:moveTo>
                  <a:pt x="0" y="736830"/>
                </a:moveTo>
                <a:lnTo>
                  <a:pt x="0" y="302026"/>
                </a:lnTo>
                <a:cubicBezTo>
                  <a:pt x="0" y="241990"/>
                  <a:pt x="48668" y="193322"/>
                  <a:pt x="108705" y="193322"/>
                </a:cubicBezTo>
                <a:lnTo>
                  <a:pt x="1107724" y="193322"/>
                </a:lnTo>
                <a:lnTo>
                  <a:pt x="1139444" y="155982"/>
                </a:lnTo>
                <a:cubicBezTo>
                  <a:pt x="1238947" y="61874"/>
                  <a:pt x="1407455" y="0"/>
                  <a:pt x="1598580" y="0"/>
                </a:cubicBezTo>
                <a:cubicBezTo>
                  <a:pt x="1789705" y="0"/>
                  <a:pt x="1958213" y="61874"/>
                  <a:pt x="2057716" y="155982"/>
                </a:cubicBezTo>
                <a:lnTo>
                  <a:pt x="2089436" y="193322"/>
                </a:lnTo>
                <a:lnTo>
                  <a:pt x="2446571" y="193322"/>
                </a:lnTo>
                <a:lnTo>
                  <a:pt x="2478291" y="155982"/>
                </a:lnTo>
                <a:cubicBezTo>
                  <a:pt x="2577795" y="61874"/>
                  <a:pt x="2746302" y="1"/>
                  <a:pt x="2937427" y="1"/>
                </a:cubicBezTo>
                <a:cubicBezTo>
                  <a:pt x="3128552" y="1"/>
                  <a:pt x="3297060" y="61874"/>
                  <a:pt x="3396563" y="155982"/>
                </a:cubicBezTo>
                <a:lnTo>
                  <a:pt x="3428283" y="193322"/>
                </a:lnTo>
                <a:lnTo>
                  <a:pt x="3500487" y="193322"/>
                </a:lnTo>
                <a:cubicBezTo>
                  <a:pt x="3531940" y="193322"/>
                  <a:pt x="3557438" y="218820"/>
                  <a:pt x="3557438" y="250273"/>
                </a:cubicBezTo>
                <a:lnTo>
                  <a:pt x="3557438" y="788583"/>
                </a:lnTo>
                <a:cubicBezTo>
                  <a:pt x="3557438" y="820036"/>
                  <a:pt x="3531940" y="845534"/>
                  <a:pt x="3500487" y="845534"/>
                </a:cubicBezTo>
                <a:lnTo>
                  <a:pt x="3272689" y="845534"/>
                </a:lnTo>
                <a:cubicBezTo>
                  <a:pt x="3241236" y="845534"/>
                  <a:pt x="3215738" y="820036"/>
                  <a:pt x="3215738" y="788583"/>
                </a:cubicBezTo>
                <a:lnTo>
                  <a:pt x="3215738" y="250273"/>
                </a:lnTo>
                <a:lnTo>
                  <a:pt x="3220015" y="239947"/>
                </a:lnTo>
                <a:lnTo>
                  <a:pt x="3203869" y="228705"/>
                </a:lnTo>
                <a:cubicBezTo>
                  <a:pt x="3135681" y="196694"/>
                  <a:pt x="3041479" y="176894"/>
                  <a:pt x="2937427" y="176894"/>
                </a:cubicBezTo>
                <a:cubicBezTo>
                  <a:pt x="2885401" y="176894"/>
                  <a:pt x="2835838" y="181844"/>
                  <a:pt x="2790757" y="190795"/>
                </a:cubicBezTo>
                <a:lnTo>
                  <a:pt x="2685078" y="224244"/>
                </a:lnTo>
                <a:lnTo>
                  <a:pt x="2686436" y="225160"/>
                </a:lnTo>
                <a:cubicBezTo>
                  <a:pt x="2706108" y="244832"/>
                  <a:pt x="2718275" y="272008"/>
                  <a:pt x="2718275" y="302026"/>
                </a:cubicBezTo>
                <a:lnTo>
                  <a:pt x="2718275" y="736830"/>
                </a:lnTo>
                <a:cubicBezTo>
                  <a:pt x="2718275" y="796866"/>
                  <a:pt x="2669607" y="845534"/>
                  <a:pt x="2609571" y="845534"/>
                </a:cubicBezTo>
                <a:lnTo>
                  <a:pt x="2001659" y="845534"/>
                </a:lnTo>
                <a:cubicBezTo>
                  <a:pt x="1941623" y="845534"/>
                  <a:pt x="1892955" y="796866"/>
                  <a:pt x="1892955" y="736830"/>
                </a:cubicBezTo>
                <a:lnTo>
                  <a:pt x="1892955" y="302026"/>
                </a:lnTo>
                <a:cubicBezTo>
                  <a:pt x="1892955" y="287017"/>
                  <a:pt x="1895997" y="272718"/>
                  <a:pt x="1901498" y="259713"/>
                </a:cubicBezTo>
                <a:lnTo>
                  <a:pt x="1904072" y="255895"/>
                </a:lnTo>
                <a:lnTo>
                  <a:pt x="1865022" y="228705"/>
                </a:lnTo>
                <a:cubicBezTo>
                  <a:pt x="1796834" y="196693"/>
                  <a:pt x="1702632" y="176894"/>
                  <a:pt x="1598580" y="176894"/>
                </a:cubicBezTo>
                <a:cubicBezTo>
                  <a:pt x="1494528" y="176894"/>
                  <a:pt x="1400326" y="196694"/>
                  <a:pt x="1332138" y="228705"/>
                </a:cubicBezTo>
                <a:lnTo>
                  <a:pt x="1304033" y="248275"/>
                </a:lnTo>
                <a:lnTo>
                  <a:pt x="1311745" y="259713"/>
                </a:lnTo>
                <a:cubicBezTo>
                  <a:pt x="1317245" y="272718"/>
                  <a:pt x="1320287" y="287017"/>
                  <a:pt x="1320287" y="302026"/>
                </a:cubicBezTo>
                <a:lnTo>
                  <a:pt x="1320287" y="736830"/>
                </a:lnTo>
                <a:cubicBezTo>
                  <a:pt x="1320287" y="796866"/>
                  <a:pt x="1271619" y="845534"/>
                  <a:pt x="1211583" y="845534"/>
                </a:cubicBezTo>
                <a:lnTo>
                  <a:pt x="108705" y="845534"/>
                </a:lnTo>
                <a:cubicBezTo>
                  <a:pt x="48668" y="845534"/>
                  <a:pt x="0" y="796866"/>
                  <a:pt x="0" y="73683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2400" b="1">
              <a:latin typeface="Arev Sans" panose="020B0603030804020204" pitchFamily="34" charset="0"/>
              <a:ea typeface="Arev Sans" panose="020B0603030804020204" pitchFamily="34" charset="0"/>
            </a:endParaRPr>
          </a:p>
        </p:txBody>
      </p:sp>
      <p:sp>
        <p:nvSpPr>
          <p:cNvPr id="11" name="TextBox 10">
            <a:extLst>
              <a:ext uri="{FF2B5EF4-FFF2-40B4-BE49-F238E27FC236}">
                <a16:creationId xmlns:a16="http://schemas.microsoft.com/office/drawing/2014/main" id="{77A3F090-9041-4624-BD58-D64F160CF186}"/>
              </a:ext>
            </a:extLst>
          </p:cNvPr>
          <p:cNvSpPr txBox="1"/>
          <p:nvPr/>
        </p:nvSpPr>
        <p:spPr bwMode="auto">
          <a:xfrm>
            <a:off x="2315584" y="1515203"/>
            <a:ext cx="391886"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latin typeface="Arev Sans" pitchFamily="34" charset="0"/>
                <a:ea typeface="Arev Sans" pitchFamily="34" charset="0"/>
                <a:cs typeface="Arev sans bold" pitchFamily="34" charset="0"/>
              </a:rPr>
              <a:t>U</a:t>
            </a:r>
            <a:endParaRPr lang="en-US" sz="2400" b="1" dirty="0">
              <a:latin typeface="Arev Sans" pitchFamily="34" charset="0"/>
              <a:ea typeface="Arev Sans" pitchFamily="34" charset="0"/>
              <a:cs typeface="Arev sans bold" pitchFamily="34" charset="0"/>
            </a:endParaRPr>
          </a:p>
        </p:txBody>
      </p:sp>
      <p:sp>
        <p:nvSpPr>
          <p:cNvPr id="12" name="TextBox 11">
            <a:extLst>
              <a:ext uri="{FF2B5EF4-FFF2-40B4-BE49-F238E27FC236}">
                <a16:creationId xmlns:a16="http://schemas.microsoft.com/office/drawing/2014/main" id="{A8DB7D58-D68C-A175-7EB7-17925936B1EC}"/>
              </a:ext>
            </a:extLst>
          </p:cNvPr>
          <p:cNvSpPr txBox="1"/>
          <p:nvPr/>
        </p:nvSpPr>
        <p:spPr bwMode="auto">
          <a:xfrm>
            <a:off x="9467499" y="1515203"/>
            <a:ext cx="391886"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latin typeface="Arev Sans" pitchFamily="34" charset="0"/>
                <a:ea typeface="Arev Sans" pitchFamily="34" charset="0"/>
                <a:cs typeface="Arev sans bold" pitchFamily="34" charset="0"/>
              </a:rPr>
              <a:t>U</a:t>
            </a:r>
            <a:endParaRPr lang="en-US" sz="2400" b="1" dirty="0">
              <a:latin typeface="Arev Sans" pitchFamily="34" charset="0"/>
              <a:ea typeface="Arev Sans" pitchFamily="34" charset="0"/>
              <a:cs typeface="Arev sans bold" pitchFamily="34" charset="0"/>
            </a:endParaRPr>
          </a:p>
        </p:txBody>
      </p:sp>
      <p:sp>
        <p:nvSpPr>
          <p:cNvPr id="13" name="TextBox 12">
            <a:extLst>
              <a:ext uri="{FF2B5EF4-FFF2-40B4-BE49-F238E27FC236}">
                <a16:creationId xmlns:a16="http://schemas.microsoft.com/office/drawing/2014/main" id="{C608438C-0239-9406-2F31-D74FBF1E2651}"/>
              </a:ext>
            </a:extLst>
          </p:cNvPr>
          <p:cNvSpPr txBox="1"/>
          <p:nvPr/>
        </p:nvSpPr>
        <p:spPr bwMode="auto">
          <a:xfrm>
            <a:off x="8145960" y="4698492"/>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 randomly skipped wire)</a:t>
            </a:r>
            <a:r>
              <a:rPr lang="en-US" sz="1800" dirty="0">
                <a:solidFill>
                  <a:srgbClr val="9B0000"/>
                </a:solidFill>
                <a:latin typeface="Arev Sans" pitchFamily="34" charset="0"/>
                <a:ea typeface="Arev Sans" pitchFamily="34" charset="0"/>
                <a:cs typeface="Arev sans bold" pitchFamily="34" charset="0"/>
              </a:rPr>
              <a:t>s</a:t>
            </a:r>
          </a:p>
        </p:txBody>
      </p:sp>
    </p:spTree>
    <p:extLst>
      <p:ext uri="{BB962C8B-B14F-4D97-AF65-F5344CB8AC3E}">
        <p14:creationId xmlns:p14="http://schemas.microsoft.com/office/powerpoint/2010/main" val="3489379014"/>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119509" y="3304750"/>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61" name="TextBox 60">
            <a:extLst>
              <a:ext uri="{FF2B5EF4-FFF2-40B4-BE49-F238E27FC236}">
                <a16:creationId xmlns:a16="http://schemas.microsoft.com/office/drawing/2014/main" id="{7D758034-B35B-0B66-F3D6-B4A8AB7BC3E8}"/>
              </a:ext>
            </a:extLst>
          </p:cNvPr>
          <p:cNvSpPr txBox="1"/>
          <p:nvPr/>
        </p:nvSpPr>
        <p:spPr bwMode="auto">
          <a:xfrm>
            <a:off x="890012" y="4698492"/>
            <a:ext cx="3266776"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 2</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randomly skipped wires)</a:t>
            </a:r>
            <a:endParaRPr lang="en-US" sz="1800" dirty="0">
              <a:solidFill>
                <a:srgbClr val="9B0000"/>
              </a:solidFill>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5207278" y="2444785"/>
            <a:ext cx="1974002" cy="80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n−1</a:t>
            </a:r>
            <a:r>
              <a:rPr lang="en-US" sz="1000" baseline="-25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000" baseline="-25000" dirty="0">
              <a:solidFill>
                <a:srgbClr val="FFFF00"/>
              </a:solidFill>
              <a:latin typeface="Arev Sans" pitchFamily="34" charset="0"/>
              <a:ea typeface="Arev Sans" pitchFamily="34" charset="0"/>
              <a:cs typeface="Arev sans bold" pitchFamily="34" charset="0"/>
            </a:endParaRPr>
          </a:p>
          <a:p>
            <a:pPr algn="ctr" eaLnBrk="1" hangingPunct="1">
              <a:lnSpc>
                <a:spcPct val="120000"/>
              </a:lnSpc>
            </a:pPr>
            <a:endParaRPr lang="en-US" sz="2400" baseline="-25000" dirty="0">
              <a:solidFill>
                <a:srgbClr val="FFFF00"/>
              </a:solidFill>
              <a:latin typeface="Arev Sans" pitchFamily="34" charset="0"/>
              <a:ea typeface="Arev Sans" pitchFamily="34" charset="0"/>
              <a:cs typeface="Arev sans bold" pitchFamily="34" charset="0"/>
            </a:endParaRPr>
          </a:p>
        </p:txBody>
      </p:sp>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58" name="TextBox 57">
            <a:extLst>
              <a:ext uri="{FF2B5EF4-FFF2-40B4-BE49-F238E27FC236}">
                <a16:creationId xmlns:a16="http://schemas.microsoft.com/office/drawing/2014/main" id="{BBB4B051-CD51-F65F-F4FE-A71B087D7A45}"/>
              </a:ext>
            </a:extLst>
          </p:cNvPr>
          <p:cNvSpPr txBox="1"/>
          <p:nvPr/>
        </p:nvSpPr>
        <p:spPr bwMode="auto">
          <a:xfrm>
            <a:off x="2443843" y="108204"/>
            <a:ext cx="730431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Therefore…</a:t>
            </a:r>
          </a:p>
        </p:txBody>
      </p:sp>
      <p:sp>
        <p:nvSpPr>
          <p:cNvPr id="82" name="Freeform: Shape 81">
            <a:extLst>
              <a:ext uri="{FF2B5EF4-FFF2-40B4-BE49-F238E27FC236}">
                <a16:creationId xmlns:a16="http://schemas.microsoft.com/office/drawing/2014/main" id="{B2179C8A-EE45-52D0-D322-4FB03B6F2812}"/>
              </a:ext>
            </a:extLst>
          </p:cNvPr>
          <p:cNvSpPr/>
          <p:nvPr/>
        </p:nvSpPr>
        <p:spPr bwMode="auto">
          <a:xfrm rot="5400000">
            <a:off x="822400" y="2480123"/>
            <a:ext cx="3557438" cy="845534"/>
          </a:xfrm>
          <a:custGeom>
            <a:avLst/>
            <a:gdLst>
              <a:gd name="connsiteX0" fmla="*/ 0 w 3557438"/>
              <a:gd name="connsiteY0" fmla="*/ 736830 h 845534"/>
              <a:gd name="connsiteX1" fmla="*/ 0 w 3557438"/>
              <a:gd name="connsiteY1" fmla="*/ 302026 h 845534"/>
              <a:gd name="connsiteX2" fmla="*/ 108705 w 3557438"/>
              <a:gd name="connsiteY2" fmla="*/ 193322 h 845534"/>
              <a:gd name="connsiteX3" fmla="*/ 1107724 w 3557438"/>
              <a:gd name="connsiteY3" fmla="*/ 193322 h 845534"/>
              <a:gd name="connsiteX4" fmla="*/ 1139444 w 3557438"/>
              <a:gd name="connsiteY4" fmla="*/ 155982 h 845534"/>
              <a:gd name="connsiteX5" fmla="*/ 1598580 w 3557438"/>
              <a:gd name="connsiteY5" fmla="*/ 0 h 845534"/>
              <a:gd name="connsiteX6" fmla="*/ 2057716 w 3557438"/>
              <a:gd name="connsiteY6" fmla="*/ 155982 h 845534"/>
              <a:gd name="connsiteX7" fmla="*/ 2089436 w 3557438"/>
              <a:gd name="connsiteY7" fmla="*/ 193322 h 845534"/>
              <a:gd name="connsiteX8" fmla="*/ 2446571 w 3557438"/>
              <a:gd name="connsiteY8" fmla="*/ 193322 h 845534"/>
              <a:gd name="connsiteX9" fmla="*/ 2478291 w 3557438"/>
              <a:gd name="connsiteY9" fmla="*/ 155982 h 845534"/>
              <a:gd name="connsiteX10" fmla="*/ 2937427 w 3557438"/>
              <a:gd name="connsiteY10" fmla="*/ 1 h 845534"/>
              <a:gd name="connsiteX11" fmla="*/ 3396563 w 3557438"/>
              <a:gd name="connsiteY11" fmla="*/ 155982 h 845534"/>
              <a:gd name="connsiteX12" fmla="*/ 3428283 w 3557438"/>
              <a:gd name="connsiteY12" fmla="*/ 193322 h 845534"/>
              <a:gd name="connsiteX13" fmla="*/ 3500487 w 3557438"/>
              <a:gd name="connsiteY13" fmla="*/ 193322 h 845534"/>
              <a:gd name="connsiteX14" fmla="*/ 3557438 w 3557438"/>
              <a:gd name="connsiteY14" fmla="*/ 250273 h 845534"/>
              <a:gd name="connsiteX15" fmla="*/ 3557438 w 3557438"/>
              <a:gd name="connsiteY15" fmla="*/ 788583 h 845534"/>
              <a:gd name="connsiteX16" fmla="*/ 3500487 w 3557438"/>
              <a:gd name="connsiteY16" fmla="*/ 845534 h 845534"/>
              <a:gd name="connsiteX17" fmla="*/ 3272689 w 3557438"/>
              <a:gd name="connsiteY17" fmla="*/ 845534 h 845534"/>
              <a:gd name="connsiteX18" fmla="*/ 3215738 w 3557438"/>
              <a:gd name="connsiteY18" fmla="*/ 788583 h 845534"/>
              <a:gd name="connsiteX19" fmla="*/ 3215738 w 3557438"/>
              <a:gd name="connsiteY19" fmla="*/ 250273 h 845534"/>
              <a:gd name="connsiteX20" fmla="*/ 3220015 w 3557438"/>
              <a:gd name="connsiteY20" fmla="*/ 239947 h 845534"/>
              <a:gd name="connsiteX21" fmla="*/ 3203869 w 3557438"/>
              <a:gd name="connsiteY21" fmla="*/ 228705 h 845534"/>
              <a:gd name="connsiteX22" fmla="*/ 2937427 w 3557438"/>
              <a:gd name="connsiteY22" fmla="*/ 176894 h 845534"/>
              <a:gd name="connsiteX23" fmla="*/ 2790757 w 3557438"/>
              <a:gd name="connsiteY23" fmla="*/ 190795 h 845534"/>
              <a:gd name="connsiteX24" fmla="*/ 2685078 w 3557438"/>
              <a:gd name="connsiteY24" fmla="*/ 224244 h 845534"/>
              <a:gd name="connsiteX25" fmla="*/ 2686436 w 3557438"/>
              <a:gd name="connsiteY25" fmla="*/ 225160 h 845534"/>
              <a:gd name="connsiteX26" fmla="*/ 2718275 w 3557438"/>
              <a:gd name="connsiteY26" fmla="*/ 302026 h 845534"/>
              <a:gd name="connsiteX27" fmla="*/ 2718275 w 3557438"/>
              <a:gd name="connsiteY27" fmla="*/ 736830 h 845534"/>
              <a:gd name="connsiteX28" fmla="*/ 2609571 w 3557438"/>
              <a:gd name="connsiteY28" fmla="*/ 845534 h 845534"/>
              <a:gd name="connsiteX29" fmla="*/ 2001659 w 3557438"/>
              <a:gd name="connsiteY29" fmla="*/ 845534 h 845534"/>
              <a:gd name="connsiteX30" fmla="*/ 1892955 w 3557438"/>
              <a:gd name="connsiteY30" fmla="*/ 736830 h 845534"/>
              <a:gd name="connsiteX31" fmla="*/ 1892955 w 3557438"/>
              <a:gd name="connsiteY31" fmla="*/ 302026 h 845534"/>
              <a:gd name="connsiteX32" fmla="*/ 1901498 w 3557438"/>
              <a:gd name="connsiteY32" fmla="*/ 259713 h 845534"/>
              <a:gd name="connsiteX33" fmla="*/ 1904072 w 3557438"/>
              <a:gd name="connsiteY33" fmla="*/ 255895 h 845534"/>
              <a:gd name="connsiteX34" fmla="*/ 1865022 w 3557438"/>
              <a:gd name="connsiteY34" fmla="*/ 228705 h 845534"/>
              <a:gd name="connsiteX35" fmla="*/ 1598580 w 3557438"/>
              <a:gd name="connsiteY35" fmla="*/ 176894 h 845534"/>
              <a:gd name="connsiteX36" fmla="*/ 1332138 w 3557438"/>
              <a:gd name="connsiteY36" fmla="*/ 228705 h 845534"/>
              <a:gd name="connsiteX37" fmla="*/ 1304033 w 3557438"/>
              <a:gd name="connsiteY37" fmla="*/ 248275 h 845534"/>
              <a:gd name="connsiteX38" fmla="*/ 1311745 w 3557438"/>
              <a:gd name="connsiteY38" fmla="*/ 259713 h 845534"/>
              <a:gd name="connsiteX39" fmla="*/ 1320287 w 3557438"/>
              <a:gd name="connsiteY39" fmla="*/ 302026 h 845534"/>
              <a:gd name="connsiteX40" fmla="*/ 1320287 w 3557438"/>
              <a:gd name="connsiteY40" fmla="*/ 736830 h 845534"/>
              <a:gd name="connsiteX41" fmla="*/ 1211583 w 3557438"/>
              <a:gd name="connsiteY41" fmla="*/ 845534 h 845534"/>
              <a:gd name="connsiteX42" fmla="*/ 108705 w 3557438"/>
              <a:gd name="connsiteY42" fmla="*/ 845534 h 845534"/>
              <a:gd name="connsiteX43" fmla="*/ 0 w 3557438"/>
              <a:gd name="connsiteY43" fmla="*/ 736830 h 84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57438" h="845534">
                <a:moveTo>
                  <a:pt x="0" y="736830"/>
                </a:moveTo>
                <a:lnTo>
                  <a:pt x="0" y="302026"/>
                </a:lnTo>
                <a:cubicBezTo>
                  <a:pt x="0" y="241990"/>
                  <a:pt x="48668" y="193322"/>
                  <a:pt x="108705" y="193322"/>
                </a:cubicBezTo>
                <a:lnTo>
                  <a:pt x="1107724" y="193322"/>
                </a:lnTo>
                <a:lnTo>
                  <a:pt x="1139444" y="155982"/>
                </a:lnTo>
                <a:cubicBezTo>
                  <a:pt x="1238947" y="61874"/>
                  <a:pt x="1407455" y="0"/>
                  <a:pt x="1598580" y="0"/>
                </a:cubicBezTo>
                <a:cubicBezTo>
                  <a:pt x="1789705" y="0"/>
                  <a:pt x="1958213" y="61874"/>
                  <a:pt x="2057716" y="155982"/>
                </a:cubicBezTo>
                <a:lnTo>
                  <a:pt x="2089436" y="193322"/>
                </a:lnTo>
                <a:lnTo>
                  <a:pt x="2446571" y="193322"/>
                </a:lnTo>
                <a:lnTo>
                  <a:pt x="2478291" y="155982"/>
                </a:lnTo>
                <a:cubicBezTo>
                  <a:pt x="2577795" y="61874"/>
                  <a:pt x="2746302" y="1"/>
                  <a:pt x="2937427" y="1"/>
                </a:cubicBezTo>
                <a:cubicBezTo>
                  <a:pt x="3128552" y="1"/>
                  <a:pt x="3297060" y="61874"/>
                  <a:pt x="3396563" y="155982"/>
                </a:cubicBezTo>
                <a:lnTo>
                  <a:pt x="3428283" y="193322"/>
                </a:lnTo>
                <a:lnTo>
                  <a:pt x="3500487" y="193322"/>
                </a:lnTo>
                <a:cubicBezTo>
                  <a:pt x="3531940" y="193322"/>
                  <a:pt x="3557438" y="218820"/>
                  <a:pt x="3557438" y="250273"/>
                </a:cubicBezTo>
                <a:lnTo>
                  <a:pt x="3557438" y="788583"/>
                </a:lnTo>
                <a:cubicBezTo>
                  <a:pt x="3557438" y="820036"/>
                  <a:pt x="3531940" y="845534"/>
                  <a:pt x="3500487" y="845534"/>
                </a:cubicBezTo>
                <a:lnTo>
                  <a:pt x="3272689" y="845534"/>
                </a:lnTo>
                <a:cubicBezTo>
                  <a:pt x="3241236" y="845534"/>
                  <a:pt x="3215738" y="820036"/>
                  <a:pt x="3215738" y="788583"/>
                </a:cubicBezTo>
                <a:lnTo>
                  <a:pt x="3215738" y="250273"/>
                </a:lnTo>
                <a:lnTo>
                  <a:pt x="3220015" y="239947"/>
                </a:lnTo>
                <a:lnTo>
                  <a:pt x="3203869" y="228705"/>
                </a:lnTo>
                <a:cubicBezTo>
                  <a:pt x="3135681" y="196694"/>
                  <a:pt x="3041479" y="176894"/>
                  <a:pt x="2937427" y="176894"/>
                </a:cubicBezTo>
                <a:cubicBezTo>
                  <a:pt x="2885401" y="176894"/>
                  <a:pt x="2835838" y="181844"/>
                  <a:pt x="2790757" y="190795"/>
                </a:cubicBezTo>
                <a:lnTo>
                  <a:pt x="2685078" y="224244"/>
                </a:lnTo>
                <a:lnTo>
                  <a:pt x="2686436" y="225160"/>
                </a:lnTo>
                <a:cubicBezTo>
                  <a:pt x="2706108" y="244832"/>
                  <a:pt x="2718275" y="272008"/>
                  <a:pt x="2718275" y="302026"/>
                </a:cubicBezTo>
                <a:lnTo>
                  <a:pt x="2718275" y="736830"/>
                </a:lnTo>
                <a:cubicBezTo>
                  <a:pt x="2718275" y="796866"/>
                  <a:pt x="2669607" y="845534"/>
                  <a:pt x="2609571" y="845534"/>
                </a:cubicBezTo>
                <a:lnTo>
                  <a:pt x="2001659" y="845534"/>
                </a:lnTo>
                <a:cubicBezTo>
                  <a:pt x="1941623" y="845534"/>
                  <a:pt x="1892955" y="796866"/>
                  <a:pt x="1892955" y="736830"/>
                </a:cubicBezTo>
                <a:lnTo>
                  <a:pt x="1892955" y="302026"/>
                </a:lnTo>
                <a:cubicBezTo>
                  <a:pt x="1892955" y="287017"/>
                  <a:pt x="1895997" y="272718"/>
                  <a:pt x="1901498" y="259713"/>
                </a:cubicBezTo>
                <a:lnTo>
                  <a:pt x="1904072" y="255895"/>
                </a:lnTo>
                <a:lnTo>
                  <a:pt x="1865022" y="228705"/>
                </a:lnTo>
                <a:cubicBezTo>
                  <a:pt x="1796834" y="196693"/>
                  <a:pt x="1702632" y="176894"/>
                  <a:pt x="1598580" y="176894"/>
                </a:cubicBezTo>
                <a:cubicBezTo>
                  <a:pt x="1494528" y="176894"/>
                  <a:pt x="1400326" y="196694"/>
                  <a:pt x="1332138" y="228705"/>
                </a:cubicBezTo>
                <a:lnTo>
                  <a:pt x="1304033" y="248275"/>
                </a:lnTo>
                <a:lnTo>
                  <a:pt x="1311745" y="259713"/>
                </a:lnTo>
                <a:cubicBezTo>
                  <a:pt x="1317245" y="272718"/>
                  <a:pt x="1320287" y="287017"/>
                  <a:pt x="1320287" y="302026"/>
                </a:cubicBezTo>
                <a:lnTo>
                  <a:pt x="1320287" y="736830"/>
                </a:lnTo>
                <a:cubicBezTo>
                  <a:pt x="1320287" y="796866"/>
                  <a:pt x="1271619" y="845534"/>
                  <a:pt x="1211583" y="845534"/>
                </a:cubicBezTo>
                <a:lnTo>
                  <a:pt x="108705" y="845534"/>
                </a:lnTo>
                <a:cubicBezTo>
                  <a:pt x="48668" y="845534"/>
                  <a:pt x="0" y="796866"/>
                  <a:pt x="0" y="73683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2400" b="1">
              <a:latin typeface="Arev Sans" panose="020B0603030804020204" pitchFamily="34" charset="0"/>
              <a:ea typeface="Arev Sans" panose="020B0603030804020204" pitchFamily="34" charset="0"/>
            </a:endParaRPr>
          </a:p>
        </p:txBody>
      </p:sp>
      <p:sp>
        <p:nvSpPr>
          <p:cNvPr id="11" name="TextBox 10">
            <a:extLst>
              <a:ext uri="{FF2B5EF4-FFF2-40B4-BE49-F238E27FC236}">
                <a16:creationId xmlns:a16="http://schemas.microsoft.com/office/drawing/2014/main" id="{77A3F090-9041-4624-BD58-D64F160CF186}"/>
              </a:ext>
            </a:extLst>
          </p:cNvPr>
          <p:cNvSpPr txBox="1"/>
          <p:nvPr/>
        </p:nvSpPr>
        <p:spPr bwMode="auto">
          <a:xfrm>
            <a:off x="2315584" y="1515203"/>
            <a:ext cx="391886"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latin typeface="Arev Sans" pitchFamily="34" charset="0"/>
                <a:ea typeface="Arev Sans" pitchFamily="34" charset="0"/>
                <a:cs typeface="Arev sans bold" pitchFamily="34" charset="0"/>
              </a:rPr>
              <a:t>U</a:t>
            </a:r>
            <a:endParaRPr lang="en-US" sz="2400" b="1" dirty="0">
              <a:latin typeface="Arev Sans" pitchFamily="34" charset="0"/>
              <a:ea typeface="Arev Sans" pitchFamily="34" charset="0"/>
              <a:cs typeface="Arev sans bold" pitchFamily="34" charset="0"/>
            </a:endParaRPr>
          </a:p>
        </p:txBody>
      </p:sp>
      <p:sp>
        <p:nvSpPr>
          <p:cNvPr id="13" name="Rectangle: Rounded Corners 12">
            <a:extLst>
              <a:ext uri="{FF2B5EF4-FFF2-40B4-BE49-F238E27FC236}">
                <a16:creationId xmlns:a16="http://schemas.microsoft.com/office/drawing/2014/main" id="{0479D67A-D0E7-701D-B391-0A72B8AD70DD}"/>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b="1" dirty="0">
                <a:latin typeface="Arev Sans" panose="020B0603030804020204" pitchFamily="34" charset="0"/>
                <a:ea typeface="Arev Sans" panose="020B0603030804020204" pitchFamily="34" charset="0"/>
              </a:rPr>
              <a:t>U</a:t>
            </a:r>
            <a:endParaRPr lang="en-US" sz="2400" b="1" dirty="0">
              <a:latin typeface="Arev Sans" panose="020B0603030804020204" pitchFamily="34" charset="0"/>
              <a:ea typeface="Arev Sans" panose="020B0603030804020204" pitchFamily="34" charset="0"/>
            </a:endParaRPr>
          </a:p>
        </p:txBody>
      </p:sp>
    </p:spTree>
    <p:extLst>
      <p:ext uri="{BB962C8B-B14F-4D97-AF65-F5344CB8AC3E}">
        <p14:creationId xmlns:p14="http://schemas.microsoft.com/office/powerpoint/2010/main" val="191346403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119509" y="3304750"/>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61" name="TextBox 60">
            <a:extLst>
              <a:ext uri="{FF2B5EF4-FFF2-40B4-BE49-F238E27FC236}">
                <a16:creationId xmlns:a16="http://schemas.microsoft.com/office/drawing/2014/main" id="{7D758034-B35B-0B66-F3D6-B4A8AB7BC3E8}"/>
              </a:ext>
            </a:extLst>
          </p:cNvPr>
          <p:cNvSpPr txBox="1"/>
          <p:nvPr/>
        </p:nvSpPr>
        <p:spPr bwMode="auto">
          <a:xfrm>
            <a:off x="157116" y="4698492"/>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random placement)</a:t>
            </a:r>
            <a:endParaRPr lang="en-US" sz="1800" dirty="0">
              <a:solidFill>
                <a:srgbClr val="9B0000"/>
              </a:solidFill>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5207278" y="2444785"/>
            <a:ext cx="3224982" cy="80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4</a:t>
            </a:r>
            <a:r>
              <a:rPr lang="el-GR"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5</a:t>
            </a:r>
            <a:r>
              <a:rPr lang="en-US" sz="1000" baseline="-25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a:t>
            </a:r>
            <a:r>
              <a:rPr lang="el-GR"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n−1</a:t>
            </a:r>
            <a:r>
              <a:rPr lang="en-US" sz="1000" baseline="-25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000" baseline="-25000" dirty="0">
              <a:solidFill>
                <a:srgbClr val="FFFF00"/>
              </a:solidFill>
              <a:latin typeface="Arev Sans" pitchFamily="34" charset="0"/>
              <a:ea typeface="Arev Sans" pitchFamily="34" charset="0"/>
              <a:cs typeface="Arev sans bold" pitchFamily="34" charset="0"/>
            </a:endParaRPr>
          </a:p>
          <a:p>
            <a:pPr algn="ctr" eaLnBrk="1" hangingPunct="1">
              <a:lnSpc>
                <a:spcPct val="120000"/>
              </a:lnSpc>
            </a:pPr>
            <a:endParaRPr lang="en-US" sz="2400" baseline="-25000" dirty="0">
              <a:solidFill>
                <a:srgbClr val="FFFF00"/>
              </a:solidFill>
              <a:latin typeface="Arev Sans" pitchFamily="34" charset="0"/>
              <a:ea typeface="Arev Sans" pitchFamily="34" charset="0"/>
              <a:cs typeface="Arev sans bold" pitchFamily="34" charset="0"/>
            </a:endParaRPr>
          </a:p>
        </p:txBody>
      </p:sp>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58" name="TextBox 57">
            <a:extLst>
              <a:ext uri="{FF2B5EF4-FFF2-40B4-BE49-F238E27FC236}">
                <a16:creationId xmlns:a16="http://schemas.microsoft.com/office/drawing/2014/main" id="{BBB4B051-CD51-F65F-F4FE-A71B087D7A45}"/>
              </a:ext>
            </a:extLst>
          </p:cNvPr>
          <p:cNvSpPr txBox="1"/>
          <p:nvPr/>
        </p:nvSpPr>
        <p:spPr bwMode="auto">
          <a:xfrm>
            <a:off x="2443843" y="108204"/>
            <a:ext cx="730431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Therefore…</a:t>
            </a:r>
          </a:p>
        </p:txBody>
      </p:sp>
      <p:sp>
        <p:nvSpPr>
          <p:cNvPr id="13" name="Rectangle: Rounded Corners 12">
            <a:extLst>
              <a:ext uri="{FF2B5EF4-FFF2-40B4-BE49-F238E27FC236}">
                <a16:creationId xmlns:a16="http://schemas.microsoft.com/office/drawing/2014/main" id="{0479D67A-D0E7-701D-B391-0A72B8AD70DD}"/>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b="1" dirty="0">
                <a:latin typeface="Arev Sans" panose="020B0603030804020204" pitchFamily="34" charset="0"/>
                <a:ea typeface="Arev Sans" panose="020B0603030804020204" pitchFamily="34" charset="0"/>
              </a:rPr>
              <a:t>U</a:t>
            </a:r>
            <a:endParaRPr lang="en-US" sz="2400" b="1" dirty="0">
              <a:latin typeface="Arev Sans" panose="020B0603030804020204" pitchFamily="34" charset="0"/>
              <a:ea typeface="Arev Sans" panose="020B0603030804020204" pitchFamily="34" charset="0"/>
            </a:endParaRPr>
          </a:p>
        </p:txBody>
      </p:sp>
      <p:sp>
        <p:nvSpPr>
          <p:cNvPr id="15" name="Freeform: Shape 14">
            <a:extLst>
              <a:ext uri="{FF2B5EF4-FFF2-40B4-BE49-F238E27FC236}">
                <a16:creationId xmlns:a16="http://schemas.microsoft.com/office/drawing/2014/main" id="{7B69092D-D5B0-7C86-4185-3C3D8C3DD639}"/>
              </a:ext>
            </a:extLst>
          </p:cNvPr>
          <p:cNvSpPr/>
          <p:nvPr/>
        </p:nvSpPr>
        <p:spPr bwMode="auto">
          <a:xfrm>
            <a:off x="2189062" y="2527620"/>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U</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29" name="TextBox 28">
            <a:extLst>
              <a:ext uri="{FF2B5EF4-FFF2-40B4-BE49-F238E27FC236}">
                <a16:creationId xmlns:a16="http://schemas.microsoft.com/office/drawing/2014/main" id="{0C47CCCA-4DFF-0FD6-67A3-FEA7BD9BAFF3}"/>
              </a:ext>
            </a:extLst>
          </p:cNvPr>
          <p:cNvSpPr txBox="1"/>
          <p:nvPr/>
        </p:nvSpPr>
        <p:spPr bwMode="auto">
          <a:xfrm>
            <a:off x="3704780" y="5051718"/>
            <a:ext cx="5851073"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Theorem 1:  </a:t>
            </a:r>
            <a:r>
              <a:rPr lang="en-US" sz="2400" dirty="0">
                <a:solidFill>
                  <a:srgbClr val="FFFF00"/>
                </a:solidFill>
                <a:latin typeface="Arev Sans" pitchFamily="34" charset="0"/>
                <a:ea typeface="Arev Sans"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latin typeface="Verdana" panose="020B0604030504040204" pitchFamily="34" charset="0"/>
                <a:ea typeface="Verdana" panose="020B0604030504040204" pitchFamily="34" charset="0"/>
                <a:cs typeface="Arev sans bold" pitchFamily="34" charset="0"/>
              </a:rPr>
              <a:t>≥</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.04  </a:t>
            </a:r>
            <a:r>
              <a:rPr lang="en-US" sz="2400" dirty="0">
                <a:latin typeface="Arev Sans" panose="020B0603030804020204" pitchFamily="34" charset="0"/>
                <a:ea typeface="Arev Sans" panose="020B0603030804020204" pitchFamily="34" charset="0"/>
                <a:cs typeface="Arev sans bold" pitchFamily="34" charset="0"/>
              </a:rPr>
              <a:t>for all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m</a:t>
            </a:r>
          </a:p>
        </p:txBody>
      </p:sp>
      <p:sp>
        <p:nvSpPr>
          <p:cNvPr id="30" name="TextBox 29">
            <a:extLst>
              <a:ext uri="{FF2B5EF4-FFF2-40B4-BE49-F238E27FC236}">
                <a16:creationId xmlns:a16="http://schemas.microsoft.com/office/drawing/2014/main" id="{59897671-BA89-209B-8E17-F0A478B260FD}"/>
              </a:ext>
            </a:extLst>
          </p:cNvPr>
          <p:cNvSpPr txBox="1"/>
          <p:nvPr/>
        </p:nvSpPr>
        <p:spPr bwMode="auto">
          <a:xfrm>
            <a:off x="3704780" y="5743408"/>
            <a:ext cx="898252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Theorem 2:  </a:t>
            </a:r>
            <a:r>
              <a:rPr lang="en-US" sz="2400" dirty="0">
                <a:solidFill>
                  <a:srgbClr val="FFFF00"/>
                </a:solidFill>
                <a:latin typeface="Arev Sans" pitchFamily="34" charset="0"/>
                <a:ea typeface="Arev Sans"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latin typeface="Verdana" panose="020B0604030504040204" pitchFamily="34" charset="0"/>
                <a:ea typeface="Verdana" panose="020B0604030504040204" pitchFamily="34" charset="0"/>
                <a:cs typeface="Arev sans bold" pitchFamily="34" charset="0"/>
              </a:rPr>
              <a:t>≥</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 </a:t>
            </a:r>
            <a:r>
              <a:rPr lang="en-US" sz="2400" baseline="10000" dirty="0">
                <a:latin typeface="Arev Sans" panose="020B0603030804020204" pitchFamily="34" charset="0"/>
                <a:ea typeface="Arev Sans" panose="020B0603030804020204" pitchFamily="34" charset="0"/>
                <a:cs typeface="Arev sans bold" pitchFamily="34" charset="0"/>
              </a:rPr>
              <a:t>(tiny)</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provided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2</a:t>
            </a:r>
            <a:r>
              <a:rPr lang="en-US" baseline="30000" dirty="0">
                <a:solidFill>
                  <a:srgbClr val="FFFF00"/>
                </a:solidFill>
                <a:latin typeface="Arev Sans" panose="020B0603030804020204" pitchFamily="34" charset="0"/>
                <a:ea typeface="Arev Sans" panose="020B0603030804020204" pitchFamily="34" charset="0"/>
                <a:cs typeface="Arev sans bold" pitchFamily="34" charset="0"/>
              </a:rPr>
              <a:t>m</a:t>
            </a:r>
            <a:r>
              <a:rPr lang="en-US" sz="2400" dirty="0">
                <a:latin typeface="Arev Sans" panose="020B0603030804020204" pitchFamily="34" charset="0"/>
                <a:ea typeface="Arev Sans" panose="020B0603030804020204" pitchFamily="34" charset="0"/>
                <a:cs typeface="Arev sans bold" pitchFamily="34" charset="0"/>
              </a:rPr>
              <a:t> </a:t>
            </a:r>
            <a:r>
              <a:rPr lang="en-US" sz="2400" b="1" dirty="0">
                <a:latin typeface="Verdana" panose="020B0604030504040204" pitchFamily="34" charset="0"/>
                <a:ea typeface="Verdana" panose="020B0604030504040204" pitchFamily="34" charset="0"/>
                <a:cs typeface="Arev sans bold" pitchFamily="34" charset="0"/>
              </a:rPr>
              <a:t>≳</a:t>
            </a:r>
            <a:r>
              <a:rPr lang="en-US" sz="2400" dirty="0">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k</a:t>
            </a:r>
            <a:r>
              <a:rPr lang="en-US" baseline="30000" dirty="0">
                <a:solidFill>
                  <a:srgbClr val="FFFF00"/>
                </a:solidFill>
                <a:latin typeface="Arev Sans" panose="020B0603030804020204" pitchFamily="34" charset="0"/>
                <a:ea typeface="Arev Sans" panose="020B0603030804020204" pitchFamily="34" charset="0"/>
                <a:cs typeface="Arev sans bold" pitchFamily="34" charset="0"/>
              </a:rPr>
              <a:t>2</a:t>
            </a:r>
            <a:endParaRPr lang="en-US" sz="2400" dirty="0">
              <a:solidFill>
                <a:srgbClr val="FFFF00"/>
              </a:solidFill>
              <a:latin typeface="Arev Sans" pitchFamily="34" charset="0"/>
              <a:ea typeface="Arev Sans" pitchFamily="34" charset="0"/>
              <a:cs typeface="Arev sans bold" pitchFamily="34" charset="0"/>
            </a:endParaRPr>
          </a:p>
        </p:txBody>
      </p:sp>
      <p:grpSp>
        <p:nvGrpSpPr>
          <p:cNvPr id="31" name="Group 30"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037A07FB-341F-1C17-DBE8-970D278B7603}"/>
              </a:ext>
            </a:extLst>
          </p:cNvPr>
          <p:cNvGrpSpPr>
            <a:grpSpLocks noChangeAspect="1"/>
          </p:cNvGrpSpPr>
          <p:nvPr>
            <p:custDataLst>
              <p:tags r:id="rId1"/>
            </p:custDataLst>
          </p:nvPr>
        </p:nvGrpSpPr>
        <p:grpSpPr>
          <a:xfrm>
            <a:off x="7101112" y="5733829"/>
            <a:ext cx="676896" cy="574323"/>
            <a:chOff x="11420991" y="-17463808"/>
            <a:chExt cx="868918" cy="737247"/>
          </a:xfrm>
        </p:grpSpPr>
        <p:sp>
          <p:nvSpPr>
            <p:cNvPr id="32" name="Freeform: Shape 31">
              <a:extLst>
                <a:ext uri="{FF2B5EF4-FFF2-40B4-BE49-F238E27FC236}">
                  <a16:creationId xmlns:a16="http://schemas.microsoft.com/office/drawing/2014/main" id="{95899C81-D9CC-0183-38CE-6C0F2DFE2337}"/>
                </a:ext>
              </a:extLst>
            </p:cNvPr>
            <p:cNvSpPr/>
            <p:nvPr>
              <p:custDataLst>
                <p:tags r:id="rId2"/>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87127AF-BC57-4050-FF8E-F64ECC230705}"/>
                </a:ext>
              </a:extLst>
            </p:cNvPr>
            <p:cNvSpPr/>
            <p:nvPr>
              <p:custDataLst>
                <p:tags r:id="rId3"/>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8E702CE-F861-F47A-791D-3C0FFA3C0D98}"/>
                </a:ext>
              </a:extLst>
            </p:cNvPr>
            <p:cNvSpPr/>
            <p:nvPr>
              <p:custDataLst>
                <p:tags r:id="rId4"/>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9379ED2-415F-359D-7DC4-CBB3A9BB0370}"/>
                </a:ext>
              </a:extLst>
            </p:cNvPr>
            <p:cNvSpPr/>
            <p:nvPr>
              <p:custDataLst>
                <p:tags r:id="rId5"/>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58E3651-88A9-DD67-B155-446E7982E831}"/>
                </a:ext>
              </a:extLst>
            </p:cNvPr>
            <p:cNvSpPr/>
            <p:nvPr>
              <p:custDataLst>
                <p:tags r:id="rId6"/>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spTree>
    <p:extLst>
      <p:ext uri="{BB962C8B-B14F-4D97-AF65-F5344CB8AC3E}">
        <p14:creationId xmlns:p14="http://schemas.microsoft.com/office/powerpoint/2010/main" val="33412894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Box 368">
            <a:extLst>
              <a:ext uri="{FF2B5EF4-FFF2-40B4-BE49-F238E27FC236}">
                <a16:creationId xmlns:a16="http://schemas.microsoft.com/office/drawing/2014/main" id="{611FF7D6-359D-0139-E8AE-4FCCE08AC10D}"/>
              </a:ext>
            </a:extLst>
          </p:cNvPr>
          <p:cNvSpPr txBox="1"/>
          <p:nvPr/>
        </p:nvSpPr>
        <p:spPr bwMode="auto">
          <a:xfrm>
            <a:off x="3746903" y="4846561"/>
            <a:ext cx="1949139" cy="10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ts val="3600"/>
              </a:lnSpc>
            </a:pPr>
            <a:r>
              <a:rPr lang="el-GR" dirty="0">
                <a:solidFill>
                  <a:srgbClr val="FFFF00"/>
                </a:solidFill>
                <a:latin typeface="Arev Sans" pitchFamily="34" charset="0"/>
                <a:ea typeface="Arev Sans" pitchFamily="34" charset="0"/>
                <a:cs typeface="Arev sans bold" pitchFamily="34" charset="0"/>
              </a:rPr>
              <a:t>ϵ</a:t>
            </a:r>
            <a:endParaRPr lang="en-US" sz="4000" dirty="0">
              <a:solidFill>
                <a:srgbClr val="FFFF00"/>
              </a:solidFill>
              <a:latin typeface="Arev Sans" pitchFamily="34" charset="0"/>
              <a:ea typeface="Arev Sans" pitchFamily="34" charset="0"/>
              <a:cs typeface="Arev sans bold" pitchFamily="34" charset="0"/>
            </a:endParaRPr>
          </a:p>
          <a:p>
            <a:pPr algn="ctr" eaLnBrk="1" hangingPunct="1">
              <a:lnSpc>
                <a:spcPts val="3600"/>
              </a:lnSpc>
            </a:pPr>
            <a:r>
              <a:rPr lang="en-US" sz="4000" dirty="0">
                <a:latin typeface="Arev Sans" pitchFamily="34" charset="0"/>
                <a:ea typeface="Arev Sans" pitchFamily="34" charset="0"/>
                <a:cs typeface="Arev sans bold" pitchFamily="34" charset="0"/>
              </a:rPr>
              <a:t>≈</a:t>
            </a:r>
          </a:p>
        </p:txBody>
      </p:sp>
      <p:grpSp>
        <p:nvGrpSpPr>
          <p:cNvPr id="352" name="Group 351"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title="IguanaTex Vector Display">
            <a:extLst>
              <a:ext uri="{FF2B5EF4-FFF2-40B4-BE49-F238E27FC236}">
                <a16:creationId xmlns:a16="http://schemas.microsoft.com/office/drawing/2014/main" id="{04E0101A-0BDE-9CFB-EB5C-BC150291BCEF}"/>
              </a:ext>
            </a:extLst>
          </p:cNvPr>
          <p:cNvGrpSpPr>
            <a:grpSpLocks noChangeAspect="1"/>
          </p:cNvGrpSpPr>
          <p:nvPr>
            <p:custDataLst>
              <p:tags r:id="rId1"/>
            </p:custDataLst>
          </p:nvPr>
        </p:nvGrpSpPr>
        <p:grpSpPr>
          <a:xfrm>
            <a:off x="188269" y="5157179"/>
            <a:ext cx="3878334" cy="932876"/>
            <a:chOff x="10782205" y="-15689950"/>
            <a:chExt cx="2182832" cy="525048"/>
          </a:xfrm>
        </p:grpSpPr>
        <p:sp>
          <p:nvSpPr>
            <p:cNvPr id="338" name="Freeform: Shape 337">
              <a:extLst>
                <a:ext uri="{FF2B5EF4-FFF2-40B4-BE49-F238E27FC236}">
                  <a16:creationId xmlns:a16="http://schemas.microsoft.com/office/drawing/2014/main" id="{311B536A-F7FD-9C91-38F4-75BF24D1D7A0}"/>
                </a:ext>
              </a:extLst>
            </p:cNvPr>
            <p:cNvSpPr/>
            <p:nvPr>
              <p:custDataLst>
                <p:tags r:id="rId15"/>
              </p:custDataLst>
            </p:nvPr>
          </p:nvSpPr>
          <p:spPr>
            <a:xfrm flipV="1">
              <a:off x="11369141" y="-15609568"/>
              <a:ext cx="157266" cy="221340"/>
            </a:xfrm>
            <a:custGeom>
              <a:avLst/>
              <a:gdLst>
                <a:gd name="connsiteX0" fmla="*/ 0 w 157266"/>
                <a:gd name="connsiteY0" fmla="*/ 220043 h 221340"/>
                <a:gd name="connsiteX1" fmla="*/ 0 w 157266"/>
                <a:gd name="connsiteY1" fmla="*/ -1298 h 221340"/>
                <a:gd name="connsiteX2" fmla="*/ 157267 w 157266"/>
                <a:gd name="connsiteY2" fmla="*/ -1298 h 221340"/>
                <a:gd name="connsiteX3" fmla="*/ 157267 w 157266"/>
                <a:gd name="connsiteY3" fmla="*/ 41812 h 221340"/>
                <a:gd name="connsiteX4" fmla="*/ 57074 w 157266"/>
                <a:gd name="connsiteY4" fmla="*/ 41812 h 221340"/>
                <a:gd name="connsiteX5" fmla="*/ 57074 w 157266"/>
                <a:gd name="connsiteY5" fmla="*/ 92523 h 221340"/>
                <a:gd name="connsiteX6" fmla="*/ 148161 w 157266"/>
                <a:gd name="connsiteY6" fmla="*/ 92523 h 221340"/>
                <a:gd name="connsiteX7" fmla="*/ 148161 w 157266"/>
                <a:gd name="connsiteY7" fmla="*/ 135633 h 221340"/>
                <a:gd name="connsiteX8" fmla="*/ 57074 w 157266"/>
                <a:gd name="connsiteY8" fmla="*/ 135633 h 221340"/>
                <a:gd name="connsiteX9" fmla="*/ 57074 w 157266"/>
                <a:gd name="connsiteY9" fmla="*/ 176924 h 221340"/>
                <a:gd name="connsiteX10" fmla="*/ 153933 w 157266"/>
                <a:gd name="connsiteY10" fmla="*/ 176924 h 221340"/>
                <a:gd name="connsiteX11" fmla="*/ 153933 w 157266"/>
                <a:gd name="connsiteY11" fmla="*/ 220043 h 221340"/>
                <a:gd name="connsiteX12" fmla="*/ 0 w 157266"/>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66" h="221340">
                  <a:moveTo>
                    <a:pt x="0" y="220043"/>
                  </a:moveTo>
                  <a:lnTo>
                    <a:pt x="0" y="-1298"/>
                  </a:lnTo>
                  <a:lnTo>
                    <a:pt x="157267" y="-1298"/>
                  </a:lnTo>
                  <a:lnTo>
                    <a:pt x="157267" y="41812"/>
                  </a:lnTo>
                  <a:lnTo>
                    <a:pt x="57074" y="41812"/>
                  </a:lnTo>
                  <a:lnTo>
                    <a:pt x="57074" y="92523"/>
                  </a:lnTo>
                  <a:lnTo>
                    <a:pt x="148161" y="92523"/>
                  </a:lnTo>
                  <a:lnTo>
                    <a:pt x="148161" y="135633"/>
                  </a:lnTo>
                  <a:lnTo>
                    <a:pt x="57074" y="135633"/>
                  </a:lnTo>
                  <a:lnTo>
                    <a:pt x="57074" y="176924"/>
                  </a:lnTo>
                  <a:lnTo>
                    <a:pt x="153933" y="176924"/>
                  </a:lnTo>
                  <a:lnTo>
                    <a:pt x="153933" y="220043"/>
                  </a:lnTo>
                  <a:lnTo>
                    <a:pt x="0" y="220043"/>
                  </a:lnTo>
                  <a:close/>
                </a:path>
              </a:pathLst>
            </a:custGeom>
            <a:solidFill>
              <a:srgbClr val="FFFFFF"/>
            </a:solidFill>
            <a:ln w="3047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67922F2-4C9C-2E62-C9B6-CE1C40D34AD9}"/>
                </a:ext>
              </a:extLst>
            </p:cNvPr>
            <p:cNvSpPr/>
            <p:nvPr>
              <p:custDataLst>
                <p:tags r:id="rId16"/>
              </p:custDataLst>
            </p:nvPr>
          </p:nvSpPr>
          <p:spPr>
            <a:xfrm flipV="1">
              <a:off x="10782205" y="-15336361"/>
              <a:ext cx="143998" cy="168229"/>
            </a:xfrm>
            <a:custGeom>
              <a:avLst/>
              <a:gdLst>
                <a:gd name="connsiteX0" fmla="*/ 7610 w 143998"/>
                <a:gd name="connsiteY0" fmla="*/ 166948 h 168229"/>
                <a:gd name="connsiteX1" fmla="*/ 59998 w 143998"/>
                <a:gd name="connsiteY1" fmla="*/ 88480 h 168229"/>
                <a:gd name="connsiteX2" fmla="*/ 0 w 143998"/>
                <a:gd name="connsiteY2" fmla="*/ -1282 h 168229"/>
                <a:gd name="connsiteX3" fmla="*/ 24460 w 143998"/>
                <a:gd name="connsiteY3" fmla="*/ -1282 h 168229"/>
                <a:gd name="connsiteX4" fmla="*/ 72228 w 143998"/>
                <a:gd name="connsiteY4" fmla="*/ 70251 h 168229"/>
                <a:gd name="connsiteX5" fmla="*/ 119539 w 143998"/>
                <a:gd name="connsiteY5" fmla="*/ -1282 h 168229"/>
                <a:gd name="connsiteX6" fmla="*/ 143999 w 143998"/>
                <a:gd name="connsiteY6" fmla="*/ -1282 h 168229"/>
                <a:gd name="connsiteX7" fmla="*/ 86305 w 143998"/>
                <a:gd name="connsiteY7" fmla="*/ 86175 h 168229"/>
                <a:gd name="connsiteX8" fmla="*/ 140303 w 143998"/>
                <a:gd name="connsiteY8" fmla="*/ 166948 h 168229"/>
                <a:gd name="connsiteX9" fmla="*/ 115842 w 143998"/>
                <a:gd name="connsiteY9" fmla="*/ 166948 h 168229"/>
                <a:gd name="connsiteX10" fmla="*/ 73847 w 143998"/>
                <a:gd name="connsiteY10" fmla="*/ 104407 h 168229"/>
                <a:gd name="connsiteX11" fmla="*/ 32071 w 143998"/>
                <a:gd name="connsiteY11" fmla="*/ 166948 h 168229"/>
                <a:gd name="connsiteX12" fmla="*/ 7610 w 143998"/>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998" h="168229">
                  <a:moveTo>
                    <a:pt x="7610" y="166948"/>
                  </a:moveTo>
                  <a:lnTo>
                    <a:pt x="59998" y="88480"/>
                  </a:lnTo>
                  <a:lnTo>
                    <a:pt x="0" y="-1282"/>
                  </a:lnTo>
                  <a:lnTo>
                    <a:pt x="24460" y="-1282"/>
                  </a:lnTo>
                  <a:lnTo>
                    <a:pt x="72228" y="70251"/>
                  </a:lnTo>
                  <a:lnTo>
                    <a:pt x="119539" y="-1282"/>
                  </a:lnTo>
                  <a:lnTo>
                    <a:pt x="143999" y="-1282"/>
                  </a:lnTo>
                  <a:lnTo>
                    <a:pt x="86305" y="86175"/>
                  </a:lnTo>
                  <a:lnTo>
                    <a:pt x="140303" y="166948"/>
                  </a:lnTo>
                  <a:lnTo>
                    <a:pt x="115842" y="166948"/>
                  </a:lnTo>
                  <a:lnTo>
                    <a:pt x="73847" y="104407"/>
                  </a:lnTo>
                  <a:lnTo>
                    <a:pt x="32071" y="166948"/>
                  </a:lnTo>
                  <a:lnTo>
                    <a:pt x="7610" y="166948"/>
                  </a:lnTo>
                  <a:close/>
                </a:path>
              </a:pathLst>
            </a:custGeom>
            <a:solidFill>
              <a:srgbClr val="FFFF00"/>
            </a:solidFill>
            <a:ln w="3047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4E38BDF4-102D-9C15-1220-DB4F2FB399E8}"/>
                </a:ext>
              </a:extLst>
            </p:cNvPr>
            <p:cNvSpPr/>
            <p:nvPr>
              <p:custDataLst>
                <p:tags r:id="rId17"/>
              </p:custDataLst>
            </p:nvPr>
          </p:nvSpPr>
          <p:spPr>
            <a:xfrm flipV="1">
              <a:off x="10952067" y="-15265048"/>
              <a:ext cx="155067" cy="60922"/>
            </a:xfrm>
            <a:custGeom>
              <a:avLst/>
              <a:gdLst>
                <a:gd name="connsiteX0" fmla="*/ 13155 w 155067"/>
                <a:gd name="connsiteY0" fmla="*/ 11874 h 60922"/>
                <a:gd name="connsiteX1" fmla="*/ 38767 w 155067"/>
                <a:gd name="connsiteY1" fmla="*/ 33104 h 60922"/>
                <a:gd name="connsiteX2" fmla="*/ 116301 w 155067"/>
                <a:gd name="connsiteY2" fmla="*/ -1280 h 60922"/>
                <a:gd name="connsiteX3" fmla="*/ 155068 w 155067"/>
                <a:gd name="connsiteY3" fmla="*/ 46488 h 60922"/>
                <a:gd name="connsiteX4" fmla="*/ 141913 w 155067"/>
                <a:gd name="connsiteY4" fmla="*/ 46488 h 60922"/>
                <a:gd name="connsiteX5" fmla="*/ 116301 w 155067"/>
                <a:gd name="connsiteY5" fmla="*/ 25265 h 60922"/>
                <a:gd name="connsiteX6" fmla="*/ 38767 w 155067"/>
                <a:gd name="connsiteY6" fmla="*/ 59642 h 60922"/>
                <a:gd name="connsiteX7" fmla="*/ 0 w 155067"/>
                <a:gd name="connsiteY7" fmla="*/ 11874 h 60922"/>
                <a:gd name="connsiteX8" fmla="*/ 13155 w 155067"/>
                <a:gd name="connsiteY8" fmla="*/ 11874 h 6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 h="60922">
                  <a:moveTo>
                    <a:pt x="13155" y="11874"/>
                  </a:moveTo>
                  <a:cubicBezTo>
                    <a:pt x="13155" y="16722"/>
                    <a:pt x="20765" y="33104"/>
                    <a:pt x="38767" y="33104"/>
                  </a:cubicBezTo>
                  <a:cubicBezTo>
                    <a:pt x="65304" y="33104"/>
                    <a:pt x="83763" y="-1280"/>
                    <a:pt x="116301" y="-1280"/>
                  </a:cubicBezTo>
                  <a:cubicBezTo>
                    <a:pt x="134760" y="-1280"/>
                    <a:pt x="155068" y="13950"/>
                    <a:pt x="155068" y="46488"/>
                  </a:cubicBezTo>
                  <a:lnTo>
                    <a:pt x="141913" y="46488"/>
                  </a:lnTo>
                  <a:cubicBezTo>
                    <a:pt x="141913" y="41649"/>
                    <a:pt x="134303" y="25265"/>
                    <a:pt x="116301" y="25265"/>
                  </a:cubicBezTo>
                  <a:cubicBezTo>
                    <a:pt x="89764" y="25265"/>
                    <a:pt x="71305" y="59642"/>
                    <a:pt x="38767" y="59642"/>
                  </a:cubicBezTo>
                  <a:cubicBezTo>
                    <a:pt x="20308" y="59642"/>
                    <a:pt x="0" y="44412"/>
                    <a:pt x="0" y="11874"/>
                  </a:cubicBezTo>
                  <a:lnTo>
                    <a:pt x="13155" y="11874"/>
                  </a:lnTo>
                  <a:close/>
                </a:path>
              </a:pathLst>
            </a:custGeom>
            <a:solidFill>
              <a:srgbClr val="FFFFFF"/>
            </a:solidFill>
            <a:ln w="3047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1B4E8A7-1D7F-30BD-7B75-480BC1DEC5FD}"/>
                </a:ext>
              </a:extLst>
            </p:cNvPr>
            <p:cNvSpPr/>
            <p:nvPr>
              <p:custDataLst>
                <p:tags r:id="rId18"/>
              </p:custDataLst>
            </p:nvPr>
          </p:nvSpPr>
          <p:spPr>
            <a:xfrm flipV="1">
              <a:off x="11149146" y="-15336361"/>
              <a:ext cx="108689" cy="168229"/>
            </a:xfrm>
            <a:custGeom>
              <a:avLst/>
              <a:gdLst>
                <a:gd name="connsiteX0" fmla="*/ 22850 w 108689"/>
                <a:gd name="connsiteY0" fmla="*/ 148250 h 168229"/>
                <a:gd name="connsiteX1" fmla="*/ 51463 w 108689"/>
                <a:gd name="connsiteY1" fmla="*/ 148250 h 168229"/>
                <a:gd name="connsiteX2" fmla="*/ 75924 w 108689"/>
                <a:gd name="connsiteY2" fmla="*/ 139945 h 168229"/>
                <a:gd name="connsiteX3" fmla="*/ 84696 w 108689"/>
                <a:gd name="connsiteY3" fmla="*/ 116637 h 168229"/>
                <a:gd name="connsiteX4" fmla="*/ 75924 w 108689"/>
                <a:gd name="connsiteY4" fmla="*/ 93328 h 168229"/>
                <a:gd name="connsiteX5" fmla="*/ 51463 w 108689"/>
                <a:gd name="connsiteY5" fmla="*/ 85024 h 168229"/>
                <a:gd name="connsiteX6" fmla="*/ 22850 w 108689"/>
                <a:gd name="connsiteY6" fmla="*/ 85024 h 168229"/>
                <a:gd name="connsiteX7" fmla="*/ 22850 w 108689"/>
                <a:gd name="connsiteY7" fmla="*/ 148250 h 168229"/>
                <a:gd name="connsiteX8" fmla="*/ 0 w 108689"/>
                <a:gd name="connsiteY8" fmla="*/ 166948 h 168229"/>
                <a:gd name="connsiteX9" fmla="*/ 0 w 108689"/>
                <a:gd name="connsiteY9" fmla="*/ -1282 h 168229"/>
                <a:gd name="connsiteX10" fmla="*/ 22850 w 108689"/>
                <a:gd name="connsiteY10" fmla="*/ -1282 h 168229"/>
                <a:gd name="connsiteX11" fmla="*/ 22850 w 108689"/>
                <a:gd name="connsiteY11" fmla="*/ 66335 h 168229"/>
                <a:gd name="connsiteX12" fmla="*/ 51463 w 108689"/>
                <a:gd name="connsiteY12" fmla="*/ 66335 h 168229"/>
                <a:gd name="connsiteX13" fmla="*/ 94154 w 108689"/>
                <a:gd name="connsiteY13" fmla="*/ 79022 h 168229"/>
                <a:gd name="connsiteX14" fmla="*/ 108689 w 108689"/>
                <a:gd name="connsiteY14" fmla="*/ 116637 h 168229"/>
                <a:gd name="connsiteX15" fmla="*/ 94154 w 108689"/>
                <a:gd name="connsiteY15" fmla="*/ 154251 h 168229"/>
                <a:gd name="connsiteX16" fmla="*/ 51463 w 108689"/>
                <a:gd name="connsiteY16" fmla="*/ 166948 h 168229"/>
                <a:gd name="connsiteX17" fmla="*/ 0 w 108689"/>
                <a:gd name="connsiteY17"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689" h="168229">
                  <a:moveTo>
                    <a:pt x="22850" y="148250"/>
                  </a:moveTo>
                  <a:lnTo>
                    <a:pt x="51463" y="148250"/>
                  </a:lnTo>
                  <a:cubicBezTo>
                    <a:pt x="62073" y="148250"/>
                    <a:pt x="70151" y="145489"/>
                    <a:pt x="75924" y="139945"/>
                  </a:cubicBezTo>
                  <a:cubicBezTo>
                    <a:pt x="81695" y="134639"/>
                    <a:pt x="84696" y="126791"/>
                    <a:pt x="84696" y="116637"/>
                  </a:cubicBezTo>
                  <a:cubicBezTo>
                    <a:pt x="84696" y="106483"/>
                    <a:pt x="81695" y="98634"/>
                    <a:pt x="75924" y="93328"/>
                  </a:cubicBezTo>
                  <a:cubicBezTo>
                    <a:pt x="70151" y="87796"/>
                    <a:pt x="62073" y="85024"/>
                    <a:pt x="51463" y="85024"/>
                  </a:cubicBezTo>
                  <a:lnTo>
                    <a:pt x="22850" y="85024"/>
                  </a:lnTo>
                  <a:lnTo>
                    <a:pt x="22850" y="148250"/>
                  </a:lnTo>
                  <a:close/>
                  <a:moveTo>
                    <a:pt x="0" y="166948"/>
                  </a:moveTo>
                  <a:lnTo>
                    <a:pt x="0" y="-1282"/>
                  </a:lnTo>
                  <a:lnTo>
                    <a:pt x="22850" y="-1282"/>
                  </a:lnTo>
                  <a:lnTo>
                    <a:pt x="22850" y="66335"/>
                  </a:lnTo>
                  <a:lnTo>
                    <a:pt x="51463" y="66335"/>
                  </a:lnTo>
                  <a:cubicBezTo>
                    <a:pt x="70389" y="66335"/>
                    <a:pt x="84458" y="70489"/>
                    <a:pt x="94154" y="79022"/>
                  </a:cubicBezTo>
                  <a:cubicBezTo>
                    <a:pt x="103850" y="87558"/>
                    <a:pt x="108689" y="100026"/>
                    <a:pt x="108689" y="116637"/>
                  </a:cubicBezTo>
                  <a:cubicBezTo>
                    <a:pt x="108689" y="133248"/>
                    <a:pt x="103850" y="145716"/>
                    <a:pt x="94154" y="154251"/>
                  </a:cubicBezTo>
                  <a:cubicBezTo>
                    <a:pt x="84458" y="162796"/>
                    <a:pt x="70389" y="166948"/>
                    <a:pt x="51463" y="166948"/>
                  </a:cubicBezTo>
                  <a:lnTo>
                    <a:pt x="0" y="166948"/>
                  </a:lnTo>
                  <a:close/>
                </a:path>
              </a:pathLst>
            </a:custGeom>
            <a:solidFill>
              <a:srgbClr val="FFFF00"/>
            </a:solidFill>
            <a:ln w="3047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C0B2526A-7708-BDDA-7AAB-518234422059}"/>
                </a:ext>
              </a:extLst>
            </p:cNvPr>
            <p:cNvSpPr/>
            <p:nvPr>
              <p:custDataLst>
                <p:tags r:id="rId19"/>
              </p:custDataLst>
            </p:nvPr>
          </p:nvSpPr>
          <p:spPr>
            <a:xfrm flipV="1">
              <a:off x="11286596" y="-15339362"/>
              <a:ext cx="118386" cy="174459"/>
            </a:xfrm>
            <a:custGeom>
              <a:avLst/>
              <a:gdLst>
                <a:gd name="connsiteX0" fmla="*/ 108232 w 118386"/>
                <a:gd name="connsiteY0" fmla="*/ 164634 h 174459"/>
                <a:gd name="connsiteX1" fmla="*/ 83077 w 118386"/>
                <a:gd name="connsiteY1" fmla="*/ 171102 h 174459"/>
                <a:gd name="connsiteX2" fmla="*/ 59074 w 118386"/>
                <a:gd name="connsiteY2" fmla="*/ 173178 h 174459"/>
                <a:gd name="connsiteX3" fmla="*/ 15687 w 118386"/>
                <a:gd name="connsiteY3" fmla="*/ 160481 h 174459"/>
                <a:gd name="connsiteX4" fmla="*/ 0 w 118386"/>
                <a:gd name="connsiteY4" fmla="*/ 125172 h 174459"/>
                <a:gd name="connsiteX5" fmla="*/ 11306 w 118386"/>
                <a:gd name="connsiteY5" fmla="*/ 95178 h 174459"/>
                <a:gd name="connsiteX6" fmla="*/ 48225 w 118386"/>
                <a:gd name="connsiteY6" fmla="*/ 79251 h 174459"/>
                <a:gd name="connsiteX7" fmla="*/ 62074 w 118386"/>
                <a:gd name="connsiteY7" fmla="*/ 76479 h 174459"/>
                <a:gd name="connsiteX8" fmla="*/ 87001 w 118386"/>
                <a:gd name="connsiteY8" fmla="*/ 66098 h 174459"/>
                <a:gd name="connsiteX9" fmla="*/ 94612 w 118386"/>
                <a:gd name="connsiteY9" fmla="*/ 46714 h 174459"/>
                <a:gd name="connsiteX10" fmla="*/ 84000 w 118386"/>
                <a:gd name="connsiteY10" fmla="*/ 24787 h 174459"/>
                <a:gd name="connsiteX11" fmla="*/ 53998 w 118386"/>
                <a:gd name="connsiteY11" fmla="*/ 17177 h 174459"/>
                <a:gd name="connsiteX12" fmla="*/ 27917 w 118386"/>
                <a:gd name="connsiteY12" fmla="*/ 21102 h 174459"/>
                <a:gd name="connsiteX13" fmla="*/ 695 w 118386"/>
                <a:gd name="connsiteY13" fmla="*/ 32865 h 174459"/>
                <a:gd name="connsiteX14" fmla="*/ 695 w 118386"/>
                <a:gd name="connsiteY14" fmla="*/ 9330 h 174459"/>
                <a:gd name="connsiteX15" fmla="*/ 28613 w 118386"/>
                <a:gd name="connsiteY15" fmla="*/ 1490 h 174459"/>
                <a:gd name="connsiteX16" fmla="*/ 53998 w 118386"/>
                <a:gd name="connsiteY16" fmla="*/ -1282 h 174459"/>
                <a:gd name="connsiteX17" fmla="*/ 101994 w 118386"/>
                <a:gd name="connsiteY17" fmla="*/ 11406 h 174459"/>
                <a:gd name="connsiteX18" fmla="*/ 118386 w 118386"/>
                <a:gd name="connsiteY18" fmla="*/ 48334 h 174459"/>
                <a:gd name="connsiteX19" fmla="*/ 106385 w 118386"/>
                <a:gd name="connsiteY19" fmla="*/ 81100 h 174459"/>
                <a:gd name="connsiteX20" fmla="*/ 68771 w 118386"/>
                <a:gd name="connsiteY20" fmla="*/ 98178 h 174459"/>
                <a:gd name="connsiteX21" fmla="*/ 54921 w 118386"/>
                <a:gd name="connsiteY21" fmla="*/ 100941 h 174459"/>
                <a:gd name="connsiteX22" fmla="*/ 29537 w 118386"/>
                <a:gd name="connsiteY22" fmla="*/ 110179 h 174459"/>
                <a:gd name="connsiteX23" fmla="*/ 22840 w 118386"/>
                <a:gd name="connsiteY23" fmla="*/ 127019 h 174459"/>
                <a:gd name="connsiteX24" fmla="*/ 32994 w 118386"/>
                <a:gd name="connsiteY24" fmla="*/ 147556 h 174459"/>
                <a:gd name="connsiteX25" fmla="*/ 61618 w 118386"/>
                <a:gd name="connsiteY25" fmla="*/ 154709 h 174459"/>
                <a:gd name="connsiteX26" fmla="*/ 83762 w 118386"/>
                <a:gd name="connsiteY26" fmla="*/ 151708 h 174459"/>
                <a:gd name="connsiteX27" fmla="*/ 108232 w 118386"/>
                <a:gd name="connsiteY27" fmla="*/ 142479 h 174459"/>
                <a:gd name="connsiteX28" fmla="*/ 108232 w 118386"/>
                <a:gd name="connsiteY28" fmla="*/ 164634 h 1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386" h="174459">
                  <a:moveTo>
                    <a:pt x="108232" y="164634"/>
                  </a:moveTo>
                  <a:cubicBezTo>
                    <a:pt x="99689" y="167406"/>
                    <a:pt x="91382" y="169711"/>
                    <a:pt x="83077" y="171102"/>
                  </a:cubicBezTo>
                  <a:cubicBezTo>
                    <a:pt x="75000" y="172483"/>
                    <a:pt x="66922" y="173178"/>
                    <a:pt x="59074" y="173178"/>
                  </a:cubicBezTo>
                  <a:cubicBezTo>
                    <a:pt x="40614" y="173178"/>
                    <a:pt x="26079" y="169024"/>
                    <a:pt x="15687" y="160481"/>
                  </a:cubicBezTo>
                  <a:cubicBezTo>
                    <a:pt x="5306" y="151708"/>
                    <a:pt x="0" y="140174"/>
                    <a:pt x="0" y="125172"/>
                  </a:cubicBezTo>
                  <a:cubicBezTo>
                    <a:pt x="0" y="112484"/>
                    <a:pt x="3696" y="102331"/>
                    <a:pt x="11306" y="95178"/>
                  </a:cubicBezTo>
                  <a:cubicBezTo>
                    <a:pt x="18926" y="88025"/>
                    <a:pt x="31156" y="82719"/>
                    <a:pt x="48225" y="79251"/>
                  </a:cubicBezTo>
                  <a:lnTo>
                    <a:pt x="62074" y="76479"/>
                  </a:lnTo>
                  <a:cubicBezTo>
                    <a:pt x="73609" y="74174"/>
                    <a:pt x="81924" y="70718"/>
                    <a:pt x="87001" y="66098"/>
                  </a:cubicBezTo>
                  <a:cubicBezTo>
                    <a:pt x="92078" y="61488"/>
                    <a:pt x="94612" y="55020"/>
                    <a:pt x="94612" y="46714"/>
                  </a:cubicBezTo>
                  <a:cubicBezTo>
                    <a:pt x="94612" y="37256"/>
                    <a:pt x="91154" y="29864"/>
                    <a:pt x="84000" y="24787"/>
                  </a:cubicBezTo>
                  <a:cubicBezTo>
                    <a:pt x="77076" y="19711"/>
                    <a:pt x="66922" y="17177"/>
                    <a:pt x="53998" y="17177"/>
                  </a:cubicBezTo>
                  <a:cubicBezTo>
                    <a:pt x="45462" y="17177"/>
                    <a:pt x="36690" y="18559"/>
                    <a:pt x="27917" y="21102"/>
                  </a:cubicBezTo>
                  <a:cubicBezTo>
                    <a:pt x="18926" y="23636"/>
                    <a:pt x="9925" y="27559"/>
                    <a:pt x="695" y="32865"/>
                  </a:cubicBezTo>
                  <a:lnTo>
                    <a:pt x="695" y="9330"/>
                  </a:lnTo>
                  <a:cubicBezTo>
                    <a:pt x="10382" y="5871"/>
                    <a:pt x="19612" y="3099"/>
                    <a:pt x="28613" y="1490"/>
                  </a:cubicBezTo>
                  <a:cubicBezTo>
                    <a:pt x="37614" y="-359"/>
                    <a:pt x="45920" y="-1282"/>
                    <a:pt x="53998" y="-1282"/>
                  </a:cubicBezTo>
                  <a:cubicBezTo>
                    <a:pt x="75000" y="-1282"/>
                    <a:pt x="91154" y="2871"/>
                    <a:pt x="101994" y="11406"/>
                  </a:cubicBezTo>
                  <a:cubicBezTo>
                    <a:pt x="112842" y="19711"/>
                    <a:pt x="118386" y="32179"/>
                    <a:pt x="118386" y="48334"/>
                  </a:cubicBezTo>
                  <a:cubicBezTo>
                    <a:pt x="118386" y="61944"/>
                    <a:pt x="114462" y="73023"/>
                    <a:pt x="106385" y="81100"/>
                  </a:cubicBezTo>
                  <a:cubicBezTo>
                    <a:pt x="98308" y="89178"/>
                    <a:pt x="85611" y="94949"/>
                    <a:pt x="68771" y="98178"/>
                  </a:cubicBezTo>
                  <a:lnTo>
                    <a:pt x="54921" y="100941"/>
                  </a:lnTo>
                  <a:cubicBezTo>
                    <a:pt x="42463" y="103255"/>
                    <a:pt x="33919" y="106485"/>
                    <a:pt x="29537" y="110179"/>
                  </a:cubicBezTo>
                  <a:cubicBezTo>
                    <a:pt x="25156" y="113867"/>
                    <a:pt x="22840" y="119637"/>
                    <a:pt x="22840" y="127019"/>
                  </a:cubicBezTo>
                  <a:cubicBezTo>
                    <a:pt x="22840" y="135793"/>
                    <a:pt x="26308" y="142717"/>
                    <a:pt x="32994" y="147556"/>
                  </a:cubicBezTo>
                  <a:cubicBezTo>
                    <a:pt x="39691" y="152404"/>
                    <a:pt x="49149" y="154709"/>
                    <a:pt x="61618" y="154709"/>
                  </a:cubicBezTo>
                  <a:cubicBezTo>
                    <a:pt x="68771" y="154709"/>
                    <a:pt x="76153" y="153795"/>
                    <a:pt x="83762" y="151708"/>
                  </a:cubicBezTo>
                  <a:cubicBezTo>
                    <a:pt x="91382" y="149632"/>
                    <a:pt x="99689" y="146631"/>
                    <a:pt x="108232" y="142479"/>
                  </a:cubicBezTo>
                  <a:lnTo>
                    <a:pt x="108232" y="164634"/>
                  </a:lnTo>
                  <a:close/>
                </a:path>
              </a:pathLst>
            </a:custGeom>
            <a:solidFill>
              <a:srgbClr val="FFFF00"/>
            </a:solidFill>
            <a:ln w="3047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122C749F-F505-D5D4-DBDF-A015DF74DDAF}"/>
                </a:ext>
              </a:extLst>
            </p:cNvPr>
            <p:cNvSpPr/>
            <p:nvPr>
              <p:custDataLst>
                <p:tags r:id="rId20"/>
              </p:custDataLst>
            </p:nvPr>
          </p:nvSpPr>
          <p:spPr>
            <a:xfrm flipV="1">
              <a:off x="11445957" y="-15336361"/>
              <a:ext cx="108459" cy="168229"/>
            </a:xfrm>
            <a:custGeom>
              <a:avLst/>
              <a:gdLst>
                <a:gd name="connsiteX0" fmla="*/ 0 w 108459"/>
                <a:gd name="connsiteY0" fmla="*/ 166948 h 168229"/>
                <a:gd name="connsiteX1" fmla="*/ 0 w 108459"/>
                <a:gd name="connsiteY1" fmla="*/ -1282 h 168229"/>
                <a:gd name="connsiteX2" fmla="*/ 108459 w 108459"/>
                <a:gd name="connsiteY2" fmla="*/ -1282 h 168229"/>
                <a:gd name="connsiteX3" fmla="*/ 108459 w 108459"/>
                <a:gd name="connsiteY3" fmla="*/ 17873 h 168229"/>
                <a:gd name="connsiteX4" fmla="*/ 22851 w 108459"/>
                <a:gd name="connsiteY4" fmla="*/ 17873 h 168229"/>
                <a:gd name="connsiteX5" fmla="*/ 22851 w 108459"/>
                <a:gd name="connsiteY5" fmla="*/ 78793 h 168229"/>
                <a:gd name="connsiteX6" fmla="*/ 102928 w 108459"/>
                <a:gd name="connsiteY6" fmla="*/ 78793 h 168229"/>
                <a:gd name="connsiteX7" fmla="*/ 102928 w 108459"/>
                <a:gd name="connsiteY7" fmla="*/ 97949 h 168229"/>
                <a:gd name="connsiteX8" fmla="*/ 22851 w 108459"/>
                <a:gd name="connsiteY8" fmla="*/ 97949 h 168229"/>
                <a:gd name="connsiteX9" fmla="*/ 22851 w 108459"/>
                <a:gd name="connsiteY9" fmla="*/ 147794 h 168229"/>
                <a:gd name="connsiteX10" fmla="*/ 106384 w 108459"/>
                <a:gd name="connsiteY10" fmla="*/ 147794 h 168229"/>
                <a:gd name="connsiteX11" fmla="*/ 106384 w 108459"/>
                <a:gd name="connsiteY11" fmla="*/ 166948 h 168229"/>
                <a:gd name="connsiteX12" fmla="*/ 0 w 108459"/>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459" h="168229">
                  <a:moveTo>
                    <a:pt x="0" y="166948"/>
                  </a:moveTo>
                  <a:lnTo>
                    <a:pt x="0" y="-1282"/>
                  </a:lnTo>
                  <a:lnTo>
                    <a:pt x="108459" y="-1282"/>
                  </a:lnTo>
                  <a:lnTo>
                    <a:pt x="108459" y="17873"/>
                  </a:lnTo>
                  <a:lnTo>
                    <a:pt x="22851" y="17873"/>
                  </a:lnTo>
                  <a:lnTo>
                    <a:pt x="22851" y="78793"/>
                  </a:lnTo>
                  <a:lnTo>
                    <a:pt x="102928" y="78793"/>
                  </a:lnTo>
                  <a:lnTo>
                    <a:pt x="102928" y="97949"/>
                  </a:lnTo>
                  <a:lnTo>
                    <a:pt x="22851" y="97949"/>
                  </a:lnTo>
                  <a:lnTo>
                    <a:pt x="22851" y="147794"/>
                  </a:lnTo>
                  <a:lnTo>
                    <a:pt x="106384" y="147794"/>
                  </a:lnTo>
                  <a:lnTo>
                    <a:pt x="106384"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6EE7A9C-4820-5DFE-CFD6-FA685945B30C}"/>
                </a:ext>
              </a:extLst>
            </p:cNvPr>
            <p:cNvSpPr/>
            <p:nvPr>
              <p:custDataLst>
                <p:tags r:id="rId21"/>
              </p:custDataLst>
            </p:nvPr>
          </p:nvSpPr>
          <p:spPr>
            <a:xfrm flipV="1">
              <a:off x="11594806" y="-15336361"/>
              <a:ext cx="128768" cy="171459"/>
            </a:xfrm>
            <a:custGeom>
              <a:avLst/>
              <a:gdLst>
                <a:gd name="connsiteX0" fmla="*/ 0 w 128768"/>
                <a:gd name="connsiteY0" fmla="*/ 170178 h 171459"/>
                <a:gd name="connsiteX1" fmla="*/ 0 w 128768"/>
                <a:gd name="connsiteY1" fmla="*/ 65174 h 171459"/>
                <a:gd name="connsiteX2" fmla="*/ 16154 w 128768"/>
                <a:gd name="connsiteY2" fmla="*/ 15558 h 171459"/>
                <a:gd name="connsiteX3" fmla="*/ 64380 w 128768"/>
                <a:gd name="connsiteY3" fmla="*/ -1282 h 171459"/>
                <a:gd name="connsiteX4" fmla="*/ 112376 w 128768"/>
                <a:gd name="connsiteY4" fmla="*/ 15558 h 171459"/>
                <a:gd name="connsiteX5" fmla="*/ 128769 w 128768"/>
                <a:gd name="connsiteY5" fmla="*/ 65174 h 171459"/>
                <a:gd name="connsiteX6" fmla="*/ 128769 w 128768"/>
                <a:gd name="connsiteY6" fmla="*/ 170178 h 171459"/>
                <a:gd name="connsiteX7" fmla="*/ 105918 w 128768"/>
                <a:gd name="connsiteY7" fmla="*/ 170178 h 171459"/>
                <a:gd name="connsiteX8" fmla="*/ 105918 w 128768"/>
                <a:gd name="connsiteY8" fmla="*/ 67946 h 171459"/>
                <a:gd name="connsiteX9" fmla="*/ 95994 w 128768"/>
                <a:gd name="connsiteY9" fmla="*/ 28951 h 171459"/>
                <a:gd name="connsiteX10" fmla="*/ 64380 w 128768"/>
                <a:gd name="connsiteY10" fmla="*/ 17177 h 171459"/>
                <a:gd name="connsiteX11" fmla="*/ 32766 w 128768"/>
                <a:gd name="connsiteY11" fmla="*/ 28951 h 171459"/>
                <a:gd name="connsiteX12" fmla="*/ 22841 w 128768"/>
                <a:gd name="connsiteY12" fmla="*/ 67946 h 171459"/>
                <a:gd name="connsiteX13" fmla="*/ 22841 w 128768"/>
                <a:gd name="connsiteY13" fmla="*/ 170178 h 171459"/>
                <a:gd name="connsiteX14" fmla="*/ 0 w 128768"/>
                <a:gd name="connsiteY14" fmla="*/ 170178 h 1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68" h="171459">
                  <a:moveTo>
                    <a:pt x="0" y="170178"/>
                  </a:moveTo>
                  <a:lnTo>
                    <a:pt x="0" y="65174"/>
                  </a:lnTo>
                  <a:cubicBezTo>
                    <a:pt x="0" y="43257"/>
                    <a:pt x="5307" y="26637"/>
                    <a:pt x="16154" y="15558"/>
                  </a:cubicBezTo>
                  <a:cubicBezTo>
                    <a:pt x="27234" y="4253"/>
                    <a:pt x="43148" y="-1282"/>
                    <a:pt x="64380" y="-1282"/>
                  </a:cubicBezTo>
                  <a:cubicBezTo>
                    <a:pt x="85612" y="-1282"/>
                    <a:pt x="101538" y="4253"/>
                    <a:pt x="112376" y="15558"/>
                  </a:cubicBezTo>
                  <a:cubicBezTo>
                    <a:pt x="123453" y="26637"/>
                    <a:pt x="128769" y="43257"/>
                    <a:pt x="128769" y="65174"/>
                  </a:cubicBezTo>
                  <a:lnTo>
                    <a:pt x="128769" y="170178"/>
                  </a:lnTo>
                  <a:lnTo>
                    <a:pt x="105918" y="170178"/>
                  </a:lnTo>
                  <a:lnTo>
                    <a:pt x="105918" y="67946"/>
                  </a:lnTo>
                  <a:cubicBezTo>
                    <a:pt x="105918" y="49943"/>
                    <a:pt x="102691" y="37027"/>
                    <a:pt x="95994" y="28951"/>
                  </a:cubicBezTo>
                  <a:cubicBezTo>
                    <a:pt x="89535" y="21102"/>
                    <a:pt x="78916" y="17177"/>
                    <a:pt x="64380" y="17177"/>
                  </a:cubicBezTo>
                  <a:cubicBezTo>
                    <a:pt x="49844" y="17177"/>
                    <a:pt x="39225" y="21102"/>
                    <a:pt x="32766" y="28951"/>
                  </a:cubicBezTo>
                  <a:cubicBezTo>
                    <a:pt x="26070" y="37027"/>
                    <a:pt x="22841" y="49943"/>
                    <a:pt x="22841" y="67946"/>
                  </a:cubicBezTo>
                  <a:lnTo>
                    <a:pt x="22841" y="170178"/>
                  </a:lnTo>
                  <a:lnTo>
                    <a:pt x="0" y="170178"/>
                  </a:lnTo>
                  <a:close/>
                </a:path>
              </a:pathLst>
            </a:custGeom>
            <a:solidFill>
              <a:srgbClr val="FFFF00"/>
            </a:solidFill>
            <a:ln w="3047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87E793F-7969-E5EF-9199-16CA6B2A6C11}"/>
                </a:ext>
              </a:extLst>
            </p:cNvPr>
            <p:cNvSpPr/>
            <p:nvPr>
              <p:custDataLst>
                <p:tags r:id="rId22"/>
              </p:custDataLst>
            </p:nvPr>
          </p:nvSpPr>
          <p:spPr>
            <a:xfrm flipV="1">
              <a:off x="11771703" y="-15336361"/>
              <a:ext cx="141463" cy="168229"/>
            </a:xfrm>
            <a:custGeom>
              <a:avLst/>
              <a:gdLst>
                <a:gd name="connsiteX0" fmla="*/ 22851 w 141463"/>
                <a:gd name="connsiteY0" fmla="*/ 148250 h 168229"/>
                <a:gd name="connsiteX1" fmla="*/ 50310 w 141463"/>
                <a:gd name="connsiteY1" fmla="*/ 148250 h 168229"/>
                <a:gd name="connsiteX2" fmla="*/ 101306 w 141463"/>
                <a:gd name="connsiteY2" fmla="*/ 132563 h 168229"/>
                <a:gd name="connsiteX3" fmla="*/ 117461 w 141463"/>
                <a:gd name="connsiteY3" fmla="*/ 82948 h 168229"/>
                <a:gd name="connsiteX4" fmla="*/ 101306 w 141463"/>
                <a:gd name="connsiteY4" fmla="*/ 33103 h 168229"/>
                <a:gd name="connsiteX5" fmla="*/ 50310 w 141463"/>
                <a:gd name="connsiteY5" fmla="*/ 17406 h 168229"/>
                <a:gd name="connsiteX6" fmla="*/ 22851 w 141463"/>
                <a:gd name="connsiteY6" fmla="*/ 17406 h 168229"/>
                <a:gd name="connsiteX7" fmla="*/ 22851 w 141463"/>
                <a:gd name="connsiteY7" fmla="*/ 148250 h 168229"/>
                <a:gd name="connsiteX8" fmla="*/ 0 w 141463"/>
                <a:gd name="connsiteY8" fmla="*/ 166948 h 168229"/>
                <a:gd name="connsiteX9" fmla="*/ 0 w 141463"/>
                <a:gd name="connsiteY9" fmla="*/ -1282 h 168229"/>
                <a:gd name="connsiteX10" fmla="*/ 46845 w 141463"/>
                <a:gd name="connsiteY10" fmla="*/ -1282 h 168229"/>
                <a:gd name="connsiteX11" fmla="*/ 118387 w 141463"/>
                <a:gd name="connsiteY11" fmla="*/ 19024 h 168229"/>
                <a:gd name="connsiteX12" fmla="*/ 141464 w 141463"/>
                <a:gd name="connsiteY12" fmla="*/ 82948 h 168229"/>
                <a:gd name="connsiteX13" fmla="*/ 118616 w 141463"/>
                <a:gd name="connsiteY13" fmla="*/ 146640 h 168229"/>
                <a:gd name="connsiteX14" fmla="*/ 46845 w 141463"/>
                <a:gd name="connsiteY14" fmla="*/ 166948 h 168229"/>
                <a:gd name="connsiteX15" fmla="*/ 0 w 141463"/>
                <a:gd name="connsiteY15"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63" h="168229">
                  <a:moveTo>
                    <a:pt x="22851" y="148250"/>
                  </a:moveTo>
                  <a:lnTo>
                    <a:pt x="50310" y="148250"/>
                  </a:lnTo>
                  <a:cubicBezTo>
                    <a:pt x="73618" y="148250"/>
                    <a:pt x="90459" y="142946"/>
                    <a:pt x="101306" y="132563"/>
                  </a:cubicBezTo>
                  <a:cubicBezTo>
                    <a:pt x="112157" y="121942"/>
                    <a:pt x="117461" y="105558"/>
                    <a:pt x="117461" y="82948"/>
                  </a:cubicBezTo>
                  <a:cubicBezTo>
                    <a:pt x="117461" y="60335"/>
                    <a:pt x="112157" y="43713"/>
                    <a:pt x="101306" y="33103"/>
                  </a:cubicBezTo>
                  <a:cubicBezTo>
                    <a:pt x="90459" y="22721"/>
                    <a:pt x="73618" y="17406"/>
                    <a:pt x="50310" y="17406"/>
                  </a:cubicBezTo>
                  <a:lnTo>
                    <a:pt x="22851" y="17406"/>
                  </a:lnTo>
                  <a:lnTo>
                    <a:pt x="22851" y="148250"/>
                  </a:lnTo>
                  <a:close/>
                  <a:moveTo>
                    <a:pt x="0" y="166948"/>
                  </a:moveTo>
                  <a:lnTo>
                    <a:pt x="0" y="-1282"/>
                  </a:lnTo>
                  <a:lnTo>
                    <a:pt x="46845" y="-1282"/>
                  </a:lnTo>
                  <a:cubicBezTo>
                    <a:pt x="79153" y="-1282"/>
                    <a:pt x="103157" y="5414"/>
                    <a:pt x="118387" y="19024"/>
                  </a:cubicBezTo>
                  <a:cubicBezTo>
                    <a:pt x="133844" y="32636"/>
                    <a:pt x="141464" y="54105"/>
                    <a:pt x="141464" y="82948"/>
                  </a:cubicBezTo>
                  <a:cubicBezTo>
                    <a:pt x="141464" y="111789"/>
                    <a:pt x="133844" y="133019"/>
                    <a:pt x="118616" y="146640"/>
                  </a:cubicBezTo>
                  <a:cubicBezTo>
                    <a:pt x="103385" y="160253"/>
                    <a:pt x="79382" y="166948"/>
                    <a:pt x="46845" y="166948"/>
                  </a:cubicBezTo>
                  <a:lnTo>
                    <a:pt x="0" y="166948"/>
                  </a:lnTo>
                  <a:close/>
                </a:path>
              </a:pathLst>
            </a:custGeom>
            <a:solidFill>
              <a:srgbClr val="FFFF00"/>
            </a:solidFill>
            <a:ln w="3047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916473C2-042A-1C9C-EE35-F66C18EB210F}"/>
                </a:ext>
              </a:extLst>
            </p:cNvPr>
            <p:cNvSpPr/>
            <p:nvPr>
              <p:custDataLst>
                <p:tags r:id="rId23"/>
              </p:custDataLst>
            </p:nvPr>
          </p:nvSpPr>
          <p:spPr>
            <a:xfrm flipV="1">
              <a:off x="11945426" y="-15339362"/>
              <a:ext cx="155762" cy="174459"/>
            </a:xfrm>
            <a:custGeom>
              <a:avLst/>
              <a:gdLst>
                <a:gd name="connsiteX0" fmla="*/ 78002 w 155762"/>
                <a:gd name="connsiteY0" fmla="*/ 154709 h 174459"/>
                <a:gd name="connsiteX1" fmla="*/ 117224 w 155762"/>
                <a:gd name="connsiteY1" fmla="*/ 136249 h 174459"/>
                <a:gd name="connsiteX2" fmla="*/ 131759 w 155762"/>
                <a:gd name="connsiteY2" fmla="*/ 85948 h 174459"/>
                <a:gd name="connsiteX3" fmla="*/ 117224 w 155762"/>
                <a:gd name="connsiteY3" fmla="*/ 35637 h 174459"/>
                <a:gd name="connsiteX4" fmla="*/ 78002 w 155762"/>
                <a:gd name="connsiteY4" fmla="*/ 17177 h 174459"/>
                <a:gd name="connsiteX5" fmla="*/ 38539 w 155762"/>
                <a:gd name="connsiteY5" fmla="*/ 35637 h 174459"/>
                <a:gd name="connsiteX6" fmla="*/ 23994 w 155762"/>
                <a:gd name="connsiteY6" fmla="*/ 85948 h 174459"/>
                <a:gd name="connsiteX7" fmla="*/ 38539 w 155762"/>
                <a:gd name="connsiteY7" fmla="*/ 136249 h 174459"/>
                <a:gd name="connsiteX8" fmla="*/ 78002 w 155762"/>
                <a:gd name="connsiteY8" fmla="*/ 154709 h 174459"/>
                <a:gd name="connsiteX9" fmla="*/ 78002 w 155762"/>
                <a:gd name="connsiteY9" fmla="*/ 173178 h 174459"/>
                <a:gd name="connsiteX10" fmla="*/ 21232 w 155762"/>
                <a:gd name="connsiteY10" fmla="*/ 149403 h 174459"/>
                <a:gd name="connsiteX11" fmla="*/ 0 w 155762"/>
                <a:gd name="connsiteY11" fmla="*/ 85948 h 174459"/>
                <a:gd name="connsiteX12" fmla="*/ 21232 w 155762"/>
                <a:gd name="connsiteY12" fmla="*/ 22254 h 174459"/>
                <a:gd name="connsiteX13" fmla="*/ 78002 w 155762"/>
                <a:gd name="connsiteY13" fmla="*/ -1282 h 174459"/>
                <a:gd name="connsiteX14" fmla="*/ 134529 w 155762"/>
                <a:gd name="connsiteY14" fmla="*/ 22482 h 174459"/>
                <a:gd name="connsiteX15" fmla="*/ 155763 w 155762"/>
                <a:gd name="connsiteY15" fmla="*/ 85948 h 174459"/>
                <a:gd name="connsiteX16" fmla="*/ 134529 w 155762"/>
                <a:gd name="connsiteY16" fmla="*/ 149403 h 174459"/>
                <a:gd name="connsiteX17" fmla="*/ 78002 w 155762"/>
                <a:gd name="connsiteY17" fmla="*/ 173178 h 1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62" h="174459">
                  <a:moveTo>
                    <a:pt x="78002" y="154709"/>
                  </a:moveTo>
                  <a:cubicBezTo>
                    <a:pt x="94613" y="154709"/>
                    <a:pt x="107537" y="148480"/>
                    <a:pt x="117224" y="136249"/>
                  </a:cubicBezTo>
                  <a:cubicBezTo>
                    <a:pt x="126923" y="124019"/>
                    <a:pt x="131759" y="107179"/>
                    <a:pt x="131759" y="85948"/>
                  </a:cubicBezTo>
                  <a:cubicBezTo>
                    <a:pt x="131759" y="64716"/>
                    <a:pt x="126923" y="47867"/>
                    <a:pt x="117224" y="35637"/>
                  </a:cubicBezTo>
                  <a:cubicBezTo>
                    <a:pt x="107537" y="23407"/>
                    <a:pt x="94613" y="17177"/>
                    <a:pt x="78002" y="17177"/>
                  </a:cubicBezTo>
                  <a:cubicBezTo>
                    <a:pt x="61380" y="17177"/>
                    <a:pt x="48455" y="23407"/>
                    <a:pt x="38539" y="35637"/>
                  </a:cubicBezTo>
                  <a:cubicBezTo>
                    <a:pt x="28840" y="47867"/>
                    <a:pt x="23994" y="64716"/>
                    <a:pt x="23994" y="85948"/>
                  </a:cubicBezTo>
                  <a:cubicBezTo>
                    <a:pt x="23994" y="107179"/>
                    <a:pt x="28840" y="124019"/>
                    <a:pt x="38539" y="136249"/>
                  </a:cubicBezTo>
                  <a:cubicBezTo>
                    <a:pt x="48455" y="148480"/>
                    <a:pt x="61380" y="154709"/>
                    <a:pt x="78002" y="154709"/>
                  </a:cubicBezTo>
                  <a:close/>
                  <a:moveTo>
                    <a:pt x="78002" y="173178"/>
                  </a:moveTo>
                  <a:cubicBezTo>
                    <a:pt x="54456" y="173178"/>
                    <a:pt x="35536" y="165330"/>
                    <a:pt x="21232" y="149403"/>
                  </a:cubicBezTo>
                  <a:cubicBezTo>
                    <a:pt x="7154" y="133717"/>
                    <a:pt x="0" y="112484"/>
                    <a:pt x="0" y="85948"/>
                  </a:cubicBezTo>
                  <a:cubicBezTo>
                    <a:pt x="0" y="59410"/>
                    <a:pt x="7154" y="38180"/>
                    <a:pt x="21232" y="22254"/>
                  </a:cubicBezTo>
                  <a:cubicBezTo>
                    <a:pt x="35536" y="6567"/>
                    <a:pt x="54456" y="-1282"/>
                    <a:pt x="78002" y="-1282"/>
                  </a:cubicBezTo>
                  <a:cubicBezTo>
                    <a:pt x="101535" y="-1282"/>
                    <a:pt x="120454" y="6567"/>
                    <a:pt x="134529" y="22482"/>
                  </a:cubicBezTo>
                  <a:cubicBezTo>
                    <a:pt x="148609" y="38180"/>
                    <a:pt x="155763" y="59410"/>
                    <a:pt x="155763" y="85948"/>
                  </a:cubicBezTo>
                  <a:cubicBezTo>
                    <a:pt x="155763" y="112484"/>
                    <a:pt x="148609" y="133717"/>
                    <a:pt x="134529" y="149403"/>
                  </a:cubicBezTo>
                  <a:cubicBezTo>
                    <a:pt x="120454" y="165330"/>
                    <a:pt x="101535" y="173178"/>
                    <a:pt x="78002" y="173178"/>
                  </a:cubicBezTo>
                  <a:close/>
                </a:path>
              </a:pathLst>
            </a:custGeom>
            <a:solidFill>
              <a:srgbClr val="FFFF00"/>
            </a:solidFill>
            <a:ln w="3047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50C32481-4FAA-5E65-2DB2-653F673A0B31}"/>
                </a:ext>
              </a:extLst>
            </p:cNvPr>
            <p:cNvSpPr/>
            <p:nvPr>
              <p:custDataLst>
                <p:tags r:id="rId24"/>
              </p:custDataLst>
            </p:nvPr>
          </p:nvSpPr>
          <p:spPr>
            <a:xfrm flipV="1">
              <a:off x="12185337" y="-15669976"/>
              <a:ext cx="86286" cy="376628"/>
            </a:xfrm>
            <a:custGeom>
              <a:avLst/>
              <a:gdLst>
                <a:gd name="connsiteX0" fmla="*/ 0 w 86286"/>
                <a:gd name="connsiteY0" fmla="*/ 375331 h 376628"/>
                <a:gd name="connsiteX1" fmla="*/ 86287 w 86286"/>
                <a:gd name="connsiteY1" fmla="*/ 375331 h 376628"/>
                <a:gd name="connsiteX2" fmla="*/ 86287 w 86286"/>
                <a:gd name="connsiteY2" fmla="*/ 356681 h 376628"/>
                <a:gd name="connsiteX3" fmla="*/ 20402 w 86286"/>
                <a:gd name="connsiteY3" fmla="*/ 356681 h 376628"/>
                <a:gd name="connsiteX4" fmla="*/ 20402 w 86286"/>
                <a:gd name="connsiteY4" fmla="*/ 17364 h 376628"/>
                <a:gd name="connsiteX5" fmla="*/ 86287 w 86286"/>
                <a:gd name="connsiteY5" fmla="*/ 17364 h 376628"/>
                <a:gd name="connsiteX6" fmla="*/ 86287 w 86286"/>
                <a:gd name="connsiteY6" fmla="*/ -1297 h 376628"/>
                <a:gd name="connsiteX7" fmla="*/ 0 w 86286"/>
                <a:gd name="connsiteY7" fmla="*/ -1297 h 376628"/>
                <a:gd name="connsiteX8" fmla="*/ 0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0" y="375331"/>
                  </a:moveTo>
                  <a:lnTo>
                    <a:pt x="86287" y="375331"/>
                  </a:lnTo>
                  <a:lnTo>
                    <a:pt x="86287" y="356681"/>
                  </a:lnTo>
                  <a:lnTo>
                    <a:pt x="20402" y="356681"/>
                  </a:lnTo>
                  <a:lnTo>
                    <a:pt x="20402" y="17364"/>
                  </a:lnTo>
                  <a:lnTo>
                    <a:pt x="86287" y="17364"/>
                  </a:lnTo>
                  <a:lnTo>
                    <a:pt x="86287" y="-1297"/>
                  </a:lnTo>
                  <a:lnTo>
                    <a:pt x="0" y="-1297"/>
                  </a:lnTo>
                  <a:lnTo>
                    <a:pt x="0" y="375331"/>
                  </a:lnTo>
                  <a:close/>
                </a:path>
              </a:pathLst>
            </a:custGeom>
            <a:solidFill>
              <a:srgbClr val="FFFFFF"/>
            </a:solidFill>
            <a:ln w="3047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1B76E736-C87F-C82A-57B1-013176DFB22C}"/>
                </a:ext>
              </a:extLst>
            </p:cNvPr>
            <p:cNvSpPr/>
            <p:nvPr>
              <p:custDataLst>
                <p:tags r:id="rId25"/>
              </p:custDataLst>
            </p:nvPr>
          </p:nvSpPr>
          <p:spPr>
            <a:xfrm flipV="1">
              <a:off x="12309607" y="-15609568"/>
              <a:ext cx="189461" cy="221340"/>
            </a:xfrm>
            <a:custGeom>
              <a:avLst/>
              <a:gdLst>
                <a:gd name="connsiteX0" fmla="*/ 10021 w 189461"/>
                <a:gd name="connsiteY0" fmla="*/ 220043 h 221340"/>
                <a:gd name="connsiteX1" fmla="*/ 78943 w 189461"/>
                <a:gd name="connsiteY1" fmla="*/ 116812 h 221340"/>
                <a:gd name="connsiteX2" fmla="*/ 0 w 189461"/>
                <a:gd name="connsiteY2" fmla="*/ -1298 h 221340"/>
                <a:gd name="connsiteX3" fmla="*/ 32185 w 189461"/>
                <a:gd name="connsiteY3" fmla="*/ -1298 h 221340"/>
                <a:gd name="connsiteX4" fmla="*/ 95031 w 189461"/>
                <a:gd name="connsiteY4" fmla="*/ 92828 h 221340"/>
                <a:gd name="connsiteX5" fmla="*/ 157277 w 189461"/>
                <a:gd name="connsiteY5" fmla="*/ -1298 h 221340"/>
                <a:gd name="connsiteX6" fmla="*/ 189462 w 189461"/>
                <a:gd name="connsiteY6" fmla="*/ -1298 h 221340"/>
                <a:gd name="connsiteX7" fmla="*/ 113557 w 189461"/>
                <a:gd name="connsiteY7" fmla="*/ 113774 h 221340"/>
                <a:gd name="connsiteX8" fmla="*/ 184605 w 189461"/>
                <a:gd name="connsiteY8" fmla="*/ 220043 h 221340"/>
                <a:gd name="connsiteX9" fmla="*/ 152420 w 189461"/>
                <a:gd name="connsiteY9" fmla="*/ 220043 h 221340"/>
                <a:gd name="connsiteX10" fmla="*/ 97164 w 189461"/>
                <a:gd name="connsiteY10" fmla="*/ 137758 h 221340"/>
                <a:gd name="connsiteX11" fmla="*/ 42206 w 189461"/>
                <a:gd name="connsiteY11" fmla="*/ 220043 h 221340"/>
                <a:gd name="connsiteX12" fmla="*/ 10021 w 189461"/>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61" h="221340">
                  <a:moveTo>
                    <a:pt x="10021" y="220043"/>
                  </a:moveTo>
                  <a:lnTo>
                    <a:pt x="78943" y="116812"/>
                  </a:lnTo>
                  <a:lnTo>
                    <a:pt x="0" y="-1298"/>
                  </a:lnTo>
                  <a:lnTo>
                    <a:pt x="32185" y="-1298"/>
                  </a:lnTo>
                  <a:lnTo>
                    <a:pt x="95031" y="92828"/>
                  </a:lnTo>
                  <a:lnTo>
                    <a:pt x="157277" y="-1298"/>
                  </a:lnTo>
                  <a:lnTo>
                    <a:pt x="189462" y="-1298"/>
                  </a:lnTo>
                  <a:lnTo>
                    <a:pt x="113557" y="113774"/>
                  </a:lnTo>
                  <a:lnTo>
                    <a:pt x="184605" y="220043"/>
                  </a:lnTo>
                  <a:lnTo>
                    <a:pt x="152420" y="220043"/>
                  </a:lnTo>
                  <a:lnTo>
                    <a:pt x="97164" y="137758"/>
                  </a:lnTo>
                  <a:lnTo>
                    <a:pt x="42206" y="220043"/>
                  </a:lnTo>
                  <a:lnTo>
                    <a:pt x="10021" y="220043"/>
                  </a:lnTo>
                  <a:close/>
                </a:path>
              </a:pathLst>
            </a:custGeom>
            <a:solidFill>
              <a:srgbClr val="FFFF00"/>
            </a:solidFill>
            <a:ln w="3047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53F7272-035A-5273-121F-4138EDC19051}"/>
                </a:ext>
              </a:extLst>
            </p:cNvPr>
            <p:cNvSpPr/>
            <p:nvPr>
              <p:custDataLst>
                <p:tags r:id="rId26"/>
              </p:custDataLst>
            </p:nvPr>
          </p:nvSpPr>
          <p:spPr>
            <a:xfrm flipV="1">
              <a:off x="12528097" y="-15652098"/>
              <a:ext cx="142151" cy="142151"/>
            </a:xfrm>
            <a:custGeom>
              <a:avLst/>
              <a:gdLst>
                <a:gd name="connsiteX0" fmla="*/ 142151 w 142151"/>
                <a:gd name="connsiteY0" fmla="*/ 69773 h 142151"/>
                <a:gd name="connsiteX1" fmla="*/ 71076 w 142151"/>
                <a:gd name="connsiteY1" fmla="*/ 140848 h 142151"/>
                <a:gd name="connsiteX2" fmla="*/ 0 w 142151"/>
                <a:gd name="connsiteY2" fmla="*/ 69773 h 142151"/>
                <a:gd name="connsiteX3" fmla="*/ 71076 w 142151"/>
                <a:gd name="connsiteY3" fmla="*/ -1303 h 142151"/>
                <a:gd name="connsiteX4" fmla="*/ 142151 w 142151"/>
                <a:gd name="connsiteY4" fmla="*/ 69773 h 142151"/>
                <a:gd name="connsiteX5" fmla="*/ 113996 w 142151"/>
                <a:gd name="connsiteY5" fmla="*/ 40235 h 142151"/>
                <a:gd name="connsiteX6" fmla="*/ 84459 w 142151"/>
                <a:gd name="connsiteY6" fmla="*/ 69773 h 142151"/>
                <a:gd name="connsiteX7" fmla="*/ 113996 w 142151"/>
                <a:gd name="connsiteY7" fmla="*/ 99319 h 142151"/>
                <a:gd name="connsiteX8" fmla="*/ 123225 w 142151"/>
                <a:gd name="connsiteY8" fmla="*/ 69773 h 142151"/>
                <a:gd name="connsiteX9" fmla="*/ 113996 w 142151"/>
                <a:gd name="connsiteY9" fmla="*/ 40235 h 142151"/>
                <a:gd name="connsiteX10" fmla="*/ 41539 w 142151"/>
                <a:gd name="connsiteY10" fmla="*/ 26853 h 142151"/>
                <a:gd name="connsiteX11" fmla="*/ 71076 w 142151"/>
                <a:gd name="connsiteY11" fmla="*/ 56390 h 142151"/>
                <a:gd name="connsiteX12" fmla="*/ 100613 w 142151"/>
                <a:gd name="connsiteY12" fmla="*/ 26853 h 142151"/>
                <a:gd name="connsiteX13" fmla="*/ 71076 w 142151"/>
                <a:gd name="connsiteY13" fmla="*/ 17624 h 142151"/>
                <a:gd name="connsiteX14" fmla="*/ 41539 w 142151"/>
                <a:gd name="connsiteY14" fmla="*/ 26853 h 142151"/>
                <a:gd name="connsiteX15" fmla="*/ 28147 w 142151"/>
                <a:gd name="connsiteY15" fmla="*/ 99319 h 142151"/>
                <a:gd name="connsiteX16" fmla="*/ 57693 w 142151"/>
                <a:gd name="connsiteY16" fmla="*/ 69773 h 142151"/>
                <a:gd name="connsiteX17" fmla="*/ 28147 w 142151"/>
                <a:gd name="connsiteY17" fmla="*/ 40235 h 142151"/>
                <a:gd name="connsiteX18" fmla="*/ 18917 w 142151"/>
                <a:gd name="connsiteY18" fmla="*/ 69773 h 142151"/>
                <a:gd name="connsiteX19" fmla="*/ 28147 w 142151"/>
                <a:gd name="connsiteY19" fmla="*/ 99319 h 142151"/>
                <a:gd name="connsiteX20" fmla="*/ 100613 w 142151"/>
                <a:gd name="connsiteY20" fmla="*/ 112701 h 142151"/>
                <a:gd name="connsiteX21" fmla="*/ 71076 w 142151"/>
                <a:gd name="connsiteY21" fmla="*/ 83164 h 142151"/>
                <a:gd name="connsiteX22" fmla="*/ 41539 w 142151"/>
                <a:gd name="connsiteY22" fmla="*/ 112701 h 142151"/>
                <a:gd name="connsiteX23" fmla="*/ 71076 w 142151"/>
                <a:gd name="connsiteY23" fmla="*/ 121932 h 142151"/>
                <a:gd name="connsiteX24" fmla="*/ 100613 w 142151"/>
                <a:gd name="connsiteY24" fmla="*/ 112701 h 1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151" h="142151">
                  <a:moveTo>
                    <a:pt x="142151" y="69773"/>
                  </a:moveTo>
                  <a:cubicBezTo>
                    <a:pt x="142151" y="109006"/>
                    <a:pt x="110300" y="140848"/>
                    <a:pt x="71076" y="140848"/>
                  </a:cubicBezTo>
                  <a:cubicBezTo>
                    <a:pt x="31843" y="140848"/>
                    <a:pt x="0" y="109006"/>
                    <a:pt x="0" y="69773"/>
                  </a:cubicBezTo>
                  <a:cubicBezTo>
                    <a:pt x="0" y="30550"/>
                    <a:pt x="31843" y="-1303"/>
                    <a:pt x="71076" y="-1303"/>
                  </a:cubicBezTo>
                  <a:cubicBezTo>
                    <a:pt x="110300" y="-1303"/>
                    <a:pt x="142151" y="30550"/>
                    <a:pt x="142151" y="69773"/>
                  </a:cubicBezTo>
                  <a:close/>
                  <a:moveTo>
                    <a:pt x="113996" y="40235"/>
                  </a:moveTo>
                  <a:lnTo>
                    <a:pt x="84459" y="69773"/>
                  </a:lnTo>
                  <a:lnTo>
                    <a:pt x="113996" y="99319"/>
                  </a:lnTo>
                  <a:cubicBezTo>
                    <a:pt x="119768" y="91004"/>
                    <a:pt x="123225" y="80850"/>
                    <a:pt x="123225" y="69773"/>
                  </a:cubicBezTo>
                  <a:cubicBezTo>
                    <a:pt x="123225" y="58704"/>
                    <a:pt x="119768" y="48550"/>
                    <a:pt x="113996" y="40235"/>
                  </a:cubicBezTo>
                  <a:close/>
                  <a:moveTo>
                    <a:pt x="41539" y="26853"/>
                  </a:moveTo>
                  <a:lnTo>
                    <a:pt x="71076" y="56390"/>
                  </a:lnTo>
                  <a:lnTo>
                    <a:pt x="100613" y="26853"/>
                  </a:lnTo>
                  <a:cubicBezTo>
                    <a:pt x="92307" y="21081"/>
                    <a:pt x="82153" y="17624"/>
                    <a:pt x="71076" y="17624"/>
                  </a:cubicBezTo>
                  <a:cubicBezTo>
                    <a:pt x="59998" y="17624"/>
                    <a:pt x="49844" y="21081"/>
                    <a:pt x="41539" y="26853"/>
                  </a:cubicBezTo>
                  <a:close/>
                  <a:moveTo>
                    <a:pt x="28147" y="99319"/>
                  </a:moveTo>
                  <a:lnTo>
                    <a:pt x="57693" y="69773"/>
                  </a:lnTo>
                  <a:lnTo>
                    <a:pt x="28147" y="40235"/>
                  </a:lnTo>
                  <a:cubicBezTo>
                    <a:pt x="22385" y="48550"/>
                    <a:pt x="18917" y="58704"/>
                    <a:pt x="18917" y="69773"/>
                  </a:cubicBezTo>
                  <a:cubicBezTo>
                    <a:pt x="18917" y="80850"/>
                    <a:pt x="22385" y="91004"/>
                    <a:pt x="28147" y="99319"/>
                  </a:cubicBezTo>
                  <a:close/>
                  <a:moveTo>
                    <a:pt x="100613" y="112701"/>
                  </a:moveTo>
                  <a:lnTo>
                    <a:pt x="71076" y="83164"/>
                  </a:lnTo>
                  <a:lnTo>
                    <a:pt x="41539" y="112701"/>
                  </a:lnTo>
                  <a:cubicBezTo>
                    <a:pt x="49844" y="118464"/>
                    <a:pt x="59998" y="121932"/>
                    <a:pt x="71076" y="121932"/>
                  </a:cubicBezTo>
                  <a:cubicBezTo>
                    <a:pt x="82153" y="121932"/>
                    <a:pt x="92307" y="118464"/>
                    <a:pt x="100613" y="112701"/>
                  </a:cubicBezTo>
                  <a:close/>
                </a:path>
              </a:pathLst>
            </a:custGeom>
            <a:solidFill>
              <a:srgbClr val="FFFF00"/>
            </a:solidFill>
            <a:ln w="3047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D3B15BCF-1D87-14FE-2FBE-9DC30CAD6E97}"/>
                </a:ext>
              </a:extLst>
            </p:cNvPr>
            <p:cNvSpPr/>
            <p:nvPr>
              <p:custDataLst>
                <p:tags r:id="rId27"/>
              </p:custDataLst>
            </p:nvPr>
          </p:nvSpPr>
          <p:spPr>
            <a:xfrm flipV="1">
              <a:off x="12723566" y="-15689950"/>
              <a:ext cx="111918" cy="175384"/>
            </a:xfrm>
            <a:custGeom>
              <a:avLst/>
              <a:gdLst>
                <a:gd name="connsiteX0" fmla="*/ 0 w 111918"/>
                <a:gd name="connsiteY0" fmla="*/ 174080 h 175384"/>
                <a:gd name="connsiteX1" fmla="*/ 0 w 111918"/>
                <a:gd name="connsiteY1" fmla="*/ -1305 h 175384"/>
                <a:gd name="connsiteX2" fmla="*/ 20764 w 111918"/>
                <a:gd name="connsiteY2" fmla="*/ -1305 h 175384"/>
                <a:gd name="connsiteX3" fmla="*/ 20764 w 111918"/>
                <a:gd name="connsiteY3" fmla="*/ 60314 h 175384"/>
                <a:gd name="connsiteX4" fmla="*/ 84916 w 111918"/>
                <a:gd name="connsiteY4" fmla="*/ -1305 h 175384"/>
                <a:gd name="connsiteX5" fmla="*/ 111919 w 111918"/>
                <a:gd name="connsiteY5" fmla="*/ -1305 h 175384"/>
                <a:gd name="connsiteX6" fmla="*/ 42224 w 111918"/>
                <a:gd name="connsiteY6" fmla="*/ 65847 h 175384"/>
                <a:gd name="connsiteX7" fmla="*/ 109147 w 111918"/>
                <a:gd name="connsiteY7" fmla="*/ 124922 h 175384"/>
                <a:gd name="connsiteX8" fmla="*/ 82610 w 111918"/>
                <a:gd name="connsiteY8" fmla="*/ 124922 h 175384"/>
                <a:gd name="connsiteX9" fmla="*/ 20764 w 111918"/>
                <a:gd name="connsiteY9" fmla="*/ 70468 h 175384"/>
                <a:gd name="connsiteX10" fmla="*/ 20764 w 111918"/>
                <a:gd name="connsiteY10" fmla="*/ 174080 h 175384"/>
                <a:gd name="connsiteX11" fmla="*/ 0 w 111918"/>
                <a:gd name="connsiteY11" fmla="*/ 17408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8" h="175384">
                  <a:moveTo>
                    <a:pt x="0" y="174080"/>
                  </a:moveTo>
                  <a:lnTo>
                    <a:pt x="0" y="-1305"/>
                  </a:lnTo>
                  <a:lnTo>
                    <a:pt x="20764" y="-1305"/>
                  </a:lnTo>
                  <a:lnTo>
                    <a:pt x="20764" y="60314"/>
                  </a:lnTo>
                  <a:lnTo>
                    <a:pt x="84916" y="-1305"/>
                  </a:lnTo>
                  <a:lnTo>
                    <a:pt x="111919" y="-1305"/>
                  </a:lnTo>
                  <a:lnTo>
                    <a:pt x="42224" y="65847"/>
                  </a:lnTo>
                  <a:lnTo>
                    <a:pt x="109147" y="124922"/>
                  </a:lnTo>
                  <a:lnTo>
                    <a:pt x="82610" y="124922"/>
                  </a:lnTo>
                  <a:lnTo>
                    <a:pt x="20764" y="70468"/>
                  </a:lnTo>
                  <a:lnTo>
                    <a:pt x="20764" y="174080"/>
                  </a:lnTo>
                  <a:lnTo>
                    <a:pt x="0" y="174080"/>
                  </a:lnTo>
                  <a:close/>
                </a:path>
              </a:pathLst>
            </a:custGeom>
            <a:solidFill>
              <a:srgbClr val="FFFF00"/>
            </a:solidFill>
            <a:ln w="30474"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2F44103-A10D-B79E-87B0-221FCC4D4CF8}"/>
                </a:ext>
              </a:extLst>
            </p:cNvPr>
            <p:cNvSpPr/>
            <p:nvPr>
              <p:custDataLst>
                <p:tags r:id="rId28"/>
              </p:custDataLst>
            </p:nvPr>
          </p:nvSpPr>
          <p:spPr>
            <a:xfrm flipV="1">
              <a:off x="12878751" y="-15669976"/>
              <a:ext cx="86286" cy="376628"/>
            </a:xfrm>
            <a:custGeom>
              <a:avLst/>
              <a:gdLst>
                <a:gd name="connsiteX0" fmla="*/ 86287 w 86286"/>
                <a:gd name="connsiteY0" fmla="*/ 375331 h 376628"/>
                <a:gd name="connsiteX1" fmla="*/ 86287 w 86286"/>
                <a:gd name="connsiteY1" fmla="*/ -1297 h 376628"/>
                <a:gd name="connsiteX2" fmla="*/ 0 w 86286"/>
                <a:gd name="connsiteY2" fmla="*/ -1297 h 376628"/>
                <a:gd name="connsiteX3" fmla="*/ 0 w 86286"/>
                <a:gd name="connsiteY3" fmla="*/ 17364 h 376628"/>
                <a:gd name="connsiteX4" fmla="*/ 65875 w 86286"/>
                <a:gd name="connsiteY4" fmla="*/ 17364 h 376628"/>
                <a:gd name="connsiteX5" fmla="*/ 65875 w 86286"/>
                <a:gd name="connsiteY5" fmla="*/ 356681 h 376628"/>
                <a:gd name="connsiteX6" fmla="*/ 0 w 86286"/>
                <a:gd name="connsiteY6" fmla="*/ 356681 h 376628"/>
                <a:gd name="connsiteX7" fmla="*/ 0 w 86286"/>
                <a:gd name="connsiteY7" fmla="*/ 375331 h 376628"/>
                <a:gd name="connsiteX8" fmla="*/ 86287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86287" y="375331"/>
                  </a:moveTo>
                  <a:lnTo>
                    <a:pt x="86287" y="-1297"/>
                  </a:lnTo>
                  <a:lnTo>
                    <a:pt x="0" y="-1297"/>
                  </a:lnTo>
                  <a:lnTo>
                    <a:pt x="0" y="17364"/>
                  </a:lnTo>
                  <a:lnTo>
                    <a:pt x="65875" y="17364"/>
                  </a:lnTo>
                  <a:lnTo>
                    <a:pt x="65875" y="356681"/>
                  </a:lnTo>
                  <a:lnTo>
                    <a:pt x="0" y="356681"/>
                  </a:lnTo>
                  <a:lnTo>
                    <a:pt x="0" y="375331"/>
                  </a:lnTo>
                  <a:lnTo>
                    <a:pt x="86287" y="375331"/>
                  </a:lnTo>
                  <a:close/>
                </a:path>
              </a:pathLst>
            </a:custGeom>
            <a:solidFill>
              <a:srgbClr val="FFFFFF"/>
            </a:solidFill>
            <a:ln w="30474" cap="flat">
              <a:noFill/>
              <a:prstDash val="solid"/>
              <a:miter/>
            </a:ln>
          </p:spPr>
          <p:txBody>
            <a:bodyPr rtlCol="0" anchor="ctr"/>
            <a:lstStyle/>
            <a:p>
              <a:endParaRPr lang="en-US"/>
            </a:p>
          </p:txBody>
        </p:sp>
      </p:grpSp>
      <p:grpSp>
        <p:nvGrpSpPr>
          <p:cNvPr id="368" name="Group 36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title="IguanaTex Vector Display">
            <a:extLst>
              <a:ext uri="{FF2B5EF4-FFF2-40B4-BE49-F238E27FC236}">
                <a16:creationId xmlns:a16="http://schemas.microsoft.com/office/drawing/2014/main" id="{AB6DCBDF-686E-CB7E-01EF-C18A37060ADE}"/>
              </a:ext>
            </a:extLst>
          </p:cNvPr>
          <p:cNvGrpSpPr>
            <a:grpSpLocks noChangeAspect="1"/>
          </p:cNvGrpSpPr>
          <p:nvPr>
            <p:custDataLst>
              <p:tags r:id="rId2"/>
            </p:custDataLst>
          </p:nvPr>
        </p:nvGrpSpPr>
        <p:grpSpPr>
          <a:xfrm>
            <a:off x="5168926" y="5164542"/>
            <a:ext cx="3116476" cy="925513"/>
            <a:chOff x="14120801" y="-15689949"/>
            <a:chExt cx="1754038" cy="520904"/>
          </a:xfrm>
        </p:grpSpPr>
        <p:sp>
          <p:nvSpPr>
            <p:cNvPr id="356" name="Freeform: Shape 355">
              <a:extLst>
                <a:ext uri="{FF2B5EF4-FFF2-40B4-BE49-F238E27FC236}">
                  <a16:creationId xmlns:a16="http://schemas.microsoft.com/office/drawing/2014/main" id="{271645CE-B8A1-F960-895C-53626F843913}"/>
                </a:ext>
              </a:extLst>
            </p:cNvPr>
            <p:cNvSpPr/>
            <p:nvPr>
              <p:custDataLst>
                <p:tags r:id="rId3"/>
              </p:custDataLst>
            </p:nvPr>
          </p:nvSpPr>
          <p:spPr>
            <a:xfrm flipV="1">
              <a:off x="14493341" y="-15609567"/>
              <a:ext cx="157266" cy="221340"/>
            </a:xfrm>
            <a:custGeom>
              <a:avLst/>
              <a:gdLst>
                <a:gd name="connsiteX0" fmla="*/ 0 w 157266"/>
                <a:gd name="connsiteY0" fmla="*/ 220043 h 221340"/>
                <a:gd name="connsiteX1" fmla="*/ 0 w 157266"/>
                <a:gd name="connsiteY1" fmla="*/ -1298 h 221340"/>
                <a:gd name="connsiteX2" fmla="*/ 157267 w 157266"/>
                <a:gd name="connsiteY2" fmla="*/ -1298 h 221340"/>
                <a:gd name="connsiteX3" fmla="*/ 157267 w 157266"/>
                <a:gd name="connsiteY3" fmla="*/ 41812 h 221340"/>
                <a:gd name="connsiteX4" fmla="*/ 57074 w 157266"/>
                <a:gd name="connsiteY4" fmla="*/ 41812 h 221340"/>
                <a:gd name="connsiteX5" fmla="*/ 57074 w 157266"/>
                <a:gd name="connsiteY5" fmla="*/ 92523 h 221340"/>
                <a:gd name="connsiteX6" fmla="*/ 148161 w 157266"/>
                <a:gd name="connsiteY6" fmla="*/ 92523 h 221340"/>
                <a:gd name="connsiteX7" fmla="*/ 148161 w 157266"/>
                <a:gd name="connsiteY7" fmla="*/ 135633 h 221340"/>
                <a:gd name="connsiteX8" fmla="*/ 57074 w 157266"/>
                <a:gd name="connsiteY8" fmla="*/ 135633 h 221340"/>
                <a:gd name="connsiteX9" fmla="*/ 57074 w 157266"/>
                <a:gd name="connsiteY9" fmla="*/ 176924 h 221340"/>
                <a:gd name="connsiteX10" fmla="*/ 153933 w 157266"/>
                <a:gd name="connsiteY10" fmla="*/ 176924 h 221340"/>
                <a:gd name="connsiteX11" fmla="*/ 153933 w 157266"/>
                <a:gd name="connsiteY11" fmla="*/ 220043 h 221340"/>
                <a:gd name="connsiteX12" fmla="*/ 0 w 157266"/>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66" h="221340">
                  <a:moveTo>
                    <a:pt x="0" y="220043"/>
                  </a:moveTo>
                  <a:lnTo>
                    <a:pt x="0" y="-1298"/>
                  </a:lnTo>
                  <a:lnTo>
                    <a:pt x="157267" y="-1298"/>
                  </a:lnTo>
                  <a:lnTo>
                    <a:pt x="157267" y="41812"/>
                  </a:lnTo>
                  <a:lnTo>
                    <a:pt x="57074" y="41812"/>
                  </a:lnTo>
                  <a:lnTo>
                    <a:pt x="57074" y="92523"/>
                  </a:lnTo>
                  <a:lnTo>
                    <a:pt x="148161" y="92523"/>
                  </a:lnTo>
                  <a:lnTo>
                    <a:pt x="148161" y="135633"/>
                  </a:lnTo>
                  <a:lnTo>
                    <a:pt x="57074" y="135633"/>
                  </a:lnTo>
                  <a:lnTo>
                    <a:pt x="57074" y="176924"/>
                  </a:lnTo>
                  <a:lnTo>
                    <a:pt x="153933" y="176924"/>
                  </a:lnTo>
                  <a:lnTo>
                    <a:pt x="153933" y="220043"/>
                  </a:lnTo>
                  <a:lnTo>
                    <a:pt x="0" y="220043"/>
                  </a:lnTo>
                  <a:close/>
                </a:path>
              </a:pathLst>
            </a:custGeom>
            <a:solidFill>
              <a:srgbClr val="FFFFFF"/>
            </a:solidFill>
            <a:ln w="30474"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61C4CF7-7C27-6DF4-A80C-B0F7C65C4D54}"/>
                </a:ext>
              </a:extLst>
            </p:cNvPr>
            <p:cNvSpPr/>
            <p:nvPr>
              <p:custDataLst>
                <p:tags r:id="rId4"/>
              </p:custDataLst>
            </p:nvPr>
          </p:nvSpPr>
          <p:spPr>
            <a:xfrm flipV="1">
              <a:off x="14120801" y="-15340504"/>
              <a:ext cx="143999" cy="168229"/>
            </a:xfrm>
            <a:custGeom>
              <a:avLst/>
              <a:gdLst>
                <a:gd name="connsiteX0" fmla="*/ 7611 w 143999"/>
                <a:gd name="connsiteY0" fmla="*/ 166948 h 168229"/>
                <a:gd name="connsiteX1" fmla="*/ 59998 w 143999"/>
                <a:gd name="connsiteY1" fmla="*/ 88482 h 168229"/>
                <a:gd name="connsiteX2" fmla="*/ 0 w 143999"/>
                <a:gd name="connsiteY2" fmla="*/ -1282 h 168229"/>
                <a:gd name="connsiteX3" fmla="*/ 24461 w 143999"/>
                <a:gd name="connsiteY3" fmla="*/ -1282 h 168229"/>
                <a:gd name="connsiteX4" fmla="*/ 72228 w 143999"/>
                <a:gd name="connsiteY4" fmla="*/ 70250 h 168229"/>
                <a:gd name="connsiteX5" fmla="*/ 119540 w 143999"/>
                <a:gd name="connsiteY5" fmla="*/ -1282 h 168229"/>
                <a:gd name="connsiteX6" fmla="*/ 144000 w 143999"/>
                <a:gd name="connsiteY6" fmla="*/ -1282 h 168229"/>
                <a:gd name="connsiteX7" fmla="*/ 86306 w 143999"/>
                <a:gd name="connsiteY7" fmla="*/ 86177 h 168229"/>
                <a:gd name="connsiteX8" fmla="*/ 140304 w 143999"/>
                <a:gd name="connsiteY8" fmla="*/ 166948 h 168229"/>
                <a:gd name="connsiteX9" fmla="*/ 115843 w 143999"/>
                <a:gd name="connsiteY9" fmla="*/ 166948 h 168229"/>
                <a:gd name="connsiteX10" fmla="*/ 73848 w 143999"/>
                <a:gd name="connsiteY10" fmla="*/ 104408 h 168229"/>
                <a:gd name="connsiteX11" fmla="*/ 32072 w 143999"/>
                <a:gd name="connsiteY11" fmla="*/ 166948 h 168229"/>
                <a:gd name="connsiteX12" fmla="*/ 7611 w 143999"/>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999" h="168229">
                  <a:moveTo>
                    <a:pt x="7611" y="166948"/>
                  </a:moveTo>
                  <a:lnTo>
                    <a:pt x="59998" y="88482"/>
                  </a:lnTo>
                  <a:lnTo>
                    <a:pt x="0" y="-1282"/>
                  </a:lnTo>
                  <a:lnTo>
                    <a:pt x="24461" y="-1282"/>
                  </a:lnTo>
                  <a:lnTo>
                    <a:pt x="72228" y="70250"/>
                  </a:lnTo>
                  <a:lnTo>
                    <a:pt x="119540" y="-1282"/>
                  </a:lnTo>
                  <a:lnTo>
                    <a:pt x="144000" y="-1282"/>
                  </a:lnTo>
                  <a:lnTo>
                    <a:pt x="86306" y="86177"/>
                  </a:lnTo>
                  <a:lnTo>
                    <a:pt x="140304" y="166948"/>
                  </a:lnTo>
                  <a:lnTo>
                    <a:pt x="115843" y="166948"/>
                  </a:lnTo>
                  <a:lnTo>
                    <a:pt x="73848" y="104408"/>
                  </a:lnTo>
                  <a:lnTo>
                    <a:pt x="32072" y="166948"/>
                  </a:lnTo>
                  <a:lnTo>
                    <a:pt x="7611" y="166948"/>
                  </a:lnTo>
                  <a:close/>
                </a:path>
              </a:pathLst>
            </a:custGeom>
            <a:solidFill>
              <a:srgbClr val="FFFF00"/>
            </a:solidFill>
            <a:ln w="3047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413A8198-D872-70DE-CD24-06E3A62AD731}"/>
                </a:ext>
              </a:extLst>
            </p:cNvPr>
            <p:cNvSpPr/>
            <p:nvPr>
              <p:custDataLst>
                <p:tags r:id="rId5"/>
              </p:custDataLst>
            </p:nvPr>
          </p:nvSpPr>
          <p:spPr>
            <a:xfrm flipV="1">
              <a:off x="14290662" y="-15269191"/>
              <a:ext cx="155066" cy="60922"/>
            </a:xfrm>
            <a:custGeom>
              <a:avLst/>
              <a:gdLst>
                <a:gd name="connsiteX0" fmla="*/ 13154 w 155066"/>
                <a:gd name="connsiteY0" fmla="*/ 11874 h 60922"/>
                <a:gd name="connsiteX1" fmla="*/ 38767 w 155066"/>
                <a:gd name="connsiteY1" fmla="*/ 33106 h 60922"/>
                <a:gd name="connsiteX2" fmla="*/ 116300 w 155066"/>
                <a:gd name="connsiteY2" fmla="*/ -1281 h 60922"/>
                <a:gd name="connsiteX3" fmla="*/ 155067 w 155066"/>
                <a:gd name="connsiteY3" fmla="*/ 46487 h 60922"/>
                <a:gd name="connsiteX4" fmla="*/ 141912 w 155066"/>
                <a:gd name="connsiteY4" fmla="*/ 46487 h 60922"/>
                <a:gd name="connsiteX5" fmla="*/ 116300 w 155066"/>
                <a:gd name="connsiteY5" fmla="*/ 25266 h 60922"/>
                <a:gd name="connsiteX6" fmla="*/ 38767 w 155066"/>
                <a:gd name="connsiteY6" fmla="*/ 59642 h 60922"/>
                <a:gd name="connsiteX7" fmla="*/ 0 w 155066"/>
                <a:gd name="connsiteY7" fmla="*/ 11874 h 60922"/>
                <a:gd name="connsiteX8" fmla="*/ 13154 w 155066"/>
                <a:gd name="connsiteY8" fmla="*/ 11874 h 6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6" h="60922">
                  <a:moveTo>
                    <a:pt x="13154" y="11874"/>
                  </a:moveTo>
                  <a:cubicBezTo>
                    <a:pt x="13154" y="16722"/>
                    <a:pt x="20764" y="33106"/>
                    <a:pt x="38767" y="33106"/>
                  </a:cubicBezTo>
                  <a:cubicBezTo>
                    <a:pt x="65303" y="33106"/>
                    <a:pt x="83762" y="-1281"/>
                    <a:pt x="116300" y="-1281"/>
                  </a:cubicBezTo>
                  <a:cubicBezTo>
                    <a:pt x="134759" y="-1281"/>
                    <a:pt x="155067" y="13950"/>
                    <a:pt x="155067" y="46487"/>
                  </a:cubicBezTo>
                  <a:lnTo>
                    <a:pt x="141912" y="46487"/>
                  </a:lnTo>
                  <a:cubicBezTo>
                    <a:pt x="141912" y="41649"/>
                    <a:pt x="134303" y="25266"/>
                    <a:pt x="116300" y="25266"/>
                  </a:cubicBezTo>
                  <a:cubicBezTo>
                    <a:pt x="89764" y="25266"/>
                    <a:pt x="71304" y="59642"/>
                    <a:pt x="38767" y="59642"/>
                  </a:cubicBezTo>
                  <a:cubicBezTo>
                    <a:pt x="20308" y="59642"/>
                    <a:pt x="0" y="44411"/>
                    <a:pt x="0" y="11874"/>
                  </a:cubicBezTo>
                  <a:lnTo>
                    <a:pt x="13154" y="11874"/>
                  </a:lnTo>
                  <a:close/>
                </a:path>
              </a:pathLst>
            </a:custGeom>
            <a:solidFill>
              <a:srgbClr val="FFFFFF"/>
            </a:solidFill>
            <a:ln w="30474"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F890C502-6E4F-EFE6-4FF2-A1BF54E5E57A}"/>
                </a:ext>
              </a:extLst>
            </p:cNvPr>
            <p:cNvSpPr/>
            <p:nvPr>
              <p:custDataLst>
                <p:tags r:id="rId6"/>
              </p:custDataLst>
            </p:nvPr>
          </p:nvSpPr>
          <p:spPr>
            <a:xfrm flipV="1">
              <a:off x="14485206" y="-15340504"/>
              <a:ext cx="128768" cy="171459"/>
            </a:xfrm>
            <a:custGeom>
              <a:avLst/>
              <a:gdLst>
                <a:gd name="connsiteX0" fmla="*/ 0 w 128768"/>
                <a:gd name="connsiteY0" fmla="*/ 170177 h 171459"/>
                <a:gd name="connsiteX1" fmla="*/ 0 w 128768"/>
                <a:gd name="connsiteY1" fmla="*/ 65176 h 171459"/>
                <a:gd name="connsiteX2" fmla="*/ 16154 w 128768"/>
                <a:gd name="connsiteY2" fmla="*/ 15558 h 171459"/>
                <a:gd name="connsiteX3" fmla="*/ 64379 w 128768"/>
                <a:gd name="connsiteY3" fmla="*/ -1282 h 171459"/>
                <a:gd name="connsiteX4" fmla="*/ 112376 w 128768"/>
                <a:gd name="connsiteY4" fmla="*/ 15558 h 171459"/>
                <a:gd name="connsiteX5" fmla="*/ 128769 w 128768"/>
                <a:gd name="connsiteY5" fmla="*/ 65176 h 171459"/>
                <a:gd name="connsiteX6" fmla="*/ 128769 w 128768"/>
                <a:gd name="connsiteY6" fmla="*/ 170177 h 171459"/>
                <a:gd name="connsiteX7" fmla="*/ 105918 w 128768"/>
                <a:gd name="connsiteY7" fmla="*/ 170177 h 171459"/>
                <a:gd name="connsiteX8" fmla="*/ 105918 w 128768"/>
                <a:gd name="connsiteY8" fmla="*/ 67946 h 171459"/>
                <a:gd name="connsiteX9" fmla="*/ 95993 w 128768"/>
                <a:gd name="connsiteY9" fmla="*/ 28951 h 171459"/>
                <a:gd name="connsiteX10" fmla="*/ 64379 w 128768"/>
                <a:gd name="connsiteY10" fmla="*/ 17178 h 171459"/>
                <a:gd name="connsiteX11" fmla="*/ 32766 w 128768"/>
                <a:gd name="connsiteY11" fmla="*/ 28951 h 171459"/>
                <a:gd name="connsiteX12" fmla="*/ 22841 w 128768"/>
                <a:gd name="connsiteY12" fmla="*/ 67946 h 171459"/>
                <a:gd name="connsiteX13" fmla="*/ 22841 w 128768"/>
                <a:gd name="connsiteY13" fmla="*/ 170177 h 171459"/>
                <a:gd name="connsiteX14" fmla="*/ 0 w 128768"/>
                <a:gd name="connsiteY14" fmla="*/ 170177 h 1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68" h="171459">
                  <a:moveTo>
                    <a:pt x="0" y="170177"/>
                  </a:moveTo>
                  <a:lnTo>
                    <a:pt x="0" y="65176"/>
                  </a:lnTo>
                  <a:cubicBezTo>
                    <a:pt x="0" y="43257"/>
                    <a:pt x="5306" y="26636"/>
                    <a:pt x="16154" y="15558"/>
                  </a:cubicBezTo>
                  <a:cubicBezTo>
                    <a:pt x="27232" y="4253"/>
                    <a:pt x="43148" y="-1282"/>
                    <a:pt x="64379" y="-1282"/>
                  </a:cubicBezTo>
                  <a:cubicBezTo>
                    <a:pt x="85611" y="-1282"/>
                    <a:pt x="101536" y="4253"/>
                    <a:pt x="112376" y="15558"/>
                  </a:cubicBezTo>
                  <a:cubicBezTo>
                    <a:pt x="123453" y="26636"/>
                    <a:pt x="128769" y="43257"/>
                    <a:pt x="128769" y="65176"/>
                  </a:cubicBezTo>
                  <a:lnTo>
                    <a:pt x="128769" y="170177"/>
                  </a:lnTo>
                  <a:lnTo>
                    <a:pt x="105918" y="170177"/>
                  </a:lnTo>
                  <a:lnTo>
                    <a:pt x="105918" y="67946"/>
                  </a:lnTo>
                  <a:cubicBezTo>
                    <a:pt x="105918" y="49945"/>
                    <a:pt x="102689" y="37028"/>
                    <a:pt x="95993" y="28951"/>
                  </a:cubicBezTo>
                  <a:cubicBezTo>
                    <a:pt x="89535" y="21102"/>
                    <a:pt x="78914" y="17178"/>
                    <a:pt x="64379" y="17178"/>
                  </a:cubicBezTo>
                  <a:cubicBezTo>
                    <a:pt x="49844" y="17178"/>
                    <a:pt x="39224" y="21102"/>
                    <a:pt x="32766" y="28951"/>
                  </a:cubicBezTo>
                  <a:cubicBezTo>
                    <a:pt x="26070" y="37028"/>
                    <a:pt x="22841" y="49945"/>
                    <a:pt x="22841" y="67946"/>
                  </a:cubicBezTo>
                  <a:lnTo>
                    <a:pt x="22841" y="170177"/>
                  </a:lnTo>
                  <a:lnTo>
                    <a:pt x="0" y="170177"/>
                  </a:lnTo>
                  <a:close/>
                </a:path>
              </a:pathLst>
            </a:custGeom>
            <a:solidFill>
              <a:srgbClr val="FFFF00"/>
            </a:solidFill>
            <a:ln w="30474"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80D8508-98AD-EFEC-02FE-78D6D4481279}"/>
                </a:ext>
              </a:extLst>
            </p:cNvPr>
            <p:cNvSpPr/>
            <p:nvPr>
              <p:custDataLst>
                <p:tags r:id="rId7"/>
              </p:custDataLst>
            </p:nvPr>
          </p:nvSpPr>
          <p:spPr>
            <a:xfrm flipV="1">
              <a:off x="14662103" y="-15340509"/>
              <a:ext cx="127387" cy="168229"/>
            </a:xfrm>
            <a:custGeom>
              <a:avLst/>
              <a:gdLst>
                <a:gd name="connsiteX0" fmla="*/ 0 w 127387"/>
                <a:gd name="connsiteY0" fmla="*/ 166948 h 168229"/>
                <a:gd name="connsiteX1" fmla="*/ 0 w 127387"/>
                <a:gd name="connsiteY1" fmla="*/ -1282 h 168229"/>
                <a:gd name="connsiteX2" fmla="*/ 22155 w 127387"/>
                <a:gd name="connsiteY2" fmla="*/ -1282 h 168229"/>
                <a:gd name="connsiteX3" fmla="*/ 22155 w 127387"/>
                <a:gd name="connsiteY3" fmla="*/ 139487 h 168229"/>
                <a:gd name="connsiteX4" fmla="*/ 96688 w 127387"/>
                <a:gd name="connsiteY4" fmla="*/ -1282 h 168229"/>
                <a:gd name="connsiteX5" fmla="*/ 127388 w 127387"/>
                <a:gd name="connsiteY5" fmla="*/ -1282 h 168229"/>
                <a:gd name="connsiteX6" fmla="*/ 127388 w 127387"/>
                <a:gd name="connsiteY6" fmla="*/ 166948 h 168229"/>
                <a:gd name="connsiteX7" fmla="*/ 105232 w 127387"/>
                <a:gd name="connsiteY7" fmla="*/ 166948 h 168229"/>
                <a:gd name="connsiteX8" fmla="*/ 105232 w 127387"/>
                <a:gd name="connsiteY8" fmla="*/ 26179 h 168229"/>
                <a:gd name="connsiteX9" fmla="*/ 30689 w 127387"/>
                <a:gd name="connsiteY9" fmla="*/ 166948 h 168229"/>
                <a:gd name="connsiteX10" fmla="*/ 0 w 127387"/>
                <a:gd name="connsiteY10"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87" h="168229">
                  <a:moveTo>
                    <a:pt x="0" y="166948"/>
                  </a:moveTo>
                  <a:lnTo>
                    <a:pt x="0" y="-1282"/>
                  </a:lnTo>
                  <a:lnTo>
                    <a:pt x="22155" y="-1282"/>
                  </a:lnTo>
                  <a:lnTo>
                    <a:pt x="22155" y="139487"/>
                  </a:lnTo>
                  <a:lnTo>
                    <a:pt x="96688" y="-1282"/>
                  </a:lnTo>
                  <a:lnTo>
                    <a:pt x="127388" y="-1282"/>
                  </a:lnTo>
                  <a:lnTo>
                    <a:pt x="127388" y="166948"/>
                  </a:lnTo>
                  <a:lnTo>
                    <a:pt x="105232" y="166948"/>
                  </a:lnTo>
                  <a:lnTo>
                    <a:pt x="105232" y="26179"/>
                  </a:lnTo>
                  <a:lnTo>
                    <a:pt x="30689"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8F25DFC2-1C03-35B2-D386-4CD886CA884A}"/>
                </a:ext>
              </a:extLst>
            </p:cNvPr>
            <p:cNvSpPr/>
            <p:nvPr>
              <p:custDataLst>
                <p:tags r:id="rId8"/>
              </p:custDataLst>
            </p:nvPr>
          </p:nvSpPr>
          <p:spPr>
            <a:xfrm flipV="1">
              <a:off x="14823555" y="-15340502"/>
              <a:ext cx="56527" cy="168229"/>
            </a:xfrm>
            <a:custGeom>
              <a:avLst/>
              <a:gdLst>
                <a:gd name="connsiteX0" fmla="*/ 56528 w 56527"/>
                <a:gd name="connsiteY0" fmla="*/ -1282 h 168229"/>
                <a:gd name="connsiteX1" fmla="*/ 56528 w 56527"/>
                <a:gd name="connsiteY1" fmla="*/ 17872 h 168229"/>
                <a:gd name="connsiteX2" fmla="*/ 39688 w 56527"/>
                <a:gd name="connsiteY2" fmla="*/ 17872 h 168229"/>
                <a:gd name="connsiteX3" fmla="*/ 39688 w 56527"/>
                <a:gd name="connsiteY3" fmla="*/ 147794 h 168229"/>
                <a:gd name="connsiteX4" fmla="*/ 56528 w 56527"/>
                <a:gd name="connsiteY4" fmla="*/ 147794 h 168229"/>
                <a:gd name="connsiteX5" fmla="*/ 56528 w 56527"/>
                <a:gd name="connsiteY5" fmla="*/ 166948 h 168229"/>
                <a:gd name="connsiteX6" fmla="*/ 0 w 56527"/>
                <a:gd name="connsiteY6" fmla="*/ 166948 h 168229"/>
                <a:gd name="connsiteX7" fmla="*/ 0 w 56527"/>
                <a:gd name="connsiteY7" fmla="*/ 147794 h 168229"/>
                <a:gd name="connsiteX8" fmla="*/ 16840 w 56527"/>
                <a:gd name="connsiteY8" fmla="*/ 147794 h 168229"/>
                <a:gd name="connsiteX9" fmla="*/ 16840 w 56527"/>
                <a:gd name="connsiteY9" fmla="*/ 17872 h 168229"/>
                <a:gd name="connsiteX10" fmla="*/ 0 w 56527"/>
                <a:gd name="connsiteY10" fmla="*/ 17872 h 168229"/>
                <a:gd name="connsiteX11" fmla="*/ 0 w 56527"/>
                <a:gd name="connsiteY11" fmla="*/ -1282 h 168229"/>
                <a:gd name="connsiteX12" fmla="*/ 56528 w 56527"/>
                <a:gd name="connsiteY12" fmla="*/ -1282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168229">
                  <a:moveTo>
                    <a:pt x="56528" y="-1282"/>
                  </a:moveTo>
                  <a:lnTo>
                    <a:pt x="56528" y="17872"/>
                  </a:lnTo>
                  <a:lnTo>
                    <a:pt x="39688" y="17872"/>
                  </a:lnTo>
                  <a:lnTo>
                    <a:pt x="39688" y="147794"/>
                  </a:lnTo>
                  <a:lnTo>
                    <a:pt x="56528" y="147794"/>
                  </a:lnTo>
                  <a:lnTo>
                    <a:pt x="56528" y="166948"/>
                  </a:lnTo>
                  <a:lnTo>
                    <a:pt x="0" y="166948"/>
                  </a:lnTo>
                  <a:lnTo>
                    <a:pt x="0" y="147794"/>
                  </a:lnTo>
                  <a:lnTo>
                    <a:pt x="16840" y="147794"/>
                  </a:lnTo>
                  <a:lnTo>
                    <a:pt x="16840" y="17872"/>
                  </a:lnTo>
                  <a:lnTo>
                    <a:pt x="0" y="17872"/>
                  </a:lnTo>
                  <a:lnTo>
                    <a:pt x="0" y="-1282"/>
                  </a:lnTo>
                  <a:lnTo>
                    <a:pt x="56528" y="-1282"/>
                  </a:lnTo>
                  <a:close/>
                </a:path>
              </a:pathLst>
            </a:custGeom>
            <a:solidFill>
              <a:srgbClr val="FFFF00"/>
            </a:solidFill>
            <a:ln w="3047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B09EF508-9AA0-41D7-00E7-99303041DBF0}"/>
                </a:ext>
              </a:extLst>
            </p:cNvPr>
            <p:cNvSpPr/>
            <p:nvPr>
              <p:custDataLst>
                <p:tags r:id="rId9"/>
              </p:custDataLst>
            </p:nvPr>
          </p:nvSpPr>
          <p:spPr>
            <a:xfrm flipV="1">
              <a:off x="14913910" y="-15340502"/>
              <a:ext cx="96688" cy="168229"/>
            </a:xfrm>
            <a:custGeom>
              <a:avLst/>
              <a:gdLst>
                <a:gd name="connsiteX0" fmla="*/ 0 w 96688"/>
                <a:gd name="connsiteY0" fmla="*/ 166948 h 168229"/>
                <a:gd name="connsiteX1" fmla="*/ 0 w 96688"/>
                <a:gd name="connsiteY1" fmla="*/ -1282 h 168229"/>
                <a:gd name="connsiteX2" fmla="*/ 22851 w 96688"/>
                <a:gd name="connsiteY2" fmla="*/ -1282 h 168229"/>
                <a:gd name="connsiteX3" fmla="*/ 22851 w 96688"/>
                <a:gd name="connsiteY3" fmla="*/ 79024 h 168229"/>
                <a:gd name="connsiteX4" fmla="*/ 89535 w 96688"/>
                <a:gd name="connsiteY4" fmla="*/ 79024 h 168229"/>
                <a:gd name="connsiteX5" fmla="*/ 89535 w 96688"/>
                <a:gd name="connsiteY5" fmla="*/ 98178 h 168229"/>
                <a:gd name="connsiteX6" fmla="*/ 22851 w 96688"/>
                <a:gd name="connsiteY6" fmla="*/ 98178 h 168229"/>
                <a:gd name="connsiteX7" fmla="*/ 22851 w 96688"/>
                <a:gd name="connsiteY7" fmla="*/ 147794 h 168229"/>
                <a:gd name="connsiteX8" fmla="*/ 96689 w 96688"/>
                <a:gd name="connsiteY8" fmla="*/ 147794 h 168229"/>
                <a:gd name="connsiteX9" fmla="*/ 96689 w 96688"/>
                <a:gd name="connsiteY9" fmla="*/ 166948 h 168229"/>
                <a:gd name="connsiteX10" fmla="*/ 0 w 96688"/>
                <a:gd name="connsiteY10"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88" h="168229">
                  <a:moveTo>
                    <a:pt x="0" y="166948"/>
                  </a:moveTo>
                  <a:lnTo>
                    <a:pt x="0" y="-1282"/>
                  </a:lnTo>
                  <a:lnTo>
                    <a:pt x="22851" y="-1282"/>
                  </a:lnTo>
                  <a:lnTo>
                    <a:pt x="22851" y="79024"/>
                  </a:lnTo>
                  <a:lnTo>
                    <a:pt x="89535" y="79024"/>
                  </a:lnTo>
                  <a:lnTo>
                    <a:pt x="89535" y="98178"/>
                  </a:lnTo>
                  <a:lnTo>
                    <a:pt x="22851" y="98178"/>
                  </a:lnTo>
                  <a:lnTo>
                    <a:pt x="22851" y="147794"/>
                  </a:lnTo>
                  <a:lnTo>
                    <a:pt x="96689" y="147794"/>
                  </a:lnTo>
                  <a:lnTo>
                    <a:pt x="96689"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571B673F-54F7-75EB-11C6-22025633B1DB}"/>
                </a:ext>
              </a:extLst>
            </p:cNvPr>
            <p:cNvSpPr/>
            <p:nvPr>
              <p:custDataLst>
                <p:tags r:id="rId10"/>
              </p:custDataLst>
            </p:nvPr>
          </p:nvSpPr>
          <p:spPr>
            <a:xfrm flipV="1">
              <a:off x="15095139" y="-15669974"/>
              <a:ext cx="86286" cy="376628"/>
            </a:xfrm>
            <a:custGeom>
              <a:avLst/>
              <a:gdLst>
                <a:gd name="connsiteX0" fmla="*/ 0 w 86286"/>
                <a:gd name="connsiteY0" fmla="*/ 375331 h 376628"/>
                <a:gd name="connsiteX1" fmla="*/ 86287 w 86286"/>
                <a:gd name="connsiteY1" fmla="*/ 375331 h 376628"/>
                <a:gd name="connsiteX2" fmla="*/ 86287 w 86286"/>
                <a:gd name="connsiteY2" fmla="*/ 356681 h 376628"/>
                <a:gd name="connsiteX3" fmla="*/ 20402 w 86286"/>
                <a:gd name="connsiteY3" fmla="*/ 356681 h 376628"/>
                <a:gd name="connsiteX4" fmla="*/ 20402 w 86286"/>
                <a:gd name="connsiteY4" fmla="*/ 17364 h 376628"/>
                <a:gd name="connsiteX5" fmla="*/ 86287 w 86286"/>
                <a:gd name="connsiteY5" fmla="*/ 17364 h 376628"/>
                <a:gd name="connsiteX6" fmla="*/ 86287 w 86286"/>
                <a:gd name="connsiteY6" fmla="*/ -1297 h 376628"/>
                <a:gd name="connsiteX7" fmla="*/ 0 w 86286"/>
                <a:gd name="connsiteY7" fmla="*/ -1297 h 376628"/>
                <a:gd name="connsiteX8" fmla="*/ 0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0" y="375331"/>
                  </a:moveTo>
                  <a:lnTo>
                    <a:pt x="86287" y="375331"/>
                  </a:lnTo>
                  <a:lnTo>
                    <a:pt x="86287" y="356681"/>
                  </a:lnTo>
                  <a:lnTo>
                    <a:pt x="20402" y="356681"/>
                  </a:lnTo>
                  <a:lnTo>
                    <a:pt x="20402" y="17364"/>
                  </a:lnTo>
                  <a:lnTo>
                    <a:pt x="86287" y="17364"/>
                  </a:lnTo>
                  <a:lnTo>
                    <a:pt x="86287" y="-1297"/>
                  </a:lnTo>
                  <a:lnTo>
                    <a:pt x="0" y="-1297"/>
                  </a:lnTo>
                  <a:lnTo>
                    <a:pt x="0" y="375331"/>
                  </a:lnTo>
                  <a:close/>
                </a:path>
              </a:pathLst>
            </a:custGeom>
            <a:solidFill>
              <a:srgbClr val="FFFFFF"/>
            </a:solidFill>
            <a:ln w="3047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4F7E38CC-A6B0-C443-4B56-A36BEBB4E6F4}"/>
                </a:ext>
              </a:extLst>
            </p:cNvPr>
            <p:cNvSpPr/>
            <p:nvPr>
              <p:custDataLst>
                <p:tags r:id="rId11"/>
              </p:custDataLst>
            </p:nvPr>
          </p:nvSpPr>
          <p:spPr>
            <a:xfrm flipV="1">
              <a:off x="15219409" y="-15609567"/>
              <a:ext cx="189461" cy="221340"/>
            </a:xfrm>
            <a:custGeom>
              <a:avLst/>
              <a:gdLst>
                <a:gd name="connsiteX0" fmla="*/ 10021 w 189461"/>
                <a:gd name="connsiteY0" fmla="*/ 220043 h 221340"/>
                <a:gd name="connsiteX1" fmla="*/ 78944 w 189461"/>
                <a:gd name="connsiteY1" fmla="*/ 116812 h 221340"/>
                <a:gd name="connsiteX2" fmla="*/ 0 w 189461"/>
                <a:gd name="connsiteY2" fmla="*/ -1298 h 221340"/>
                <a:gd name="connsiteX3" fmla="*/ 32185 w 189461"/>
                <a:gd name="connsiteY3" fmla="*/ -1298 h 221340"/>
                <a:gd name="connsiteX4" fmla="*/ 95031 w 189461"/>
                <a:gd name="connsiteY4" fmla="*/ 92828 h 221340"/>
                <a:gd name="connsiteX5" fmla="*/ 157277 w 189461"/>
                <a:gd name="connsiteY5" fmla="*/ -1298 h 221340"/>
                <a:gd name="connsiteX6" fmla="*/ 189462 w 189461"/>
                <a:gd name="connsiteY6" fmla="*/ -1298 h 221340"/>
                <a:gd name="connsiteX7" fmla="*/ 113558 w 189461"/>
                <a:gd name="connsiteY7" fmla="*/ 113774 h 221340"/>
                <a:gd name="connsiteX8" fmla="*/ 184605 w 189461"/>
                <a:gd name="connsiteY8" fmla="*/ 220043 h 221340"/>
                <a:gd name="connsiteX9" fmla="*/ 152420 w 189461"/>
                <a:gd name="connsiteY9" fmla="*/ 220043 h 221340"/>
                <a:gd name="connsiteX10" fmla="*/ 97165 w 189461"/>
                <a:gd name="connsiteY10" fmla="*/ 137758 h 221340"/>
                <a:gd name="connsiteX11" fmla="*/ 42206 w 189461"/>
                <a:gd name="connsiteY11" fmla="*/ 220043 h 221340"/>
                <a:gd name="connsiteX12" fmla="*/ 10021 w 189461"/>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61" h="221340">
                  <a:moveTo>
                    <a:pt x="10021" y="220043"/>
                  </a:moveTo>
                  <a:lnTo>
                    <a:pt x="78944" y="116812"/>
                  </a:lnTo>
                  <a:lnTo>
                    <a:pt x="0" y="-1298"/>
                  </a:lnTo>
                  <a:lnTo>
                    <a:pt x="32185" y="-1298"/>
                  </a:lnTo>
                  <a:lnTo>
                    <a:pt x="95031" y="92828"/>
                  </a:lnTo>
                  <a:lnTo>
                    <a:pt x="157277" y="-1298"/>
                  </a:lnTo>
                  <a:lnTo>
                    <a:pt x="189462" y="-1298"/>
                  </a:lnTo>
                  <a:lnTo>
                    <a:pt x="113558" y="113774"/>
                  </a:lnTo>
                  <a:lnTo>
                    <a:pt x="184605" y="220043"/>
                  </a:lnTo>
                  <a:lnTo>
                    <a:pt x="152420" y="220043"/>
                  </a:lnTo>
                  <a:lnTo>
                    <a:pt x="97165" y="137758"/>
                  </a:lnTo>
                  <a:lnTo>
                    <a:pt x="42206" y="220043"/>
                  </a:lnTo>
                  <a:lnTo>
                    <a:pt x="10021" y="220043"/>
                  </a:lnTo>
                  <a:close/>
                </a:path>
              </a:pathLst>
            </a:custGeom>
            <a:solidFill>
              <a:srgbClr val="FFFF00"/>
            </a:solidFill>
            <a:ln w="3047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78CCD2A1-BFF4-61C9-FED2-A94D8591457A}"/>
                </a:ext>
              </a:extLst>
            </p:cNvPr>
            <p:cNvSpPr/>
            <p:nvPr>
              <p:custDataLst>
                <p:tags r:id="rId12"/>
              </p:custDataLst>
            </p:nvPr>
          </p:nvSpPr>
          <p:spPr>
            <a:xfrm flipV="1">
              <a:off x="15437900" y="-15652096"/>
              <a:ext cx="142150" cy="142151"/>
            </a:xfrm>
            <a:custGeom>
              <a:avLst/>
              <a:gdLst>
                <a:gd name="connsiteX0" fmla="*/ 142150 w 142150"/>
                <a:gd name="connsiteY0" fmla="*/ 69773 h 142151"/>
                <a:gd name="connsiteX1" fmla="*/ 71075 w 142150"/>
                <a:gd name="connsiteY1" fmla="*/ 140848 h 142151"/>
                <a:gd name="connsiteX2" fmla="*/ 0 w 142150"/>
                <a:gd name="connsiteY2" fmla="*/ 69773 h 142151"/>
                <a:gd name="connsiteX3" fmla="*/ 71075 w 142150"/>
                <a:gd name="connsiteY3" fmla="*/ -1303 h 142151"/>
                <a:gd name="connsiteX4" fmla="*/ 142150 w 142150"/>
                <a:gd name="connsiteY4" fmla="*/ 69773 h 142151"/>
                <a:gd name="connsiteX5" fmla="*/ 113995 w 142150"/>
                <a:gd name="connsiteY5" fmla="*/ 40235 h 142151"/>
                <a:gd name="connsiteX6" fmla="*/ 84458 w 142150"/>
                <a:gd name="connsiteY6" fmla="*/ 69773 h 142151"/>
                <a:gd name="connsiteX7" fmla="*/ 113995 w 142150"/>
                <a:gd name="connsiteY7" fmla="*/ 99319 h 142151"/>
                <a:gd name="connsiteX8" fmla="*/ 123224 w 142150"/>
                <a:gd name="connsiteY8" fmla="*/ 69773 h 142151"/>
                <a:gd name="connsiteX9" fmla="*/ 113995 w 142150"/>
                <a:gd name="connsiteY9" fmla="*/ 40235 h 142151"/>
                <a:gd name="connsiteX10" fmla="*/ 41538 w 142150"/>
                <a:gd name="connsiteY10" fmla="*/ 26853 h 142151"/>
                <a:gd name="connsiteX11" fmla="*/ 71075 w 142150"/>
                <a:gd name="connsiteY11" fmla="*/ 56390 h 142151"/>
                <a:gd name="connsiteX12" fmla="*/ 100612 w 142150"/>
                <a:gd name="connsiteY12" fmla="*/ 26853 h 142151"/>
                <a:gd name="connsiteX13" fmla="*/ 71075 w 142150"/>
                <a:gd name="connsiteY13" fmla="*/ 17624 h 142151"/>
                <a:gd name="connsiteX14" fmla="*/ 41538 w 142150"/>
                <a:gd name="connsiteY14" fmla="*/ 26853 h 142151"/>
                <a:gd name="connsiteX15" fmla="*/ 28146 w 142150"/>
                <a:gd name="connsiteY15" fmla="*/ 99319 h 142151"/>
                <a:gd name="connsiteX16" fmla="*/ 57692 w 142150"/>
                <a:gd name="connsiteY16" fmla="*/ 69773 h 142151"/>
                <a:gd name="connsiteX17" fmla="*/ 28146 w 142150"/>
                <a:gd name="connsiteY17" fmla="*/ 40235 h 142151"/>
                <a:gd name="connsiteX18" fmla="*/ 18916 w 142150"/>
                <a:gd name="connsiteY18" fmla="*/ 69773 h 142151"/>
                <a:gd name="connsiteX19" fmla="*/ 28146 w 142150"/>
                <a:gd name="connsiteY19" fmla="*/ 99319 h 142151"/>
                <a:gd name="connsiteX20" fmla="*/ 100612 w 142150"/>
                <a:gd name="connsiteY20" fmla="*/ 112701 h 142151"/>
                <a:gd name="connsiteX21" fmla="*/ 71075 w 142150"/>
                <a:gd name="connsiteY21" fmla="*/ 83164 h 142151"/>
                <a:gd name="connsiteX22" fmla="*/ 41538 w 142150"/>
                <a:gd name="connsiteY22" fmla="*/ 112701 h 142151"/>
                <a:gd name="connsiteX23" fmla="*/ 71075 w 142150"/>
                <a:gd name="connsiteY23" fmla="*/ 121932 h 142151"/>
                <a:gd name="connsiteX24" fmla="*/ 100612 w 142150"/>
                <a:gd name="connsiteY24" fmla="*/ 112701 h 1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150" h="142151">
                  <a:moveTo>
                    <a:pt x="142150" y="69773"/>
                  </a:moveTo>
                  <a:cubicBezTo>
                    <a:pt x="142150" y="109006"/>
                    <a:pt x="110299" y="140848"/>
                    <a:pt x="71075" y="140848"/>
                  </a:cubicBezTo>
                  <a:cubicBezTo>
                    <a:pt x="31842" y="140848"/>
                    <a:pt x="0" y="109006"/>
                    <a:pt x="0" y="69773"/>
                  </a:cubicBezTo>
                  <a:cubicBezTo>
                    <a:pt x="0" y="30550"/>
                    <a:pt x="31842" y="-1303"/>
                    <a:pt x="71075" y="-1303"/>
                  </a:cubicBezTo>
                  <a:cubicBezTo>
                    <a:pt x="110299" y="-1303"/>
                    <a:pt x="142150" y="30550"/>
                    <a:pt x="142150" y="69773"/>
                  </a:cubicBezTo>
                  <a:close/>
                  <a:moveTo>
                    <a:pt x="113995" y="40235"/>
                  </a:moveTo>
                  <a:lnTo>
                    <a:pt x="84458" y="69773"/>
                  </a:lnTo>
                  <a:lnTo>
                    <a:pt x="113995" y="99319"/>
                  </a:lnTo>
                  <a:cubicBezTo>
                    <a:pt x="119767" y="91004"/>
                    <a:pt x="123224" y="80850"/>
                    <a:pt x="123224" y="69773"/>
                  </a:cubicBezTo>
                  <a:cubicBezTo>
                    <a:pt x="123224" y="58704"/>
                    <a:pt x="119767" y="48550"/>
                    <a:pt x="113995" y="40235"/>
                  </a:cubicBezTo>
                  <a:close/>
                  <a:moveTo>
                    <a:pt x="41538" y="26853"/>
                  </a:moveTo>
                  <a:lnTo>
                    <a:pt x="71075" y="56390"/>
                  </a:lnTo>
                  <a:lnTo>
                    <a:pt x="100612" y="26853"/>
                  </a:lnTo>
                  <a:cubicBezTo>
                    <a:pt x="92307" y="21081"/>
                    <a:pt x="82153" y="17624"/>
                    <a:pt x="71075" y="17624"/>
                  </a:cubicBezTo>
                  <a:cubicBezTo>
                    <a:pt x="59998" y="17624"/>
                    <a:pt x="49843" y="21081"/>
                    <a:pt x="41538" y="26853"/>
                  </a:cubicBezTo>
                  <a:close/>
                  <a:moveTo>
                    <a:pt x="28146" y="99319"/>
                  </a:moveTo>
                  <a:lnTo>
                    <a:pt x="57692" y="69773"/>
                  </a:lnTo>
                  <a:lnTo>
                    <a:pt x="28146" y="40235"/>
                  </a:lnTo>
                  <a:cubicBezTo>
                    <a:pt x="22383" y="48550"/>
                    <a:pt x="18916" y="58704"/>
                    <a:pt x="18916" y="69773"/>
                  </a:cubicBezTo>
                  <a:cubicBezTo>
                    <a:pt x="18916" y="80850"/>
                    <a:pt x="22383" y="91004"/>
                    <a:pt x="28146" y="99319"/>
                  </a:cubicBezTo>
                  <a:close/>
                  <a:moveTo>
                    <a:pt x="100612" y="112701"/>
                  </a:moveTo>
                  <a:lnTo>
                    <a:pt x="71075" y="83164"/>
                  </a:lnTo>
                  <a:lnTo>
                    <a:pt x="41538" y="112701"/>
                  </a:lnTo>
                  <a:cubicBezTo>
                    <a:pt x="49843" y="118464"/>
                    <a:pt x="59998" y="121932"/>
                    <a:pt x="71075" y="121932"/>
                  </a:cubicBezTo>
                  <a:cubicBezTo>
                    <a:pt x="82153" y="121932"/>
                    <a:pt x="92307" y="118464"/>
                    <a:pt x="100612" y="112701"/>
                  </a:cubicBezTo>
                  <a:close/>
                </a:path>
              </a:pathLst>
            </a:custGeom>
            <a:solidFill>
              <a:srgbClr val="FFFF00"/>
            </a:solidFill>
            <a:ln w="3047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4230B1DC-B133-B9A5-69DA-4AEDC79A8D18}"/>
                </a:ext>
              </a:extLst>
            </p:cNvPr>
            <p:cNvSpPr/>
            <p:nvPr>
              <p:custDataLst>
                <p:tags r:id="rId13"/>
              </p:custDataLst>
            </p:nvPr>
          </p:nvSpPr>
          <p:spPr>
            <a:xfrm flipV="1">
              <a:off x="15633368" y="-15689949"/>
              <a:ext cx="111918" cy="175384"/>
            </a:xfrm>
            <a:custGeom>
              <a:avLst/>
              <a:gdLst>
                <a:gd name="connsiteX0" fmla="*/ 0 w 111918"/>
                <a:gd name="connsiteY0" fmla="*/ 174080 h 175384"/>
                <a:gd name="connsiteX1" fmla="*/ 0 w 111918"/>
                <a:gd name="connsiteY1" fmla="*/ -1305 h 175384"/>
                <a:gd name="connsiteX2" fmla="*/ 20764 w 111918"/>
                <a:gd name="connsiteY2" fmla="*/ -1305 h 175384"/>
                <a:gd name="connsiteX3" fmla="*/ 20764 w 111918"/>
                <a:gd name="connsiteY3" fmla="*/ 60314 h 175384"/>
                <a:gd name="connsiteX4" fmla="*/ 84916 w 111918"/>
                <a:gd name="connsiteY4" fmla="*/ -1305 h 175384"/>
                <a:gd name="connsiteX5" fmla="*/ 111919 w 111918"/>
                <a:gd name="connsiteY5" fmla="*/ -1305 h 175384"/>
                <a:gd name="connsiteX6" fmla="*/ 42224 w 111918"/>
                <a:gd name="connsiteY6" fmla="*/ 65847 h 175384"/>
                <a:gd name="connsiteX7" fmla="*/ 109147 w 111918"/>
                <a:gd name="connsiteY7" fmla="*/ 124922 h 175384"/>
                <a:gd name="connsiteX8" fmla="*/ 82611 w 111918"/>
                <a:gd name="connsiteY8" fmla="*/ 124922 h 175384"/>
                <a:gd name="connsiteX9" fmla="*/ 20764 w 111918"/>
                <a:gd name="connsiteY9" fmla="*/ 70468 h 175384"/>
                <a:gd name="connsiteX10" fmla="*/ 20764 w 111918"/>
                <a:gd name="connsiteY10" fmla="*/ 174080 h 175384"/>
                <a:gd name="connsiteX11" fmla="*/ 0 w 111918"/>
                <a:gd name="connsiteY11" fmla="*/ 17408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8" h="175384">
                  <a:moveTo>
                    <a:pt x="0" y="174080"/>
                  </a:moveTo>
                  <a:lnTo>
                    <a:pt x="0" y="-1305"/>
                  </a:lnTo>
                  <a:lnTo>
                    <a:pt x="20764" y="-1305"/>
                  </a:lnTo>
                  <a:lnTo>
                    <a:pt x="20764" y="60314"/>
                  </a:lnTo>
                  <a:lnTo>
                    <a:pt x="84916" y="-1305"/>
                  </a:lnTo>
                  <a:lnTo>
                    <a:pt x="111919" y="-1305"/>
                  </a:lnTo>
                  <a:lnTo>
                    <a:pt x="42224" y="65847"/>
                  </a:lnTo>
                  <a:lnTo>
                    <a:pt x="109147" y="124922"/>
                  </a:lnTo>
                  <a:lnTo>
                    <a:pt x="82611" y="124922"/>
                  </a:lnTo>
                  <a:lnTo>
                    <a:pt x="20764" y="70468"/>
                  </a:lnTo>
                  <a:lnTo>
                    <a:pt x="20764" y="174080"/>
                  </a:lnTo>
                  <a:lnTo>
                    <a:pt x="0" y="174080"/>
                  </a:lnTo>
                  <a:close/>
                </a:path>
              </a:pathLst>
            </a:custGeom>
            <a:solidFill>
              <a:srgbClr val="FFFF00"/>
            </a:solidFill>
            <a:ln w="30474"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98664E41-D4E2-635B-BA6F-09CF70514050}"/>
                </a:ext>
              </a:extLst>
            </p:cNvPr>
            <p:cNvSpPr/>
            <p:nvPr>
              <p:custDataLst>
                <p:tags r:id="rId14"/>
              </p:custDataLst>
            </p:nvPr>
          </p:nvSpPr>
          <p:spPr>
            <a:xfrm flipV="1">
              <a:off x="15788553" y="-15669974"/>
              <a:ext cx="86286" cy="376628"/>
            </a:xfrm>
            <a:custGeom>
              <a:avLst/>
              <a:gdLst>
                <a:gd name="connsiteX0" fmla="*/ 86287 w 86286"/>
                <a:gd name="connsiteY0" fmla="*/ 375331 h 376628"/>
                <a:gd name="connsiteX1" fmla="*/ 86287 w 86286"/>
                <a:gd name="connsiteY1" fmla="*/ -1297 h 376628"/>
                <a:gd name="connsiteX2" fmla="*/ 0 w 86286"/>
                <a:gd name="connsiteY2" fmla="*/ -1297 h 376628"/>
                <a:gd name="connsiteX3" fmla="*/ 0 w 86286"/>
                <a:gd name="connsiteY3" fmla="*/ 17364 h 376628"/>
                <a:gd name="connsiteX4" fmla="*/ 65875 w 86286"/>
                <a:gd name="connsiteY4" fmla="*/ 17364 h 376628"/>
                <a:gd name="connsiteX5" fmla="*/ 65875 w 86286"/>
                <a:gd name="connsiteY5" fmla="*/ 356681 h 376628"/>
                <a:gd name="connsiteX6" fmla="*/ 0 w 86286"/>
                <a:gd name="connsiteY6" fmla="*/ 356681 h 376628"/>
                <a:gd name="connsiteX7" fmla="*/ 0 w 86286"/>
                <a:gd name="connsiteY7" fmla="*/ 375331 h 376628"/>
                <a:gd name="connsiteX8" fmla="*/ 86287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86287" y="375331"/>
                  </a:moveTo>
                  <a:lnTo>
                    <a:pt x="86287" y="-1297"/>
                  </a:lnTo>
                  <a:lnTo>
                    <a:pt x="0" y="-1297"/>
                  </a:lnTo>
                  <a:lnTo>
                    <a:pt x="0" y="17364"/>
                  </a:lnTo>
                  <a:lnTo>
                    <a:pt x="65875" y="17364"/>
                  </a:lnTo>
                  <a:lnTo>
                    <a:pt x="65875" y="356681"/>
                  </a:lnTo>
                  <a:lnTo>
                    <a:pt x="0" y="356681"/>
                  </a:lnTo>
                  <a:lnTo>
                    <a:pt x="0" y="375331"/>
                  </a:lnTo>
                  <a:lnTo>
                    <a:pt x="86287" y="375331"/>
                  </a:lnTo>
                  <a:close/>
                </a:path>
              </a:pathLst>
            </a:custGeom>
            <a:solidFill>
              <a:srgbClr val="FFFFFF"/>
            </a:solidFill>
            <a:ln w="3047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9A3DE70-75D1-2573-278F-E31BB51C8B46}"/>
              </a:ext>
            </a:extLst>
          </p:cNvPr>
          <p:cNvSpPr txBox="1"/>
          <p:nvPr/>
        </p:nvSpPr>
        <p:spPr bwMode="auto">
          <a:xfrm>
            <a:off x="152400" y="182209"/>
            <a:ext cx="11887200"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b="1" dirty="0">
                <a:solidFill>
                  <a:srgbClr val="FFFF00"/>
                </a:solidFill>
                <a:latin typeface="Arev Sans" pitchFamily="34" charset="0"/>
                <a:ea typeface="Arev Sans" pitchFamily="34" charset="0"/>
                <a:cs typeface="Arev sans bold" pitchFamily="34" charset="0"/>
              </a:rPr>
              <a:t>Example: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all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 </a:t>
            </a:r>
            <a:r>
              <a:rPr lang="en-US" sz="2400" dirty="0">
                <a:latin typeface="Arev Sans" pitchFamily="34" charset="0"/>
                <a:ea typeface="Arev Sans" pitchFamily="34" charset="0"/>
                <a:cs typeface="Arev sans bold" pitchFamily="34" charset="0"/>
              </a:rPr>
              <a:t>permutation matrices.     </a:t>
            </a:r>
            <a:r>
              <a:rPr lang="en-US" sz="2400" dirty="0">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4.</a:t>
            </a:r>
          </a:p>
        </p:txBody>
      </p:sp>
      <p:sp>
        <p:nvSpPr>
          <p:cNvPr id="7" name="Rectangle: Rounded Corners 6">
            <a:extLst>
              <a:ext uri="{FF2B5EF4-FFF2-40B4-BE49-F238E27FC236}">
                <a16:creationId xmlns:a16="http://schemas.microsoft.com/office/drawing/2014/main" id="{FF8DA6AB-E8E2-9165-066A-CBE48D9E763A}"/>
              </a:ext>
            </a:extLst>
          </p:cNvPr>
          <p:cNvSpPr/>
          <p:nvPr/>
        </p:nvSpPr>
        <p:spPr>
          <a:xfrm>
            <a:off x="8839200" y="3821199"/>
            <a:ext cx="3124200" cy="1547813"/>
          </a:xfrm>
          <a:prstGeom prst="roundRect">
            <a:avLst/>
          </a:prstGeom>
          <a:solidFill>
            <a:srgbClr val="AC0000"/>
          </a:solidFill>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pPr>
            <a:endParaRPr lang="en-US" sz="2400" dirty="0">
              <a:solidFill>
                <a:schemeClr val="bg1"/>
              </a:solidFill>
              <a:latin typeface="Arev Sans" pitchFamily="34" charset="0"/>
              <a:ea typeface="Arev Sans" pitchFamily="34" charset="0"/>
            </a:endParaRPr>
          </a:p>
        </p:txBody>
      </p:sp>
      <p:sp>
        <p:nvSpPr>
          <p:cNvPr id="8" name="TextBox 7">
            <a:extLst>
              <a:ext uri="{FF2B5EF4-FFF2-40B4-BE49-F238E27FC236}">
                <a16:creationId xmlns:a16="http://schemas.microsoft.com/office/drawing/2014/main" id="{163136F7-0BE5-368E-617E-6F2DE09ECE15}"/>
              </a:ext>
            </a:extLst>
          </p:cNvPr>
          <p:cNvSpPr txBox="1"/>
          <p:nvPr/>
        </p:nvSpPr>
        <p:spPr bwMode="auto">
          <a:xfrm>
            <a:off x="8470001" y="4014635"/>
            <a:ext cx="3900489" cy="11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err="1">
                <a:solidFill>
                  <a:srgbClr val="FFFF00"/>
                </a:solidFill>
                <a:latin typeface="Arev Sans" pitchFamily="34" charset="0"/>
                <a:ea typeface="Arev Sans" pitchFamily="34" charset="0"/>
                <a:cs typeface="Arev sans bold" pitchFamily="34" charset="0"/>
              </a:rPr>
              <a:t>N</a:t>
            </a:r>
            <a:r>
              <a:rPr lang="en-US" sz="2400" baseline="30000" dirty="0" err="1">
                <a:solidFill>
                  <a:srgbClr val="FFFF00"/>
                </a:solidFill>
                <a:latin typeface="Arev Sans" pitchFamily="34" charset="0"/>
                <a:ea typeface="Arev Sans" pitchFamily="34" charset="0"/>
                <a:cs typeface="Arev sans bold" pitchFamily="34" charset="0"/>
              </a:rPr>
              <a:t>k</a:t>
            </a:r>
            <a:r>
              <a:rPr lang="en-US" sz="2000" dirty="0" err="1">
                <a:latin typeface="Arev Sans" pitchFamily="34" charset="0"/>
                <a:ea typeface="Arev Sans" pitchFamily="34" charset="0"/>
                <a:cs typeface="Arev sans bold" pitchFamily="34" charset="0"/>
              </a:rPr>
              <a:t>×</a:t>
            </a:r>
            <a:r>
              <a:rPr lang="en-US" sz="2000" dirty="0" err="1">
                <a:solidFill>
                  <a:srgbClr val="FFFF00"/>
                </a:solidFill>
                <a:latin typeface="Arev Sans" pitchFamily="34" charset="0"/>
                <a:ea typeface="Arev Sans" pitchFamily="34" charset="0"/>
                <a:cs typeface="Arev sans bold" pitchFamily="34" charset="0"/>
              </a:rPr>
              <a:t>N</a:t>
            </a:r>
            <a:r>
              <a:rPr lang="en-US" sz="2400" baseline="30000" dirty="0" err="1">
                <a:solidFill>
                  <a:srgbClr val="FFFF00"/>
                </a:solidFill>
                <a:latin typeface="Arev Sans" pitchFamily="34" charset="0"/>
                <a:ea typeface="Arev Sans" pitchFamily="34" charset="0"/>
                <a:cs typeface="Arev sans bold" pitchFamily="34" charset="0"/>
              </a:rPr>
              <a:t>k</a:t>
            </a:r>
            <a:r>
              <a:rPr lang="en-US" sz="2000" dirty="0">
                <a:latin typeface="Arev Sans" pitchFamily="34" charset="0"/>
                <a:ea typeface="Arev Sans" pitchFamily="34" charset="0"/>
                <a:cs typeface="Arev sans bold" pitchFamily="34" charset="0"/>
              </a:rPr>
              <a:t> matrix whose</a:t>
            </a:r>
            <a:br>
              <a:rPr lang="en-US" sz="2000" dirty="0">
                <a:latin typeface="Arev Sans" pitchFamily="34" charset="0"/>
                <a:ea typeface="Arev Sans" pitchFamily="34" charset="0"/>
                <a:cs typeface="Arev sans bold" pitchFamily="34" charset="0"/>
              </a:rPr>
            </a:br>
            <a:r>
              <a:rPr lang="en-US" sz="2000" dirty="0">
                <a:latin typeface="Arev Sans" pitchFamily="34" charset="0"/>
                <a:ea typeface="Arev Sans" pitchFamily="34" charset="0"/>
                <a:cs typeface="Arev sans bold" pitchFamily="34" charset="0"/>
              </a:rPr>
              <a:t>entries are all products</a:t>
            </a:r>
          </a:p>
          <a:p>
            <a:pPr algn="ctr" eaLnBrk="1" hangingPunct="1">
              <a:lnSpc>
                <a:spcPct val="120000"/>
              </a:lnSpc>
            </a:pPr>
            <a:r>
              <a:rPr lang="en-US" sz="2000" dirty="0">
                <a:latin typeface="Arev Sans" pitchFamily="34" charset="0"/>
                <a:ea typeface="Arev Sans" pitchFamily="34" charset="0"/>
                <a:cs typeface="Arev sans bold" pitchFamily="34" charset="0"/>
              </a:rPr>
              <a:t>of </a:t>
            </a:r>
            <a:r>
              <a:rPr lang="en-US" sz="2000" dirty="0">
                <a:solidFill>
                  <a:srgbClr val="FFFF00"/>
                </a:solidFill>
                <a:latin typeface="Arev Sans" pitchFamily="34" charset="0"/>
                <a:ea typeface="Arev Sans" pitchFamily="34" charset="0"/>
                <a:cs typeface="Arev sans bold" pitchFamily="34" charset="0"/>
              </a:rPr>
              <a:t>k</a:t>
            </a:r>
            <a:r>
              <a:rPr lang="en-US" sz="2000" dirty="0">
                <a:latin typeface="Arev Sans" pitchFamily="34" charset="0"/>
                <a:ea typeface="Arev Sans" pitchFamily="34" charset="0"/>
                <a:cs typeface="Arev sans bold" pitchFamily="34" charset="0"/>
              </a:rPr>
              <a:t> entries of </a:t>
            </a:r>
            <a:r>
              <a:rPr lang="en-US" sz="2000" dirty="0">
                <a:solidFill>
                  <a:srgbClr val="FFFF00"/>
                </a:solidFill>
                <a:latin typeface="Arev Sans" pitchFamily="34" charset="0"/>
                <a:ea typeface="Arev Sans" pitchFamily="34" charset="0"/>
                <a:cs typeface="Arev sans bold" pitchFamily="34" charset="0"/>
              </a:rPr>
              <a:t>X</a:t>
            </a:r>
          </a:p>
        </p:txBody>
      </p:sp>
      <p:sp>
        <p:nvSpPr>
          <p:cNvPr id="9" name="Freeform: Shape 8">
            <a:extLst>
              <a:ext uri="{FF2B5EF4-FFF2-40B4-BE49-F238E27FC236}">
                <a16:creationId xmlns:a16="http://schemas.microsoft.com/office/drawing/2014/main" id="{10B46B5C-7242-680F-0A92-B800AD3BDAE3}"/>
              </a:ext>
            </a:extLst>
          </p:cNvPr>
          <p:cNvSpPr/>
          <p:nvPr/>
        </p:nvSpPr>
        <p:spPr>
          <a:xfrm>
            <a:off x="7800975" y="4418137"/>
            <a:ext cx="1033463" cy="601538"/>
          </a:xfrm>
          <a:custGeom>
            <a:avLst/>
            <a:gdLst>
              <a:gd name="connsiteX0" fmla="*/ 1033463 w 1033463"/>
              <a:gd name="connsiteY0" fmla="*/ 187201 h 601538"/>
              <a:gd name="connsiteX1" fmla="*/ 261938 w 1033463"/>
              <a:gd name="connsiteY1" fmla="*/ 20513 h 601538"/>
              <a:gd name="connsiteX2" fmla="*/ 0 w 1033463"/>
              <a:gd name="connsiteY2" fmla="*/ 601538 h 601538"/>
              <a:gd name="connsiteX3" fmla="*/ 0 w 1033463"/>
              <a:gd name="connsiteY3" fmla="*/ 601538 h 601538"/>
            </a:gdLst>
            <a:ahLst/>
            <a:cxnLst>
              <a:cxn ang="0">
                <a:pos x="connsiteX0" y="connsiteY0"/>
              </a:cxn>
              <a:cxn ang="0">
                <a:pos x="connsiteX1" y="connsiteY1"/>
              </a:cxn>
              <a:cxn ang="0">
                <a:pos x="connsiteX2" y="connsiteY2"/>
              </a:cxn>
              <a:cxn ang="0">
                <a:pos x="connsiteX3" y="connsiteY3"/>
              </a:cxn>
            </a:cxnLst>
            <a:rect l="l" t="t" r="r" b="b"/>
            <a:pathLst>
              <a:path w="1033463" h="601538">
                <a:moveTo>
                  <a:pt x="1033463" y="187201"/>
                </a:moveTo>
                <a:cubicBezTo>
                  <a:pt x="733822" y="69329"/>
                  <a:pt x="434182" y="-48543"/>
                  <a:pt x="261938" y="20513"/>
                </a:cubicBezTo>
                <a:cubicBezTo>
                  <a:pt x="89694" y="89569"/>
                  <a:pt x="0" y="601538"/>
                  <a:pt x="0" y="601538"/>
                </a:cubicBezTo>
                <a:lnTo>
                  <a:pt x="0" y="601538"/>
                </a:lnTo>
              </a:path>
            </a:pathLst>
          </a:custGeom>
          <a:noFill/>
          <a:ln w="38100">
            <a:solidFill>
              <a:schemeClr val="tx1"/>
            </a:solidFill>
            <a:headEnd type="none" w="med" len="med"/>
            <a:tailEnd type="triangle" w="lg" len="lg"/>
          </a:ln>
        </p:spPr>
        <p:txBody>
          <a:bodyPr rtlCol="0" anchor="ctr"/>
          <a:lstStyle/>
          <a:p>
            <a:pPr algn="ctr"/>
            <a:endParaRPr lang="en-US"/>
          </a:p>
        </p:txBody>
      </p:sp>
    </p:spTree>
    <p:extLst>
      <p:ext uri="{BB962C8B-B14F-4D97-AF65-F5344CB8AC3E}">
        <p14:creationId xmlns:p14="http://schemas.microsoft.com/office/powerpoint/2010/main" val="25572519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119509" y="3304750"/>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61" name="TextBox 60">
            <a:extLst>
              <a:ext uri="{FF2B5EF4-FFF2-40B4-BE49-F238E27FC236}">
                <a16:creationId xmlns:a16="http://schemas.microsoft.com/office/drawing/2014/main" id="{7D758034-B35B-0B66-F3D6-B4A8AB7BC3E8}"/>
              </a:ext>
            </a:extLst>
          </p:cNvPr>
          <p:cNvSpPr txBox="1"/>
          <p:nvPr/>
        </p:nvSpPr>
        <p:spPr bwMode="auto">
          <a:xfrm>
            <a:off x="157116" y="4698492"/>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random placement)</a:t>
            </a:r>
            <a:endParaRPr lang="en-US" sz="1800" dirty="0">
              <a:solidFill>
                <a:srgbClr val="9B0000"/>
              </a:solidFill>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5207278" y="2444785"/>
            <a:ext cx="3224982" cy="80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4</a:t>
            </a:r>
            <a:r>
              <a:rPr lang="el-GR"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5</a:t>
            </a:r>
            <a:r>
              <a:rPr lang="en-US" sz="1000" baseline="-25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a:t>
            </a:r>
            <a:r>
              <a:rPr lang="el-GR"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n−1</a:t>
            </a:r>
            <a:r>
              <a:rPr lang="en-US" sz="1000" baseline="-25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000" baseline="-25000" dirty="0">
              <a:solidFill>
                <a:srgbClr val="FFFF00"/>
              </a:solidFill>
              <a:latin typeface="Arev Sans" pitchFamily="34" charset="0"/>
              <a:ea typeface="Arev Sans" pitchFamily="34" charset="0"/>
              <a:cs typeface="Arev sans bold" pitchFamily="34" charset="0"/>
            </a:endParaRPr>
          </a:p>
          <a:p>
            <a:pPr algn="ctr" eaLnBrk="1" hangingPunct="1">
              <a:lnSpc>
                <a:spcPct val="120000"/>
              </a:lnSpc>
            </a:pPr>
            <a:endParaRPr lang="en-US" sz="2400" baseline="-25000" dirty="0">
              <a:solidFill>
                <a:srgbClr val="FFFF00"/>
              </a:solidFill>
              <a:latin typeface="Arev Sans" pitchFamily="34" charset="0"/>
              <a:ea typeface="Arev Sans" pitchFamily="34" charset="0"/>
              <a:cs typeface="Arev sans bold" pitchFamily="34" charset="0"/>
            </a:endParaRPr>
          </a:p>
        </p:txBody>
      </p:sp>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58" name="TextBox 57">
            <a:extLst>
              <a:ext uri="{FF2B5EF4-FFF2-40B4-BE49-F238E27FC236}">
                <a16:creationId xmlns:a16="http://schemas.microsoft.com/office/drawing/2014/main" id="{BBB4B051-CD51-F65F-F4FE-A71B087D7A45}"/>
              </a:ext>
            </a:extLst>
          </p:cNvPr>
          <p:cNvSpPr txBox="1"/>
          <p:nvPr/>
        </p:nvSpPr>
        <p:spPr bwMode="auto">
          <a:xfrm>
            <a:off x="2443843" y="108204"/>
            <a:ext cx="730431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Therefore…</a:t>
            </a:r>
          </a:p>
        </p:txBody>
      </p:sp>
      <p:sp>
        <p:nvSpPr>
          <p:cNvPr id="13" name="Rectangle: Rounded Corners 12">
            <a:extLst>
              <a:ext uri="{FF2B5EF4-FFF2-40B4-BE49-F238E27FC236}">
                <a16:creationId xmlns:a16="http://schemas.microsoft.com/office/drawing/2014/main" id="{0479D67A-D0E7-701D-B391-0A72B8AD70DD}"/>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b="1" dirty="0">
                <a:latin typeface="Arev Sans" panose="020B0603030804020204" pitchFamily="34" charset="0"/>
                <a:ea typeface="Arev Sans" panose="020B0603030804020204" pitchFamily="34" charset="0"/>
              </a:rPr>
              <a:t>U</a:t>
            </a:r>
            <a:endParaRPr lang="en-US" sz="2400" b="1" dirty="0">
              <a:latin typeface="Arev Sans" panose="020B0603030804020204" pitchFamily="34" charset="0"/>
              <a:ea typeface="Arev Sans" panose="020B0603030804020204" pitchFamily="34" charset="0"/>
            </a:endParaRPr>
          </a:p>
        </p:txBody>
      </p:sp>
      <p:sp>
        <p:nvSpPr>
          <p:cNvPr id="15" name="Freeform: Shape 14">
            <a:extLst>
              <a:ext uri="{FF2B5EF4-FFF2-40B4-BE49-F238E27FC236}">
                <a16:creationId xmlns:a16="http://schemas.microsoft.com/office/drawing/2014/main" id="{7B69092D-D5B0-7C86-4185-3C3D8C3DD639}"/>
              </a:ext>
            </a:extLst>
          </p:cNvPr>
          <p:cNvSpPr/>
          <p:nvPr/>
        </p:nvSpPr>
        <p:spPr bwMode="auto">
          <a:xfrm>
            <a:off x="2189062" y="2527620"/>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U</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
        <p:nvSpPr>
          <p:cNvPr id="16" name="TextBox 15">
            <a:extLst>
              <a:ext uri="{FF2B5EF4-FFF2-40B4-BE49-F238E27FC236}">
                <a16:creationId xmlns:a16="http://schemas.microsoft.com/office/drawing/2014/main" id="{D8423039-903D-CF68-4B3E-B81B50AD6311}"/>
              </a:ext>
            </a:extLst>
          </p:cNvPr>
          <p:cNvSpPr txBox="1"/>
          <p:nvPr/>
        </p:nvSpPr>
        <p:spPr bwMode="auto">
          <a:xfrm>
            <a:off x="3704780" y="5051718"/>
            <a:ext cx="5851073"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Theorem 1:  </a:t>
            </a:r>
            <a:r>
              <a:rPr lang="en-US" sz="2400" dirty="0">
                <a:solidFill>
                  <a:srgbClr val="FFFF00"/>
                </a:solidFill>
                <a:latin typeface="Arev Sans" pitchFamily="34" charset="0"/>
                <a:ea typeface="Arev Sans"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latin typeface="Verdana" panose="020B0604030504040204" pitchFamily="34" charset="0"/>
                <a:ea typeface="Verdana" panose="020B0604030504040204" pitchFamily="34" charset="0"/>
                <a:cs typeface="Arev sans bold" pitchFamily="34" charset="0"/>
              </a:rPr>
              <a:t>≥</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.04  </a:t>
            </a:r>
            <a:r>
              <a:rPr lang="en-US" sz="2400" dirty="0">
                <a:latin typeface="Arev Sans" panose="020B0603030804020204" pitchFamily="34" charset="0"/>
                <a:ea typeface="Arev Sans" panose="020B0603030804020204" pitchFamily="34" charset="0"/>
                <a:cs typeface="Arev sans bold" pitchFamily="34" charset="0"/>
              </a:rPr>
              <a:t>for all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m</a:t>
            </a:r>
          </a:p>
        </p:txBody>
      </p:sp>
      <p:sp>
        <p:nvSpPr>
          <p:cNvPr id="17" name="TextBox 16">
            <a:extLst>
              <a:ext uri="{FF2B5EF4-FFF2-40B4-BE49-F238E27FC236}">
                <a16:creationId xmlns:a16="http://schemas.microsoft.com/office/drawing/2014/main" id="{AD01B1E9-CFCA-02F9-45C7-16CC44969038}"/>
              </a:ext>
            </a:extLst>
          </p:cNvPr>
          <p:cNvSpPr txBox="1"/>
          <p:nvPr/>
        </p:nvSpPr>
        <p:spPr bwMode="auto">
          <a:xfrm>
            <a:off x="3704780" y="5743408"/>
            <a:ext cx="898252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Theorem 2:  </a:t>
            </a:r>
            <a:r>
              <a:rPr lang="en-US" sz="2400" dirty="0">
                <a:solidFill>
                  <a:srgbClr val="FFFF00"/>
                </a:solidFill>
                <a:latin typeface="Arev Sans" pitchFamily="34" charset="0"/>
                <a:ea typeface="Arev Sans"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latin typeface="Verdana" panose="020B0604030504040204" pitchFamily="34" charset="0"/>
                <a:ea typeface="Verdana" panose="020B0604030504040204" pitchFamily="34" charset="0"/>
                <a:cs typeface="Arev sans bold" pitchFamily="34" charset="0"/>
              </a:rPr>
              <a:t>≥</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 </a:t>
            </a:r>
            <a:r>
              <a:rPr lang="en-US" sz="2400" baseline="10000" dirty="0">
                <a:latin typeface="Arev Sans" panose="020B0603030804020204" pitchFamily="34" charset="0"/>
                <a:ea typeface="Arev Sans" panose="020B0603030804020204" pitchFamily="34" charset="0"/>
                <a:cs typeface="Arev sans bold" pitchFamily="34" charset="0"/>
              </a:rPr>
              <a:t>(tiny)</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provided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2</a:t>
            </a:r>
            <a:r>
              <a:rPr lang="en-US" baseline="30000" dirty="0">
                <a:solidFill>
                  <a:srgbClr val="FFFF00"/>
                </a:solidFill>
                <a:latin typeface="Arev Sans" panose="020B0603030804020204" pitchFamily="34" charset="0"/>
                <a:ea typeface="Arev Sans" panose="020B0603030804020204" pitchFamily="34" charset="0"/>
                <a:cs typeface="Arev sans bold" pitchFamily="34" charset="0"/>
              </a:rPr>
              <a:t>m</a:t>
            </a:r>
            <a:r>
              <a:rPr lang="en-US" sz="2400" dirty="0">
                <a:latin typeface="Arev Sans" panose="020B0603030804020204" pitchFamily="34" charset="0"/>
                <a:ea typeface="Arev Sans" panose="020B0603030804020204" pitchFamily="34" charset="0"/>
                <a:cs typeface="Arev sans bold" pitchFamily="34" charset="0"/>
              </a:rPr>
              <a:t> </a:t>
            </a:r>
            <a:r>
              <a:rPr lang="en-US" sz="2400" b="1" dirty="0">
                <a:latin typeface="Verdana" panose="020B0604030504040204" pitchFamily="34" charset="0"/>
                <a:ea typeface="Verdana" panose="020B0604030504040204" pitchFamily="34" charset="0"/>
                <a:cs typeface="Arev sans bold" pitchFamily="34" charset="0"/>
              </a:rPr>
              <a:t>≳</a:t>
            </a:r>
            <a:r>
              <a:rPr lang="en-US" sz="2400" dirty="0">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k</a:t>
            </a:r>
            <a:r>
              <a:rPr lang="en-US" baseline="30000" dirty="0">
                <a:solidFill>
                  <a:srgbClr val="FFFF00"/>
                </a:solidFill>
                <a:latin typeface="Arev Sans" panose="020B0603030804020204" pitchFamily="34" charset="0"/>
                <a:ea typeface="Arev Sans" panose="020B0603030804020204" pitchFamily="34" charset="0"/>
                <a:cs typeface="Arev sans bold" pitchFamily="34" charset="0"/>
              </a:rPr>
              <a:t>2</a:t>
            </a:r>
            <a:endParaRPr lang="en-US" sz="2400" dirty="0">
              <a:solidFill>
                <a:srgbClr val="FFFF00"/>
              </a:solidFill>
              <a:latin typeface="Arev Sans" pitchFamily="34" charset="0"/>
              <a:ea typeface="Arev Sans" pitchFamily="34" charset="0"/>
              <a:cs typeface="Arev sans bold" pitchFamily="34" charset="0"/>
            </a:endParaRPr>
          </a:p>
        </p:txBody>
      </p:sp>
      <p:grpSp>
        <p:nvGrpSpPr>
          <p:cNvPr id="28" name="Group 2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2B1B7A9B-6A5B-C018-FF6B-0CB0A623D9A7}"/>
              </a:ext>
            </a:extLst>
          </p:cNvPr>
          <p:cNvGrpSpPr>
            <a:grpSpLocks noChangeAspect="1"/>
          </p:cNvGrpSpPr>
          <p:nvPr>
            <p:custDataLst>
              <p:tags r:id="rId1"/>
            </p:custDataLst>
          </p:nvPr>
        </p:nvGrpSpPr>
        <p:grpSpPr>
          <a:xfrm>
            <a:off x="7101112" y="5733829"/>
            <a:ext cx="676896" cy="574323"/>
            <a:chOff x="11420991" y="-17463808"/>
            <a:chExt cx="868918" cy="737247"/>
          </a:xfrm>
        </p:grpSpPr>
        <p:sp>
          <p:nvSpPr>
            <p:cNvPr id="21" name="Freeform: Shape 20">
              <a:extLst>
                <a:ext uri="{FF2B5EF4-FFF2-40B4-BE49-F238E27FC236}">
                  <a16:creationId xmlns:a16="http://schemas.microsoft.com/office/drawing/2014/main" id="{247453CF-516A-883D-50E4-53063B8F97B7}"/>
                </a:ext>
              </a:extLst>
            </p:cNvPr>
            <p:cNvSpPr/>
            <p:nvPr>
              <p:custDataLst>
                <p:tags r:id="rId2"/>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ACDE06C-0F6C-E382-899A-0FE122B5D4E7}"/>
                </a:ext>
              </a:extLst>
            </p:cNvPr>
            <p:cNvSpPr/>
            <p:nvPr>
              <p:custDataLst>
                <p:tags r:id="rId3"/>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BAF8016-BCDF-FC4D-2522-066BC979A511}"/>
                </a:ext>
              </a:extLst>
            </p:cNvPr>
            <p:cNvSpPr/>
            <p:nvPr>
              <p:custDataLst>
                <p:tags r:id="rId4"/>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7CAF286-D79B-89A2-3031-234C1F021472}"/>
                </a:ext>
              </a:extLst>
            </p:cNvPr>
            <p:cNvSpPr/>
            <p:nvPr>
              <p:custDataLst>
                <p:tags r:id="rId5"/>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684CF4F-2A81-53E4-6DB9-39D57EB8F735}"/>
                </a:ext>
              </a:extLst>
            </p:cNvPr>
            <p:cNvSpPr/>
            <p:nvPr>
              <p:custDataLst>
                <p:tags r:id="rId6"/>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47C19B35-70D4-5732-5801-BA83B9DD2293}"/>
              </a:ext>
            </a:extLst>
          </p:cNvPr>
          <p:cNvSpPr txBox="1"/>
          <p:nvPr/>
        </p:nvSpPr>
        <p:spPr bwMode="auto">
          <a:xfrm>
            <a:off x="9772188" y="6298809"/>
            <a:ext cx="2870191"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anose="020B0603030804020204" pitchFamily="34" charset="0"/>
                <a:ea typeface="Arev Sans" panose="020B0603030804020204" pitchFamily="34" charset="0"/>
                <a:cs typeface="Arev sans bold" pitchFamily="34" charset="0"/>
              </a:rPr>
              <a:t>(</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m </a:t>
            </a:r>
            <a:r>
              <a:rPr lang="en-US" sz="2400" b="1" dirty="0">
                <a:latin typeface="Verdana" panose="020B0604030504040204" pitchFamily="34" charset="0"/>
                <a:ea typeface="Verdana" panose="020B0604030504040204" pitchFamily="34" charset="0"/>
                <a:cs typeface="Arev sans bold" pitchFamily="34" charset="0"/>
              </a:rPr>
              <a:t>≳</a:t>
            </a:r>
            <a:r>
              <a:rPr lang="en-US" sz="2400" b="1"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2</a:t>
            </a:r>
            <a:r>
              <a:rPr lang="en-US"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log</a:t>
            </a:r>
            <a:r>
              <a:rPr lang="en-US"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k</a:t>
            </a:r>
            <a:r>
              <a:rPr lang="en-US" sz="2400" dirty="0">
                <a:latin typeface="Arev Sans" panose="020B0603030804020204" pitchFamily="34" charset="0"/>
                <a:ea typeface="Arev Sans" panose="020B0603030804020204" pitchFamily="34" charset="0"/>
                <a:cs typeface="Arev sans bold" pitchFamily="34" charset="0"/>
              </a:rPr>
              <a:t>)</a:t>
            </a:r>
          </a:p>
        </p:txBody>
      </p:sp>
    </p:spTree>
    <p:extLst>
      <p:ext uri="{BB962C8B-B14F-4D97-AF65-F5344CB8AC3E}">
        <p14:creationId xmlns:p14="http://schemas.microsoft.com/office/powerpoint/2010/main" val="272375703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61" name="TextBox 60">
            <a:extLst>
              <a:ext uri="{FF2B5EF4-FFF2-40B4-BE49-F238E27FC236}">
                <a16:creationId xmlns:a16="http://schemas.microsoft.com/office/drawing/2014/main" id="{7D758034-B35B-0B66-F3D6-B4A8AB7BC3E8}"/>
              </a:ext>
            </a:extLst>
          </p:cNvPr>
          <p:cNvSpPr txBox="1"/>
          <p:nvPr/>
        </p:nvSpPr>
        <p:spPr bwMode="auto">
          <a:xfrm>
            <a:off x="157116" y="4698492"/>
            <a:ext cx="304528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(averaged over</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random placement)</a:t>
            </a:r>
            <a:endParaRPr lang="en-US" sz="1800" dirty="0">
              <a:solidFill>
                <a:srgbClr val="9B0000"/>
              </a:solidFill>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3897973" y="1282132"/>
            <a:ext cx="3224982" cy="80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4</a:t>
            </a:r>
            <a:r>
              <a:rPr lang="el-GR"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5</a:t>
            </a:r>
            <a:r>
              <a:rPr lang="en-US" sz="1000" baseline="-25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a:t>
            </a:r>
            <a:r>
              <a:rPr lang="el-GR"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n−1</a:t>
            </a:r>
            <a:r>
              <a:rPr lang="en-US" sz="1000" baseline="-25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000" baseline="-25000" dirty="0">
              <a:solidFill>
                <a:srgbClr val="FFFF00"/>
              </a:solidFill>
              <a:latin typeface="Arev Sans" pitchFamily="34" charset="0"/>
              <a:ea typeface="Arev Sans" pitchFamily="34" charset="0"/>
              <a:cs typeface="Arev sans bold" pitchFamily="34" charset="0"/>
            </a:endParaRPr>
          </a:p>
          <a:p>
            <a:pPr algn="ctr" eaLnBrk="1" hangingPunct="1">
              <a:lnSpc>
                <a:spcPct val="120000"/>
              </a:lnSpc>
            </a:pPr>
            <a:endParaRPr lang="en-US" sz="2400" baseline="-25000" dirty="0">
              <a:solidFill>
                <a:srgbClr val="FFFF00"/>
              </a:solidFill>
              <a:latin typeface="Arev Sans" pitchFamily="34" charset="0"/>
              <a:ea typeface="Arev Sans" pitchFamily="34" charset="0"/>
              <a:cs typeface="Arev sans bold" pitchFamily="34" charset="0"/>
            </a:endParaRPr>
          </a:p>
        </p:txBody>
      </p:sp>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58" name="TextBox 57">
            <a:extLst>
              <a:ext uri="{FF2B5EF4-FFF2-40B4-BE49-F238E27FC236}">
                <a16:creationId xmlns:a16="http://schemas.microsoft.com/office/drawing/2014/main" id="{BBB4B051-CD51-F65F-F4FE-A71B087D7A45}"/>
              </a:ext>
            </a:extLst>
          </p:cNvPr>
          <p:cNvSpPr txBox="1"/>
          <p:nvPr/>
        </p:nvSpPr>
        <p:spPr bwMode="auto">
          <a:xfrm>
            <a:off x="2443843" y="108204"/>
            <a:ext cx="7304314"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b="1" dirty="0">
                <a:solidFill>
                  <a:srgbClr val="FFFF00"/>
                </a:solidFill>
                <a:latin typeface="Arev Sans" pitchFamily="34" charset="0"/>
                <a:ea typeface="Arev Sans" pitchFamily="34" charset="0"/>
                <a:cs typeface="Arev sans bold" pitchFamily="34" charset="0"/>
              </a:rPr>
              <a:t>Therefore…</a:t>
            </a:r>
          </a:p>
        </p:txBody>
      </p:sp>
      <p:sp>
        <p:nvSpPr>
          <p:cNvPr id="13" name="Rectangle: Rounded Corners 12">
            <a:extLst>
              <a:ext uri="{FF2B5EF4-FFF2-40B4-BE49-F238E27FC236}">
                <a16:creationId xmlns:a16="http://schemas.microsoft.com/office/drawing/2014/main" id="{0479D67A-D0E7-701D-B391-0A72B8AD70DD}"/>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b="1" dirty="0">
                <a:latin typeface="Arev Sans" panose="020B0603030804020204" pitchFamily="34" charset="0"/>
                <a:ea typeface="Arev Sans" panose="020B0603030804020204" pitchFamily="34" charset="0"/>
              </a:rPr>
              <a:t>U</a:t>
            </a:r>
            <a:endParaRPr lang="en-US" sz="2400" b="1" dirty="0">
              <a:latin typeface="Arev Sans" panose="020B0603030804020204" pitchFamily="34" charset="0"/>
              <a:ea typeface="Arev Sans" panose="020B0603030804020204" pitchFamily="34" charset="0"/>
            </a:endParaRPr>
          </a:p>
        </p:txBody>
      </p:sp>
      <p:sp>
        <p:nvSpPr>
          <p:cNvPr id="16" name="TextBox 15">
            <a:extLst>
              <a:ext uri="{FF2B5EF4-FFF2-40B4-BE49-F238E27FC236}">
                <a16:creationId xmlns:a16="http://schemas.microsoft.com/office/drawing/2014/main" id="{D8423039-903D-CF68-4B3E-B81B50AD6311}"/>
              </a:ext>
            </a:extLst>
          </p:cNvPr>
          <p:cNvSpPr txBox="1"/>
          <p:nvPr/>
        </p:nvSpPr>
        <p:spPr bwMode="auto">
          <a:xfrm>
            <a:off x="3704780" y="5051718"/>
            <a:ext cx="5851073"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Theorem 1:  </a:t>
            </a:r>
            <a:r>
              <a:rPr lang="en-US" sz="2400" dirty="0">
                <a:solidFill>
                  <a:srgbClr val="FFFF00"/>
                </a:solidFill>
                <a:latin typeface="Arev Sans" pitchFamily="34" charset="0"/>
                <a:ea typeface="Arev Sans"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latin typeface="Verdana" panose="020B0604030504040204" pitchFamily="34" charset="0"/>
                <a:ea typeface="Verdana" panose="020B0604030504040204" pitchFamily="34" charset="0"/>
                <a:cs typeface="Arev sans bold" pitchFamily="34" charset="0"/>
              </a:rPr>
              <a:t>≥</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.04  </a:t>
            </a:r>
            <a:r>
              <a:rPr lang="en-US" sz="2400" dirty="0">
                <a:latin typeface="Arev Sans" panose="020B0603030804020204" pitchFamily="34" charset="0"/>
                <a:ea typeface="Arev Sans" panose="020B0603030804020204" pitchFamily="34" charset="0"/>
                <a:cs typeface="Arev sans bold" pitchFamily="34" charset="0"/>
              </a:rPr>
              <a:t>for all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m</a:t>
            </a:r>
          </a:p>
        </p:txBody>
      </p:sp>
      <p:sp>
        <p:nvSpPr>
          <p:cNvPr id="17" name="TextBox 16">
            <a:extLst>
              <a:ext uri="{FF2B5EF4-FFF2-40B4-BE49-F238E27FC236}">
                <a16:creationId xmlns:a16="http://schemas.microsoft.com/office/drawing/2014/main" id="{AD01B1E9-CFCA-02F9-45C7-16CC44969038}"/>
              </a:ext>
            </a:extLst>
          </p:cNvPr>
          <p:cNvSpPr txBox="1"/>
          <p:nvPr/>
        </p:nvSpPr>
        <p:spPr bwMode="auto">
          <a:xfrm>
            <a:off x="3704780" y="5743408"/>
            <a:ext cx="898252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b="1" dirty="0">
                <a:latin typeface="Arev Sans" pitchFamily="34" charset="0"/>
                <a:ea typeface="Arev Sans" pitchFamily="34" charset="0"/>
                <a:cs typeface="Arev sans bold" pitchFamily="34" charset="0"/>
              </a:rPr>
              <a:t>Theorem 2:  </a:t>
            </a:r>
            <a:r>
              <a:rPr lang="en-US" sz="2400" dirty="0">
                <a:solidFill>
                  <a:srgbClr val="FFFF00"/>
                </a:solidFill>
                <a:latin typeface="Arev Sans" pitchFamily="34" charset="0"/>
                <a:ea typeface="Arev Sans" pitchFamily="34" charset="0"/>
                <a:cs typeface="Arev sans bold" pitchFamily="34" charset="0"/>
              </a:rPr>
              <a:t>  </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400" dirty="0">
                <a:latin typeface="Verdana" panose="020B0604030504040204" pitchFamily="34" charset="0"/>
                <a:ea typeface="Verdana" panose="020B0604030504040204" pitchFamily="34" charset="0"/>
                <a:cs typeface="Arev sans bold" pitchFamily="34" charset="0"/>
              </a:rPr>
              <a:t>≥</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 </a:t>
            </a:r>
            <a:r>
              <a:rPr lang="en-US" sz="2400" baseline="10000" dirty="0">
                <a:latin typeface="Arev Sans" panose="020B0603030804020204" pitchFamily="34" charset="0"/>
                <a:ea typeface="Arev Sans" panose="020B0603030804020204" pitchFamily="34" charset="0"/>
                <a:cs typeface="Arev sans bold" pitchFamily="34" charset="0"/>
              </a:rPr>
              <a:t>(tiny)</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provided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2</a:t>
            </a:r>
            <a:r>
              <a:rPr lang="en-US" baseline="30000" dirty="0">
                <a:solidFill>
                  <a:srgbClr val="FFFF00"/>
                </a:solidFill>
                <a:latin typeface="Arev Sans" panose="020B0603030804020204" pitchFamily="34" charset="0"/>
                <a:ea typeface="Arev Sans" panose="020B0603030804020204" pitchFamily="34" charset="0"/>
                <a:cs typeface="Arev sans bold" pitchFamily="34" charset="0"/>
              </a:rPr>
              <a:t>m</a:t>
            </a:r>
            <a:r>
              <a:rPr lang="en-US" sz="2400" dirty="0">
                <a:latin typeface="Arev Sans" panose="020B0603030804020204" pitchFamily="34" charset="0"/>
                <a:ea typeface="Arev Sans" panose="020B0603030804020204" pitchFamily="34" charset="0"/>
                <a:cs typeface="Arev sans bold" pitchFamily="34" charset="0"/>
              </a:rPr>
              <a:t> </a:t>
            </a:r>
            <a:r>
              <a:rPr lang="en-US" sz="2400" b="1" dirty="0">
                <a:latin typeface="Verdana" panose="020B0604030504040204" pitchFamily="34" charset="0"/>
                <a:ea typeface="Verdana" panose="020B0604030504040204" pitchFamily="34" charset="0"/>
                <a:cs typeface="Arev sans bold" pitchFamily="34" charset="0"/>
              </a:rPr>
              <a:t>≳</a:t>
            </a:r>
            <a:r>
              <a:rPr lang="en-US" sz="2400" dirty="0">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k</a:t>
            </a:r>
            <a:r>
              <a:rPr lang="en-US" baseline="30000" dirty="0">
                <a:solidFill>
                  <a:srgbClr val="FFFF00"/>
                </a:solidFill>
                <a:latin typeface="Arev Sans" panose="020B0603030804020204" pitchFamily="34" charset="0"/>
                <a:ea typeface="Arev Sans" panose="020B0603030804020204" pitchFamily="34" charset="0"/>
                <a:cs typeface="Arev sans bold" pitchFamily="34" charset="0"/>
              </a:rPr>
              <a:t>2</a:t>
            </a:r>
            <a:endParaRPr lang="en-US" sz="2400" dirty="0">
              <a:solidFill>
                <a:srgbClr val="FFFF00"/>
              </a:solidFill>
              <a:latin typeface="Arev Sans" pitchFamily="34" charset="0"/>
              <a:ea typeface="Arev Sans" pitchFamily="34" charset="0"/>
              <a:cs typeface="Arev sans bold" pitchFamily="34" charset="0"/>
            </a:endParaRPr>
          </a:p>
        </p:txBody>
      </p:sp>
      <p:grpSp>
        <p:nvGrpSpPr>
          <p:cNvPr id="28" name="Group 2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2B1B7A9B-6A5B-C018-FF6B-0CB0A623D9A7}"/>
              </a:ext>
            </a:extLst>
          </p:cNvPr>
          <p:cNvGrpSpPr>
            <a:grpSpLocks noChangeAspect="1"/>
          </p:cNvGrpSpPr>
          <p:nvPr>
            <p:custDataLst>
              <p:tags r:id="rId1"/>
            </p:custDataLst>
          </p:nvPr>
        </p:nvGrpSpPr>
        <p:grpSpPr>
          <a:xfrm>
            <a:off x="5541258" y="2675447"/>
            <a:ext cx="676896" cy="574323"/>
            <a:chOff x="11420991" y="-17463808"/>
            <a:chExt cx="868918" cy="737247"/>
          </a:xfrm>
        </p:grpSpPr>
        <p:sp>
          <p:nvSpPr>
            <p:cNvPr id="21" name="Freeform: Shape 20">
              <a:extLst>
                <a:ext uri="{FF2B5EF4-FFF2-40B4-BE49-F238E27FC236}">
                  <a16:creationId xmlns:a16="http://schemas.microsoft.com/office/drawing/2014/main" id="{247453CF-516A-883D-50E4-53063B8F97B7}"/>
                </a:ext>
              </a:extLst>
            </p:cNvPr>
            <p:cNvSpPr/>
            <p:nvPr>
              <p:custDataLst>
                <p:tags r:id="rId31"/>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ACDE06C-0F6C-E382-899A-0FE122B5D4E7}"/>
                </a:ext>
              </a:extLst>
            </p:cNvPr>
            <p:cNvSpPr/>
            <p:nvPr>
              <p:custDataLst>
                <p:tags r:id="rId32"/>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BAF8016-BCDF-FC4D-2522-066BC979A511}"/>
                </a:ext>
              </a:extLst>
            </p:cNvPr>
            <p:cNvSpPr/>
            <p:nvPr>
              <p:custDataLst>
                <p:tags r:id="rId33"/>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7CAF286-D79B-89A2-3031-234C1F021472}"/>
                </a:ext>
              </a:extLst>
            </p:cNvPr>
            <p:cNvSpPr/>
            <p:nvPr>
              <p:custDataLst>
                <p:tags r:id="rId34"/>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684CF4F-2A81-53E4-6DB9-39D57EB8F735}"/>
                </a:ext>
              </a:extLst>
            </p:cNvPr>
            <p:cNvSpPr/>
            <p:nvPr>
              <p:custDataLst>
                <p:tags r:id="rId35"/>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A996A989-F6E7-C18F-B8A5-D4808E8E2248}"/>
              </a:ext>
            </a:extLst>
          </p:cNvPr>
          <p:cNvSpPr txBox="1"/>
          <p:nvPr/>
        </p:nvSpPr>
        <p:spPr bwMode="auto">
          <a:xfrm>
            <a:off x="9772188" y="6298809"/>
            <a:ext cx="2870191"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anose="020B0603030804020204" pitchFamily="34" charset="0"/>
                <a:ea typeface="Arev Sans" panose="020B0603030804020204" pitchFamily="34" charset="0"/>
                <a:cs typeface="Arev sans bold" pitchFamily="34" charset="0"/>
              </a:rPr>
              <a:t>(</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m </a:t>
            </a:r>
            <a:r>
              <a:rPr lang="en-US" sz="2400" b="1" dirty="0">
                <a:latin typeface="Verdana" panose="020B0604030504040204" pitchFamily="34" charset="0"/>
                <a:ea typeface="Verdana" panose="020B0604030504040204" pitchFamily="34" charset="0"/>
                <a:cs typeface="Arev sans bold" pitchFamily="34" charset="0"/>
              </a:rPr>
              <a:t>≳</a:t>
            </a:r>
            <a:r>
              <a:rPr lang="en-US" sz="2400" b="1"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2</a:t>
            </a:r>
            <a:r>
              <a:rPr lang="en-US"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log</a:t>
            </a:r>
            <a:r>
              <a:rPr lang="en-US" sz="1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400" dirty="0">
                <a:solidFill>
                  <a:srgbClr val="FFFF00"/>
                </a:solidFill>
                <a:latin typeface="Arev Sans" panose="020B0603030804020204" pitchFamily="34" charset="0"/>
                <a:ea typeface="Arev Sans" panose="020B0603030804020204" pitchFamily="34" charset="0"/>
                <a:cs typeface="Arev sans bold" pitchFamily="34" charset="0"/>
              </a:rPr>
              <a:t>k</a:t>
            </a:r>
            <a:r>
              <a:rPr lang="en-US" sz="2400" dirty="0">
                <a:latin typeface="Arev Sans" panose="020B0603030804020204" pitchFamily="34" charset="0"/>
                <a:ea typeface="Arev Sans" panose="020B0603030804020204" pitchFamily="34" charset="0"/>
                <a:cs typeface="Arev sans bold" pitchFamily="34" charset="0"/>
              </a:rPr>
              <a:t>)</a:t>
            </a:r>
          </a:p>
        </p:txBody>
      </p:sp>
      <p:sp>
        <p:nvSpPr>
          <p:cNvPr id="12" name="TextBox 11">
            <a:extLst>
              <a:ext uri="{FF2B5EF4-FFF2-40B4-BE49-F238E27FC236}">
                <a16:creationId xmlns:a16="http://schemas.microsoft.com/office/drawing/2014/main" id="{23A294E2-4677-DCDE-16AE-1536BD9E4667}"/>
              </a:ext>
            </a:extLst>
          </p:cNvPr>
          <p:cNvSpPr txBox="1"/>
          <p:nvPr/>
        </p:nvSpPr>
        <p:spPr bwMode="auto">
          <a:xfrm>
            <a:off x="3011929" y="2740046"/>
            <a:ext cx="3224981"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.04</a:t>
            </a:r>
            <a:r>
              <a:rPr lang="en-US" sz="2400" dirty="0">
                <a:latin typeface="Arev Sans" pitchFamily="34" charset="0"/>
                <a:ea typeface="Arev Sans" pitchFamily="34" charset="0"/>
                <a:cs typeface="Arev sans bold" pitchFamily="34" charset="0"/>
              </a:rPr>
              <a:t>)</a:t>
            </a:r>
            <a:r>
              <a:rPr lang="en-US" baseline="30000" dirty="0">
                <a:solidFill>
                  <a:srgbClr val="FFFF00"/>
                </a:solidFill>
                <a:latin typeface="Arev Sans" pitchFamily="34" charset="0"/>
                <a:ea typeface="Arev Sans" pitchFamily="34" charset="0"/>
                <a:cs typeface="Arev sans bold" pitchFamily="34" charset="0"/>
              </a:rPr>
              <a:t>2</a:t>
            </a:r>
            <a:r>
              <a:rPr lang="en-US" sz="1050" baseline="30000" dirty="0">
                <a:solidFill>
                  <a:srgbClr val="FFFF00"/>
                </a:solidFill>
                <a:latin typeface="Arev Sans" pitchFamily="34" charset="0"/>
                <a:ea typeface="Arev Sans" pitchFamily="34" charset="0"/>
                <a:cs typeface="Arev sans bold" pitchFamily="34" charset="0"/>
              </a:rPr>
              <a:t> </a:t>
            </a:r>
            <a:r>
              <a:rPr lang="en-US" baseline="30000" dirty="0">
                <a:solidFill>
                  <a:srgbClr val="FFFF00"/>
                </a:solidFill>
                <a:latin typeface="Arev Sans" pitchFamily="34" charset="0"/>
                <a:ea typeface="Arev Sans" pitchFamily="34" charset="0"/>
                <a:cs typeface="Arev sans bold" pitchFamily="34" charset="0"/>
              </a:rPr>
              <a:t>log</a:t>
            </a:r>
            <a:r>
              <a:rPr lang="en-US" sz="1050" baseline="30000" dirty="0">
                <a:solidFill>
                  <a:srgbClr val="FFFF00"/>
                </a:solidFill>
                <a:latin typeface="Arev Sans" pitchFamily="34" charset="0"/>
                <a:ea typeface="Arev Sans" pitchFamily="34" charset="0"/>
                <a:cs typeface="Arev sans bold" pitchFamily="34" charset="0"/>
              </a:rPr>
              <a:t> </a:t>
            </a:r>
            <a:r>
              <a:rPr lang="en-US" baseline="30000" dirty="0">
                <a:solidFill>
                  <a:srgbClr val="FFFF00"/>
                </a:solidFill>
                <a:latin typeface="Arev Sans" pitchFamily="34" charset="0"/>
                <a:ea typeface="Arev Sans" pitchFamily="34" charset="0"/>
                <a:cs typeface="Arev sans bold" pitchFamily="34" charset="0"/>
              </a:rPr>
              <a:t>k </a:t>
            </a:r>
            <a:r>
              <a:rPr lang="en-US" sz="1200" baseline="30000" dirty="0">
                <a:solidFill>
                  <a:srgbClr val="FFFF00"/>
                </a:solidFill>
                <a:latin typeface="Arev Sans" pitchFamily="34" charset="0"/>
                <a:ea typeface="Arev Sans" pitchFamily="34" charset="0"/>
                <a:cs typeface="Arev sans bold" pitchFamily="34" charset="0"/>
              </a:rPr>
              <a:t> </a:t>
            </a:r>
            <a:r>
              <a:rPr lang="en-US" sz="2400" dirty="0">
                <a:latin typeface="Arev Sans" panose="020B0603030804020204" pitchFamily="34" charset="0"/>
                <a:ea typeface="Arev Sans" panose="020B0603030804020204" pitchFamily="34" charset="0"/>
                <a:cs typeface="Arev sans bold" pitchFamily="34" charset="0"/>
              </a:rPr>
              <a:t>·</a:t>
            </a:r>
            <a:endParaRPr lang="en-US" sz="2400" baseline="30000" dirty="0">
              <a:solidFill>
                <a:srgbClr val="FFFF00"/>
              </a:solidFill>
              <a:latin typeface="Arev Sans" pitchFamily="34" charset="0"/>
              <a:ea typeface="Arev Sans" pitchFamily="34" charset="0"/>
              <a:cs typeface="Arev sans bold" pitchFamily="34" charset="0"/>
            </a:endParaRPr>
          </a:p>
        </p:txBody>
      </p:sp>
      <p:grpSp>
        <p:nvGrpSpPr>
          <p:cNvPr id="39" name="Group 3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m+1}&#10;}&#10;\]&#10;\end{document}" title="IguanaTex Vector Display">
            <a:extLst>
              <a:ext uri="{FF2B5EF4-FFF2-40B4-BE49-F238E27FC236}">
                <a16:creationId xmlns:a16="http://schemas.microsoft.com/office/drawing/2014/main" id="{4553590D-A459-D6C6-2509-76B18B2D484E}"/>
              </a:ext>
            </a:extLst>
          </p:cNvPr>
          <p:cNvGrpSpPr>
            <a:grpSpLocks noChangeAspect="1"/>
          </p:cNvGrpSpPr>
          <p:nvPr>
            <p:custDataLst>
              <p:tags r:id="rId2"/>
            </p:custDataLst>
          </p:nvPr>
        </p:nvGrpSpPr>
        <p:grpSpPr>
          <a:xfrm>
            <a:off x="6421188" y="2718658"/>
            <a:ext cx="676896" cy="539085"/>
            <a:chOff x="12300023" y="-14349922"/>
            <a:chExt cx="676896" cy="539085"/>
          </a:xfrm>
        </p:grpSpPr>
        <p:sp>
          <p:nvSpPr>
            <p:cNvPr id="34" name="Freeform: Shape 33">
              <a:extLst>
                <a:ext uri="{FF2B5EF4-FFF2-40B4-BE49-F238E27FC236}">
                  <a16:creationId xmlns:a16="http://schemas.microsoft.com/office/drawing/2014/main" id="{A05121E3-876F-A9F8-93E8-6455E3B9B4C5}"/>
                </a:ext>
              </a:extLst>
            </p:cNvPr>
            <p:cNvSpPr/>
            <p:nvPr>
              <p:custDataLst>
                <p:tags r:id="rId26"/>
              </p:custDataLst>
            </p:nvPr>
          </p:nvSpPr>
          <p:spPr>
            <a:xfrm flipV="1">
              <a:off x="12544766" y="-14349922"/>
              <a:ext cx="188744" cy="132455"/>
            </a:xfrm>
            <a:custGeom>
              <a:avLst/>
              <a:gdLst>
                <a:gd name="connsiteX0" fmla="*/ 101462 w 188744"/>
                <a:gd name="connsiteY0" fmla="*/ 103234 h 132455"/>
                <a:gd name="connsiteX1" fmla="*/ 86800 w 188744"/>
                <a:gd name="connsiteY1" fmla="*/ 124047 h 132455"/>
                <a:gd name="connsiteX2" fmla="*/ 62915 w 188744"/>
                <a:gd name="connsiteY2" fmla="*/ 131149 h 132455"/>
                <a:gd name="connsiteX3" fmla="*/ 38785 w 188744"/>
                <a:gd name="connsiteY3" fmla="*/ 125465 h 132455"/>
                <a:gd name="connsiteX4" fmla="*/ 21289 w 188744"/>
                <a:gd name="connsiteY4" fmla="*/ 107968 h 132455"/>
                <a:gd name="connsiteX5" fmla="*/ 21289 w 188744"/>
                <a:gd name="connsiteY5" fmla="*/ 128069 h 132455"/>
                <a:gd name="connsiteX6" fmla="*/ 0 w 188744"/>
                <a:gd name="connsiteY6" fmla="*/ 128069 h 132455"/>
                <a:gd name="connsiteX7" fmla="*/ 0 w 188744"/>
                <a:gd name="connsiteY7" fmla="*/ -1307 h 132455"/>
                <a:gd name="connsiteX8" fmla="*/ 21289 w 188744"/>
                <a:gd name="connsiteY8" fmla="*/ -1307 h 132455"/>
                <a:gd name="connsiteX9" fmla="*/ 21289 w 188744"/>
                <a:gd name="connsiteY9" fmla="*/ 71781 h 132455"/>
                <a:gd name="connsiteX10" fmla="*/ 30979 w 188744"/>
                <a:gd name="connsiteY10" fmla="*/ 101579 h 132455"/>
                <a:gd name="connsiteX11" fmla="*/ 56764 w 188744"/>
                <a:gd name="connsiteY11" fmla="*/ 112694 h 132455"/>
                <a:gd name="connsiteX12" fmla="*/ 77102 w 188744"/>
                <a:gd name="connsiteY12" fmla="*/ 103709 h 132455"/>
                <a:gd name="connsiteX13" fmla="*/ 83728 w 188744"/>
                <a:gd name="connsiteY13" fmla="*/ 76031 h 132455"/>
                <a:gd name="connsiteX14" fmla="*/ 83728 w 188744"/>
                <a:gd name="connsiteY14" fmla="*/ -1307 h 132455"/>
                <a:gd name="connsiteX15" fmla="*/ 105016 w 188744"/>
                <a:gd name="connsiteY15" fmla="*/ -1307 h 132455"/>
                <a:gd name="connsiteX16" fmla="*/ 105016 w 188744"/>
                <a:gd name="connsiteY16" fmla="*/ 71781 h 132455"/>
                <a:gd name="connsiteX17" fmla="*/ 114714 w 188744"/>
                <a:gd name="connsiteY17" fmla="*/ 101816 h 132455"/>
                <a:gd name="connsiteX18" fmla="*/ 140729 w 188744"/>
                <a:gd name="connsiteY18" fmla="*/ 112694 h 132455"/>
                <a:gd name="connsiteX19" fmla="*/ 160830 w 188744"/>
                <a:gd name="connsiteY19" fmla="*/ 103709 h 132455"/>
                <a:gd name="connsiteX20" fmla="*/ 167456 w 188744"/>
                <a:gd name="connsiteY20" fmla="*/ 76031 h 132455"/>
                <a:gd name="connsiteX21" fmla="*/ 167456 w 188744"/>
                <a:gd name="connsiteY21" fmla="*/ -1307 h 132455"/>
                <a:gd name="connsiteX22" fmla="*/ 188744 w 188744"/>
                <a:gd name="connsiteY22" fmla="*/ -1307 h 132455"/>
                <a:gd name="connsiteX23" fmla="*/ 188744 w 188744"/>
                <a:gd name="connsiteY23" fmla="*/ 76744 h 132455"/>
                <a:gd name="connsiteX24" fmla="*/ 177859 w 188744"/>
                <a:gd name="connsiteY24" fmla="*/ 116953 h 132455"/>
                <a:gd name="connsiteX25" fmla="*/ 146643 w 188744"/>
                <a:gd name="connsiteY25" fmla="*/ 131149 h 132455"/>
                <a:gd name="connsiteX26" fmla="*/ 120620 w 188744"/>
                <a:gd name="connsiteY26" fmla="*/ 124285 h 132455"/>
                <a:gd name="connsiteX27" fmla="*/ 101462 w 188744"/>
                <a:gd name="connsiteY27" fmla="*/ 103234 h 13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8744" h="132455">
                  <a:moveTo>
                    <a:pt x="101462" y="103234"/>
                  </a:moveTo>
                  <a:cubicBezTo>
                    <a:pt x="98390" y="112219"/>
                    <a:pt x="93426" y="119320"/>
                    <a:pt x="86800" y="124047"/>
                  </a:cubicBezTo>
                  <a:cubicBezTo>
                    <a:pt x="80182" y="128781"/>
                    <a:pt x="72375" y="131149"/>
                    <a:pt x="62915" y="131149"/>
                  </a:cubicBezTo>
                  <a:cubicBezTo>
                    <a:pt x="53692" y="131149"/>
                    <a:pt x="45649" y="129249"/>
                    <a:pt x="38785" y="125465"/>
                  </a:cubicBezTo>
                  <a:cubicBezTo>
                    <a:pt x="31929" y="121679"/>
                    <a:pt x="26252" y="115774"/>
                    <a:pt x="21289" y="107968"/>
                  </a:cubicBezTo>
                  <a:lnTo>
                    <a:pt x="21289" y="128069"/>
                  </a:lnTo>
                  <a:lnTo>
                    <a:pt x="0" y="128069"/>
                  </a:lnTo>
                  <a:lnTo>
                    <a:pt x="0" y="-1307"/>
                  </a:lnTo>
                  <a:lnTo>
                    <a:pt x="21289" y="-1307"/>
                  </a:lnTo>
                  <a:lnTo>
                    <a:pt x="21289" y="71781"/>
                  </a:lnTo>
                  <a:cubicBezTo>
                    <a:pt x="21289" y="84312"/>
                    <a:pt x="24598" y="94248"/>
                    <a:pt x="30979" y="101579"/>
                  </a:cubicBezTo>
                  <a:cubicBezTo>
                    <a:pt x="37368" y="108910"/>
                    <a:pt x="45886" y="112694"/>
                    <a:pt x="56764" y="112694"/>
                  </a:cubicBezTo>
                  <a:cubicBezTo>
                    <a:pt x="65986" y="112694"/>
                    <a:pt x="72613" y="109623"/>
                    <a:pt x="77102" y="103709"/>
                  </a:cubicBezTo>
                  <a:cubicBezTo>
                    <a:pt x="81598" y="97795"/>
                    <a:pt x="83728" y="88572"/>
                    <a:pt x="83728" y="76031"/>
                  </a:cubicBezTo>
                  <a:lnTo>
                    <a:pt x="83728" y="-1307"/>
                  </a:lnTo>
                  <a:lnTo>
                    <a:pt x="105016" y="-1307"/>
                  </a:lnTo>
                  <a:lnTo>
                    <a:pt x="105016" y="71781"/>
                  </a:lnTo>
                  <a:cubicBezTo>
                    <a:pt x="105016" y="84312"/>
                    <a:pt x="108326" y="94486"/>
                    <a:pt x="114714" y="101816"/>
                  </a:cubicBezTo>
                  <a:cubicBezTo>
                    <a:pt x="121096" y="108910"/>
                    <a:pt x="129614" y="112694"/>
                    <a:pt x="140729" y="112694"/>
                  </a:cubicBezTo>
                  <a:cubicBezTo>
                    <a:pt x="149714" y="112694"/>
                    <a:pt x="156341" y="109623"/>
                    <a:pt x="160830" y="103709"/>
                  </a:cubicBezTo>
                  <a:cubicBezTo>
                    <a:pt x="165326" y="97557"/>
                    <a:pt x="167456" y="88572"/>
                    <a:pt x="167456" y="76031"/>
                  </a:cubicBezTo>
                  <a:lnTo>
                    <a:pt x="167456" y="-1307"/>
                  </a:lnTo>
                  <a:lnTo>
                    <a:pt x="188744" y="-1307"/>
                  </a:lnTo>
                  <a:lnTo>
                    <a:pt x="188744" y="76744"/>
                  </a:lnTo>
                  <a:cubicBezTo>
                    <a:pt x="188744" y="94248"/>
                    <a:pt x="185197" y="107493"/>
                    <a:pt x="177859" y="116953"/>
                  </a:cubicBezTo>
                  <a:cubicBezTo>
                    <a:pt x="170528" y="126414"/>
                    <a:pt x="160125" y="131149"/>
                    <a:pt x="146643" y="131149"/>
                  </a:cubicBezTo>
                  <a:cubicBezTo>
                    <a:pt x="136708" y="131149"/>
                    <a:pt x="127959" y="128781"/>
                    <a:pt x="120620" y="124285"/>
                  </a:cubicBezTo>
                  <a:cubicBezTo>
                    <a:pt x="113052" y="119788"/>
                    <a:pt x="106671" y="112694"/>
                    <a:pt x="101462" y="103234"/>
                  </a:cubicBezTo>
                  <a:close/>
                </a:path>
              </a:pathLst>
            </a:custGeom>
            <a:solidFill>
              <a:srgbClr val="FFFF00"/>
            </a:solidFill>
            <a:ln w="2373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E80279-80B3-C7EE-F835-EE8A7C200670}"/>
                </a:ext>
              </a:extLst>
            </p:cNvPr>
            <p:cNvSpPr/>
            <p:nvPr>
              <p:custDataLst>
                <p:tags r:id="rId27"/>
              </p:custDataLst>
            </p:nvPr>
          </p:nvSpPr>
          <p:spPr>
            <a:xfrm flipV="1">
              <a:off x="12300023" y="-14077230"/>
              <a:ext cx="676896" cy="23744"/>
            </a:xfrm>
            <a:custGeom>
              <a:avLst/>
              <a:gdLst>
                <a:gd name="connsiteX0" fmla="*/ 0 w 676896"/>
                <a:gd name="connsiteY0" fmla="*/ -1290 h 23744"/>
                <a:gd name="connsiteX1" fmla="*/ 676896 w 676896"/>
                <a:gd name="connsiteY1" fmla="*/ -1290 h 23744"/>
              </a:gdLst>
              <a:ahLst/>
              <a:cxnLst>
                <a:cxn ang="0">
                  <a:pos x="connsiteX0" y="connsiteY0"/>
                </a:cxn>
                <a:cxn ang="0">
                  <a:pos x="connsiteX1" y="connsiteY1"/>
                </a:cxn>
              </a:cxnLst>
              <a:rect l="l" t="t" r="r" b="b"/>
              <a:pathLst>
                <a:path w="676896" h="23744">
                  <a:moveTo>
                    <a:pt x="0" y="-1290"/>
                  </a:moveTo>
                  <a:lnTo>
                    <a:pt x="676896" y="-1290"/>
                  </a:lnTo>
                </a:path>
              </a:pathLst>
            </a:custGeom>
            <a:noFill/>
            <a:ln w="13624" cap="flat">
              <a:solidFill>
                <a:srgbClr val="FFFF00"/>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11E7609-1366-DED8-26AD-36FEB080DD5F}"/>
                </a:ext>
              </a:extLst>
            </p:cNvPr>
            <p:cNvSpPr/>
            <p:nvPr>
              <p:custDataLst>
                <p:tags r:id="rId28"/>
              </p:custDataLst>
            </p:nvPr>
          </p:nvSpPr>
          <p:spPr>
            <a:xfrm flipV="1">
              <a:off x="12324491" y="-13948027"/>
              <a:ext cx="188744" cy="132455"/>
            </a:xfrm>
            <a:custGeom>
              <a:avLst/>
              <a:gdLst>
                <a:gd name="connsiteX0" fmla="*/ 101462 w 188744"/>
                <a:gd name="connsiteY0" fmla="*/ 103269 h 132455"/>
                <a:gd name="connsiteX1" fmla="*/ 86800 w 188744"/>
                <a:gd name="connsiteY1" fmla="*/ 124081 h 132455"/>
                <a:gd name="connsiteX2" fmla="*/ 62915 w 188744"/>
                <a:gd name="connsiteY2" fmla="*/ 131183 h 132455"/>
                <a:gd name="connsiteX3" fmla="*/ 38785 w 188744"/>
                <a:gd name="connsiteY3" fmla="*/ 125499 h 132455"/>
                <a:gd name="connsiteX4" fmla="*/ 21289 w 188744"/>
                <a:gd name="connsiteY4" fmla="*/ 108002 h 132455"/>
                <a:gd name="connsiteX5" fmla="*/ 21289 w 188744"/>
                <a:gd name="connsiteY5" fmla="*/ 128103 h 132455"/>
                <a:gd name="connsiteX6" fmla="*/ 0 w 188744"/>
                <a:gd name="connsiteY6" fmla="*/ 128103 h 132455"/>
                <a:gd name="connsiteX7" fmla="*/ 0 w 188744"/>
                <a:gd name="connsiteY7" fmla="*/ -1273 h 132455"/>
                <a:gd name="connsiteX8" fmla="*/ 21289 w 188744"/>
                <a:gd name="connsiteY8" fmla="*/ -1273 h 132455"/>
                <a:gd name="connsiteX9" fmla="*/ 21289 w 188744"/>
                <a:gd name="connsiteY9" fmla="*/ 71815 h 132455"/>
                <a:gd name="connsiteX10" fmla="*/ 30979 w 188744"/>
                <a:gd name="connsiteY10" fmla="*/ 101614 h 132455"/>
                <a:gd name="connsiteX11" fmla="*/ 56764 w 188744"/>
                <a:gd name="connsiteY11" fmla="*/ 112729 h 132455"/>
                <a:gd name="connsiteX12" fmla="*/ 77102 w 188744"/>
                <a:gd name="connsiteY12" fmla="*/ 103743 h 132455"/>
                <a:gd name="connsiteX13" fmla="*/ 83728 w 188744"/>
                <a:gd name="connsiteY13" fmla="*/ 76067 h 132455"/>
                <a:gd name="connsiteX14" fmla="*/ 83728 w 188744"/>
                <a:gd name="connsiteY14" fmla="*/ -1273 h 132455"/>
                <a:gd name="connsiteX15" fmla="*/ 105016 w 188744"/>
                <a:gd name="connsiteY15" fmla="*/ -1273 h 132455"/>
                <a:gd name="connsiteX16" fmla="*/ 105016 w 188744"/>
                <a:gd name="connsiteY16" fmla="*/ 71815 h 132455"/>
                <a:gd name="connsiteX17" fmla="*/ 114714 w 188744"/>
                <a:gd name="connsiteY17" fmla="*/ 101851 h 132455"/>
                <a:gd name="connsiteX18" fmla="*/ 140729 w 188744"/>
                <a:gd name="connsiteY18" fmla="*/ 112729 h 132455"/>
                <a:gd name="connsiteX19" fmla="*/ 160830 w 188744"/>
                <a:gd name="connsiteY19" fmla="*/ 103743 h 132455"/>
                <a:gd name="connsiteX20" fmla="*/ 167456 w 188744"/>
                <a:gd name="connsiteY20" fmla="*/ 76067 h 132455"/>
                <a:gd name="connsiteX21" fmla="*/ 167456 w 188744"/>
                <a:gd name="connsiteY21" fmla="*/ -1273 h 132455"/>
                <a:gd name="connsiteX22" fmla="*/ 188744 w 188744"/>
                <a:gd name="connsiteY22" fmla="*/ -1273 h 132455"/>
                <a:gd name="connsiteX23" fmla="*/ 188744 w 188744"/>
                <a:gd name="connsiteY23" fmla="*/ 76778 h 132455"/>
                <a:gd name="connsiteX24" fmla="*/ 177859 w 188744"/>
                <a:gd name="connsiteY24" fmla="*/ 116987 h 132455"/>
                <a:gd name="connsiteX25" fmla="*/ 146643 w 188744"/>
                <a:gd name="connsiteY25" fmla="*/ 131183 h 132455"/>
                <a:gd name="connsiteX26" fmla="*/ 120620 w 188744"/>
                <a:gd name="connsiteY26" fmla="*/ 124319 h 132455"/>
                <a:gd name="connsiteX27" fmla="*/ 101462 w 188744"/>
                <a:gd name="connsiteY27" fmla="*/ 103269 h 13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8744" h="132455">
                  <a:moveTo>
                    <a:pt x="101462" y="103269"/>
                  </a:moveTo>
                  <a:cubicBezTo>
                    <a:pt x="98390" y="112254"/>
                    <a:pt x="93426" y="119355"/>
                    <a:pt x="86800" y="124081"/>
                  </a:cubicBezTo>
                  <a:cubicBezTo>
                    <a:pt x="80182" y="128816"/>
                    <a:pt x="72375" y="131183"/>
                    <a:pt x="62915" y="131183"/>
                  </a:cubicBezTo>
                  <a:cubicBezTo>
                    <a:pt x="53692" y="131183"/>
                    <a:pt x="45648" y="129283"/>
                    <a:pt x="38785" y="125499"/>
                  </a:cubicBezTo>
                  <a:cubicBezTo>
                    <a:pt x="31929" y="121715"/>
                    <a:pt x="26252" y="115808"/>
                    <a:pt x="21289" y="108002"/>
                  </a:cubicBezTo>
                  <a:lnTo>
                    <a:pt x="21289" y="128103"/>
                  </a:lnTo>
                  <a:lnTo>
                    <a:pt x="0" y="128103"/>
                  </a:lnTo>
                  <a:lnTo>
                    <a:pt x="0" y="-1273"/>
                  </a:lnTo>
                  <a:lnTo>
                    <a:pt x="21289" y="-1273"/>
                  </a:lnTo>
                  <a:lnTo>
                    <a:pt x="21289" y="71815"/>
                  </a:lnTo>
                  <a:cubicBezTo>
                    <a:pt x="21289" y="84348"/>
                    <a:pt x="24598" y="94282"/>
                    <a:pt x="30979" y="101614"/>
                  </a:cubicBezTo>
                  <a:cubicBezTo>
                    <a:pt x="37368" y="108944"/>
                    <a:pt x="45886" y="112729"/>
                    <a:pt x="56764" y="112729"/>
                  </a:cubicBezTo>
                  <a:cubicBezTo>
                    <a:pt x="65987" y="112729"/>
                    <a:pt x="72613" y="109657"/>
                    <a:pt x="77102" y="103743"/>
                  </a:cubicBezTo>
                  <a:cubicBezTo>
                    <a:pt x="81598" y="97830"/>
                    <a:pt x="83728" y="88607"/>
                    <a:pt x="83728" y="76067"/>
                  </a:cubicBezTo>
                  <a:lnTo>
                    <a:pt x="83728" y="-1273"/>
                  </a:lnTo>
                  <a:lnTo>
                    <a:pt x="105016" y="-1273"/>
                  </a:lnTo>
                  <a:lnTo>
                    <a:pt x="105016" y="71815"/>
                  </a:lnTo>
                  <a:cubicBezTo>
                    <a:pt x="105016" y="84348"/>
                    <a:pt x="108326" y="94520"/>
                    <a:pt x="114714" y="101851"/>
                  </a:cubicBezTo>
                  <a:cubicBezTo>
                    <a:pt x="121096" y="108944"/>
                    <a:pt x="129614" y="112729"/>
                    <a:pt x="140729" y="112729"/>
                  </a:cubicBezTo>
                  <a:cubicBezTo>
                    <a:pt x="149715" y="112729"/>
                    <a:pt x="156341" y="109657"/>
                    <a:pt x="160830" y="103743"/>
                  </a:cubicBezTo>
                  <a:cubicBezTo>
                    <a:pt x="165327" y="97592"/>
                    <a:pt x="167456" y="88607"/>
                    <a:pt x="167456" y="76067"/>
                  </a:cubicBezTo>
                  <a:lnTo>
                    <a:pt x="167456" y="-1273"/>
                  </a:lnTo>
                  <a:lnTo>
                    <a:pt x="188744" y="-1273"/>
                  </a:lnTo>
                  <a:lnTo>
                    <a:pt x="188744" y="76778"/>
                  </a:lnTo>
                  <a:cubicBezTo>
                    <a:pt x="188744" y="94282"/>
                    <a:pt x="185197" y="107527"/>
                    <a:pt x="177859" y="116987"/>
                  </a:cubicBezTo>
                  <a:cubicBezTo>
                    <a:pt x="170528" y="126449"/>
                    <a:pt x="160125" y="131183"/>
                    <a:pt x="146643" y="131183"/>
                  </a:cubicBezTo>
                  <a:cubicBezTo>
                    <a:pt x="136708" y="131183"/>
                    <a:pt x="127959" y="128816"/>
                    <a:pt x="120620" y="124319"/>
                  </a:cubicBezTo>
                  <a:cubicBezTo>
                    <a:pt x="113052" y="119822"/>
                    <a:pt x="106671" y="112729"/>
                    <a:pt x="101462" y="103269"/>
                  </a:cubicBezTo>
                  <a:close/>
                </a:path>
              </a:pathLst>
            </a:custGeom>
            <a:solidFill>
              <a:srgbClr val="FFFF00"/>
            </a:solidFill>
            <a:ln w="2373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69CB434-42C3-BA99-B876-8DA6729094DC}"/>
                </a:ext>
              </a:extLst>
            </p:cNvPr>
            <p:cNvSpPr/>
            <p:nvPr>
              <p:custDataLst>
                <p:tags r:id="rId29"/>
              </p:custDataLst>
            </p:nvPr>
          </p:nvSpPr>
          <p:spPr>
            <a:xfrm flipV="1">
              <a:off x="12598576" y="-13956538"/>
              <a:ext cx="145700" cy="145701"/>
            </a:xfrm>
            <a:custGeom>
              <a:avLst/>
              <a:gdLst>
                <a:gd name="connsiteX0" fmla="*/ 63152 w 145700"/>
                <a:gd name="connsiteY0" fmla="*/ 61880 h 145701"/>
                <a:gd name="connsiteX1" fmla="*/ 63152 w 145700"/>
                <a:gd name="connsiteY1" fmla="*/ -1273 h 145701"/>
                <a:gd name="connsiteX2" fmla="*/ 82548 w 145700"/>
                <a:gd name="connsiteY2" fmla="*/ -1273 h 145701"/>
                <a:gd name="connsiteX3" fmla="*/ 82548 w 145700"/>
                <a:gd name="connsiteY3" fmla="*/ 61880 h 145701"/>
                <a:gd name="connsiteX4" fmla="*/ 145701 w 145700"/>
                <a:gd name="connsiteY4" fmla="*/ 61880 h 145701"/>
                <a:gd name="connsiteX5" fmla="*/ 145701 w 145700"/>
                <a:gd name="connsiteY5" fmla="*/ 81275 h 145701"/>
                <a:gd name="connsiteX6" fmla="*/ 82548 w 145700"/>
                <a:gd name="connsiteY6" fmla="*/ 81275 h 145701"/>
                <a:gd name="connsiteX7" fmla="*/ 82548 w 145700"/>
                <a:gd name="connsiteY7" fmla="*/ 144428 h 145701"/>
                <a:gd name="connsiteX8" fmla="*/ 63152 w 145700"/>
                <a:gd name="connsiteY8" fmla="*/ 144428 h 145701"/>
                <a:gd name="connsiteX9" fmla="*/ 63152 w 145700"/>
                <a:gd name="connsiteY9" fmla="*/ 81275 h 145701"/>
                <a:gd name="connsiteX10" fmla="*/ 0 w 145700"/>
                <a:gd name="connsiteY10" fmla="*/ 81275 h 145701"/>
                <a:gd name="connsiteX11" fmla="*/ 0 w 145700"/>
                <a:gd name="connsiteY11" fmla="*/ 61880 h 145701"/>
                <a:gd name="connsiteX12" fmla="*/ 9698 w 145700"/>
                <a:gd name="connsiteY12" fmla="*/ 61880 h 145701"/>
                <a:gd name="connsiteX13" fmla="*/ 63152 w 145700"/>
                <a:gd name="connsiteY13" fmla="*/ 61880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00" h="145701">
                  <a:moveTo>
                    <a:pt x="63152" y="61880"/>
                  </a:moveTo>
                  <a:lnTo>
                    <a:pt x="63152" y="-1273"/>
                  </a:lnTo>
                  <a:lnTo>
                    <a:pt x="82548" y="-1273"/>
                  </a:lnTo>
                  <a:lnTo>
                    <a:pt x="82548" y="61880"/>
                  </a:lnTo>
                  <a:lnTo>
                    <a:pt x="145701" y="61880"/>
                  </a:lnTo>
                  <a:lnTo>
                    <a:pt x="145701" y="81275"/>
                  </a:lnTo>
                  <a:lnTo>
                    <a:pt x="82548" y="81275"/>
                  </a:lnTo>
                  <a:lnTo>
                    <a:pt x="82548" y="144428"/>
                  </a:lnTo>
                  <a:lnTo>
                    <a:pt x="63152" y="144428"/>
                  </a:lnTo>
                  <a:lnTo>
                    <a:pt x="63152" y="81275"/>
                  </a:lnTo>
                  <a:lnTo>
                    <a:pt x="0" y="81275"/>
                  </a:lnTo>
                  <a:lnTo>
                    <a:pt x="0" y="61880"/>
                  </a:lnTo>
                  <a:lnTo>
                    <a:pt x="9698" y="61880"/>
                  </a:lnTo>
                  <a:lnTo>
                    <a:pt x="63152" y="61880"/>
                  </a:lnTo>
                  <a:close/>
                </a:path>
              </a:pathLst>
            </a:custGeom>
            <a:solidFill>
              <a:srgbClr val="FFFF00"/>
            </a:solidFill>
            <a:ln w="2373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7A3F5D0-7BC7-73EC-1BB4-74A2AC5B4C44}"/>
                </a:ext>
              </a:extLst>
            </p:cNvPr>
            <p:cNvSpPr/>
            <p:nvPr>
              <p:custDataLst>
                <p:tags r:id="rId30"/>
              </p:custDataLst>
            </p:nvPr>
          </p:nvSpPr>
          <p:spPr>
            <a:xfrm flipV="1">
              <a:off x="12849476" y="-13987998"/>
              <a:ext cx="102649" cy="172426"/>
            </a:xfrm>
            <a:custGeom>
              <a:avLst/>
              <a:gdLst>
                <a:gd name="connsiteX0" fmla="*/ 3317 w 102649"/>
                <a:gd name="connsiteY0" fmla="*/ 18358 h 172426"/>
                <a:gd name="connsiteX1" fmla="*/ 3317 w 102649"/>
                <a:gd name="connsiteY1" fmla="*/ -1275 h 172426"/>
                <a:gd name="connsiteX2" fmla="*/ 102649 w 102649"/>
                <a:gd name="connsiteY2" fmla="*/ -1275 h 172426"/>
                <a:gd name="connsiteX3" fmla="*/ 102649 w 102649"/>
                <a:gd name="connsiteY3" fmla="*/ 18358 h 172426"/>
                <a:gd name="connsiteX4" fmla="*/ 64569 w 102649"/>
                <a:gd name="connsiteY4" fmla="*/ 18358 h 172426"/>
                <a:gd name="connsiteX5" fmla="*/ 64569 w 102649"/>
                <a:gd name="connsiteY5" fmla="*/ 171152 h 172426"/>
                <a:gd name="connsiteX6" fmla="*/ 41159 w 102649"/>
                <a:gd name="connsiteY6" fmla="*/ 171152 h 172426"/>
                <a:gd name="connsiteX7" fmla="*/ 0 w 102649"/>
                <a:gd name="connsiteY7" fmla="*/ 162873 h 172426"/>
                <a:gd name="connsiteX8" fmla="*/ 0 w 102649"/>
                <a:gd name="connsiteY8" fmla="*/ 141583 h 172426"/>
                <a:gd name="connsiteX9" fmla="*/ 41396 w 102649"/>
                <a:gd name="connsiteY9" fmla="*/ 149864 h 172426"/>
                <a:gd name="connsiteX10" fmla="*/ 41396 w 102649"/>
                <a:gd name="connsiteY10" fmla="*/ 18358 h 172426"/>
                <a:gd name="connsiteX11" fmla="*/ 3317 w 102649"/>
                <a:gd name="connsiteY11" fmla="*/ 18358 h 17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649" h="172426">
                  <a:moveTo>
                    <a:pt x="3317" y="18358"/>
                  </a:moveTo>
                  <a:lnTo>
                    <a:pt x="3317" y="-1275"/>
                  </a:lnTo>
                  <a:lnTo>
                    <a:pt x="102649" y="-1275"/>
                  </a:lnTo>
                  <a:lnTo>
                    <a:pt x="102649" y="18358"/>
                  </a:lnTo>
                  <a:lnTo>
                    <a:pt x="64569" y="18358"/>
                  </a:lnTo>
                  <a:lnTo>
                    <a:pt x="64569" y="171152"/>
                  </a:lnTo>
                  <a:lnTo>
                    <a:pt x="41159" y="171152"/>
                  </a:lnTo>
                  <a:lnTo>
                    <a:pt x="0" y="162873"/>
                  </a:lnTo>
                  <a:lnTo>
                    <a:pt x="0" y="141583"/>
                  </a:lnTo>
                  <a:lnTo>
                    <a:pt x="41396" y="149864"/>
                  </a:lnTo>
                  <a:lnTo>
                    <a:pt x="41396" y="18358"/>
                  </a:lnTo>
                  <a:lnTo>
                    <a:pt x="3317" y="18358"/>
                  </a:lnTo>
                  <a:close/>
                </a:path>
              </a:pathLst>
            </a:custGeom>
            <a:solidFill>
              <a:srgbClr val="FFFF00"/>
            </a:solidFill>
            <a:ln w="23735" cap="flat">
              <a:noFill/>
              <a:prstDash val="solid"/>
              <a:miter/>
            </a:ln>
          </p:spPr>
          <p:txBody>
            <a:bodyPr rtlCol="0" anchor="ctr"/>
            <a:lstStyle/>
            <a:p>
              <a:endParaRPr lang="en-US"/>
            </a:p>
          </p:txBody>
        </p:sp>
      </p:grpSp>
      <p:grpSp>
        <p:nvGrpSpPr>
          <p:cNvPr id="119" name="Group 11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n-1}{n}&#10;}&#10;\]&#10;\end{document}" title="IguanaTex Vector Display">
            <a:extLst>
              <a:ext uri="{FF2B5EF4-FFF2-40B4-BE49-F238E27FC236}">
                <a16:creationId xmlns:a16="http://schemas.microsoft.com/office/drawing/2014/main" id="{5C7F5CF9-94F0-ADB6-9365-3EEEAFDF98C7}"/>
              </a:ext>
            </a:extLst>
          </p:cNvPr>
          <p:cNvGrpSpPr>
            <a:grpSpLocks noChangeAspect="1"/>
          </p:cNvGrpSpPr>
          <p:nvPr>
            <p:custDataLst>
              <p:tags r:id="rId3"/>
            </p:custDataLst>
          </p:nvPr>
        </p:nvGrpSpPr>
        <p:grpSpPr>
          <a:xfrm>
            <a:off x="7711141" y="2664561"/>
            <a:ext cx="596202" cy="574322"/>
            <a:chOff x="14553329" y="-14402060"/>
            <a:chExt cx="596202" cy="574322"/>
          </a:xfrm>
        </p:grpSpPr>
        <p:sp>
          <p:nvSpPr>
            <p:cNvPr id="114" name="Freeform: Shape 113">
              <a:extLst>
                <a:ext uri="{FF2B5EF4-FFF2-40B4-BE49-F238E27FC236}">
                  <a16:creationId xmlns:a16="http://schemas.microsoft.com/office/drawing/2014/main" id="{21965069-D221-B1C2-A4B4-21097A9F285E}"/>
                </a:ext>
              </a:extLst>
            </p:cNvPr>
            <p:cNvSpPr/>
            <p:nvPr>
              <p:custDataLst>
                <p:tags r:id="rId21"/>
              </p:custDataLst>
            </p:nvPr>
          </p:nvSpPr>
          <p:spPr>
            <a:xfrm flipV="1">
              <a:off x="14577792" y="-14362087"/>
              <a:ext cx="108325" cy="132455"/>
            </a:xfrm>
            <a:custGeom>
              <a:avLst/>
              <a:gdLst>
                <a:gd name="connsiteX0" fmla="*/ 108326 w 108325"/>
                <a:gd name="connsiteY0" fmla="*/ 76748 h 132455"/>
                <a:gd name="connsiteX1" fmla="*/ 96736 w 108325"/>
                <a:gd name="connsiteY1" fmla="*/ 117432 h 132455"/>
                <a:gd name="connsiteX2" fmla="*/ 63152 w 108325"/>
                <a:gd name="connsiteY2" fmla="*/ 131152 h 132455"/>
                <a:gd name="connsiteX3" fmla="*/ 39260 w 108325"/>
                <a:gd name="connsiteY3" fmla="*/ 125468 h 132455"/>
                <a:gd name="connsiteX4" fmla="*/ 21289 w 108325"/>
                <a:gd name="connsiteY4" fmla="*/ 107971 h 132455"/>
                <a:gd name="connsiteX5" fmla="*/ 21289 w 108325"/>
                <a:gd name="connsiteY5" fmla="*/ 128072 h 132455"/>
                <a:gd name="connsiteX6" fmla="*/ 0 w 108325"/>
                <a:gd name="connsiteY6" fmla="*/ 128072 h 132455"/>
                <a:gd name="connsiteX7" fmla="*/ 0 w 108325"/>
                <a:gd name="connsiteY7" fmla="*/ -1304 h 132455"/>
                <a:gd name="connsiteX8" fmla="*/ 21289 w 108325"/>
                <a:gd name="connsiteY8" fmla="*/ -1304 h 132455"/>
                <a:gd name="connsiteX9" fmla="*/ 21289 w 108325"/>
                <a:gd name="connsiteY9" fmla="*/ 71784 h 132455"/>
                <a:gd name="connsiteX10" fmla="*/ 31216 w 108325"/>
                <a:gd name="connsiteY10" fmla="*/ 101821 h 132455"/>
                <a:gd name="connsiteX11" fmla="*/ 58419 w 108325"/>
                <a:gd name="connsiteY11" fmla="*/ 112699 h 132455"/>
                <a:gd name="connsiteX12" fmla="*/ 79944 w 108325"/>
                <a:gd name="connsiteY12" fmla="*/ 103476 h 132455"/>
                <a:gd name="connsiteX13" fmla="*/ 87037 w 108325"/>
                <a:gd name="connsiteY13" fmla="*/ 76036 h 132455"/>
                <a:gd name="connsiteX14" fmla="*/ 87037 w 108325"/>
                <a:gd name="connsiteY14" fmla="*/ -1304 h 132455"/>
                <a:gd name="connsiteX15" fmla="*/ 108326 w 108325"/>
                <a:gd name="connsiteY15" fmla="*/ -1304 h 132455"/>
                <a:gd name="connsiteX16" fmla="*/ 108326 w 108325"/>
                <a:gd name="connsiteY16" fmla="*/ 76748 h 13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325" h="132455">
                  <a:moveTo>
                    <a:pt x="108326" y="76748"/>
                  </a:moveTo>
                  <a:cubicBezTo>
                    <a:pt x="108326" y="94727"/>
                    <a:pt x="104541" y="108209"/>
                    <a:pt x="96736" y="117432"/>
                  </a:cubicBezTo>
                  <a:cubicBezTo>
                    <a:pt x="89167" y="126655"/>
                    <a:pt x="78052" y="131152"/>
                    <a:pt x="63152" y="131152"/>
                  </a:cubicBezTo>
                  <a:cubicBezTo>
                    <a:pt x="54159" y="131152"/>
                    <a:pt x="46123" y="129252"/>
                    <a:pt x="39260" y="125468"/>
                  </a:cubicBezTo>
                  <a:cubicBezTo>
                    <a:pt x="32403" y="121454"/>
                    <a:pt x="26490" y="115777"/>
                    <a:pt x="21289" y="107971"/>
                  </a:cubicBezTo>
                  <a:lnTo>
                    <a:pt x="21289" y="128072"/>
                  </a:lnTo>
                  <a:lnTo>
                    <a:pt x="0" y="128072"/>
                  </a:lnTo>
                  <a:lnTo>
                    <a:pt x="0" y="-1304"/>
                  </a:lnTo>
                  <a:lnTo>
                    <a:pt x="21289" y="-1304"/>
                  </a:lnTo>
                  <a:lnTo>
                    <a:pt x="21289" y="71784"/>
                  </a:lnTo>
                  <a:cubicBezTo>
                    <a:pt x="21289" y="84317"/>
                    <a:pt x="24598" y="94489"/>
                    <a:pt x="31216" y="101821"/>
                  </a:cubicBezTo>
                  <a:cubicBezTo>
                    <a:pt x="37842" y="108913"/>
                    <a:pt x="46828" y="112699"/>
                    <a:pt x="58419" y="112699"/>
                  </a:cubicBezTo>
                  <a:cubicBezTo>
                    <a:pt x="67879" y="112699"/>
                    <a:pt x="75210" y="109626"/>
                    <a:pt x="79944" y="103476"/>
                  </a:cubicBezTo>
                  <a:cubicBezTo>
                    <a:pt x="84671" y="97562"/>
                    <a:pt x="87037" y="88339"/>
                    <a:pt x="87037" y="76036"/>
                  </a:cubicBezTo>
                  <a:lnTo>
                    <a:pt x="87037" y="-1304"/>
                  </a:lnTo>
                  <a:lnTo>
                    <a:pt x="108326" y="-1304"/>
                  </a:lnTo>
                  <a:lnTo>
                    <a:pt x="108326" y="76748"/>
                  </a:lnTo>
                  <a:close/>
                </a:path>
              </a:pathLst>
            </a:custGeom>
            <a:solidFill>
              <a:srgbClr val="FFFF00"/>
            </a:solidFill>
            <a:ln w="2373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CAEA594-9254-D28B-D77F-0DD20E38AF83}"/>
                </a:ext>
              </a:extLst>
            </p:cNvPr>
            <p:cNvSpPr/>
            <p:nvPr>
              <p:custDataLst>
                <p:tags r:id="rId22"/>
              </p:custDataLst>
            </p:nvPr>
          </p:nvSpPr>
          <p:spPr>
            <a:xfrm flipV="1">
              <a:off x="14758447" y="-14307445"/>
              <a:ext cx="171239" cy="19395"/>
            </a:xfrm>
            <a:custGeom>
              <a:avLst/>
              <a:gdLst>
                <a:gd name="connsiteX0" fmla="*/ 0 w 171239"/>
                <a:gd name="connsiteY0" fmla="*/ -1304 h 19395"/>
                <a:gd name="connsiteX1" fmla="*/ 171240 w 171239"/>
                <a:gd name="connsiteY1" fmla="*/ -1304 h 19395"/>
                <a:gd name="connsiteX2" fmla="*/ 171240 w 171239"/>
                <a:gd name="connsiteY2" fmla="*/ 18091 h 19395"/>
                <a:gd name="connsiteX3" fmla="*/ 0 w 171239"/>
                <a:gd name="connsiteY3" fmla="*/ 18091 h 19395"/>
                <a:gd name="connsiteX4" fmla="*/ 0 w 171239"/>
                <a:gd name="connsiteY4" fmla="*/ -1304 h 1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39" h="19395">
                  <a:moveTo>
                    <a:pt x="0" y="-1304"/>
                  </a:moveTo>
                  <a:lnTo>
                    <a:pt x="171240" y="-1304"/>
                  </a:lnTo>
                  <a:lnTo>
                    <a:pt x="171240" y="18091"/>
                  </a:lnTo>
                  <a:lnTo>
                    <a:pt x="0" y="18091"/>
                  </a:lnTo>
                  <a:lnTo>
                    <a:pt x="0" y="-1304"/>
                  </a:lnTo>
                  <a:close/>
                </a:path>
              </a:pathLst>
            </a:custGeom>
            <a:solidFill>
              <a:srgbClr val="FFFF00"/>
            </a:solidFill>
            <a:ln w="2373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DA59D4E9-8D5D-56DB-95F4-895517DC9435}"/>
                </a:ext>
              </a:extLst>
            </p:cNvPr>
            <p:cNvSpPr/>
            <p:nvPr>
              <p:custDataLst>
                <p:tags r:id="rId23"/>
              </p:custDataLst>
            </p:nvPr>
          </p:nvSpPr>
          <p:spPr>
            <a:xfrm flipV="1">
              <a:off x="15022118" y="-14402060"/>
              <a:ext cx="102649" cy="172428"/>
            </a:xfrm>
            <a:custGeom>
              <a:avLst/>
              <a:gdLst>
                <a:gd name="connsiteX0" fmla="*/ 3317 w 102649"/>
                <a:gd name="connsiteY0" fmla="*/ 18329 h 172428"/>
                <a:gd name="connsiteX1" fmla="*/ 3317 w 102649"/>
                <a:gd name="connsiteY1" fmla="*/ -1305 h 172428"/>
                <a:gd name="connsiteX2" fmla="*/ 102650 w 102649"/>
                <a:gd name="connsiteY2" fmla="*/ -1305 h 172428"/>
                <a:gd name="connsiteX3" fmla="*/ 102650 w 102649"/>
                <a:gd name="connsiteY3" fmla="*/ 18329 h 172428"/>
                <a:gd name="connsiteX4" fmla="*/ 64570 w 102649"/>
                <a:gd name="connsiteY4" fmla="*/ 18329 h 172428"/>
                <a:gd name="connsiteX5" fmla="*/ 64570 w 102649"/>
                <a:gd name="connsiteY5" fmla="*/ 171123 h 172428"/>
                <a:gd name="connsiteX6" fmla="*/ 41160 w 102649"/>
                <a:gd name="connsiteY6" fmla="*/ 171123 h 172428"/>
                <a:gd name="connsiteX7" fmla="*/ 0 w 102649"/>
                <a:gd name="connsiteY7" fmla="*/ 162842 h 172428"/>
                <a:gd name="connsiteX8" fmla="*/ 0 w 102649"/>
                <a:gd name="connsiteY8" fmla="*/ 141553 h 172428"/>
                <a:gd name="connsiteX9" fmla="*/ 41397 w 102649"/>
                <a:gd name="connsiteY9" fmla="*/ 149834 h 172428"/>
                <a:gd name="connsiteX10" fmla="*/ 41397 w 102649"/>
                <a:gd name="connsiteY10" fmla="*/ 18329 h 172428"/>
                <a:gd name="connsiteX11" fmla="*/ 3317 w 102649"/>
                <a:gd name="connsiteY11" fmla="*/ 18329 h 1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649" h="172428">
                  <a:moveTo>
                    <a:pt x="3317" y="18329"/>
                  </a:moveTo>
                  <a:lnTo>
                    <a:pt x="3317" y="-1305"/>
                  </a:lnTo>
                  <a:lnTo>
                    <a:pt x="102650" y="-1305"/>
                  </a:lnTo>
                  <a:lnTo>
                    <a:pt x="102650" y="18329"/>
                  </a:lnTo>
                  <a:lnTo>
                    <a:pt x="64570" y="18329"/>
                  </a:lnTo>
                  <a:lnTo>
                    <a:pt x="64570" y="171123"/>
                  </a:lnTo>
                  <a:lnTo>
                    <a:pt x="41160" y="171123"/>
                  </a:lnTo>
                  <a:lnTo>
                    <a:pt x="0" y="162842"/>
                  </a:lnTo>
                  <a:lnTo>
                    <a:pt x="0" y="141553"/>
                  </a:lnTo>
                  <a:lnTo>
                    <a:pt x="41397" y="149834"/>
                  </a:lnTo>
                  <a:lnTo>
                    <a:pt x="41397" y="18329"/>
                  </a:lnTo>
                  <a:lnTo>
                    <a:pt x="3317" y="18329"/>
                  </a:lnTo>
                  <a:close/>
                </a:path>
              </a:pathLst>
            </a:custGeom>
            <a:solidFill>
              <a:srgbClr val="FFFF00"/>
            </a:solidFill>
            <a:ln w="2373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4FE817F-F095-61C1-4E36-0E9A937327A7}"/>
                </a:ext>
              </a:extLst>
            </p:cNvPr>
            <p:cNvSpPr/>
            <p:nvPr>
              <p:custDataLst>
                <p:tags r:id="rId24"/>
              </p:custDataLst>
            </p:nvPr>
          </p:nvSpPr>
          <p:spPr>
            <a:xfrm flipV="1">
              <a:off x="14553329" y="-14089306"/>
              <a:ext cx="596202" cy="23744"/>
            </a:xfrm>
            <a:custGeom>
              <a:avLst/>
              <a:gdLst>
                <a:gd name="connsiteX0" fmla="*/ 0 w 596202"/>
                <a:gd name="connsiteY0" fmla="*/ -1286 h 23744"/>
                <a:gd name="connsiteX1" fmla="*/ 596203 w 596202"/>
                <a:gd name="connsiteY1" fmla="*/ -1286 h 23744"/>
              </a:gdLst>
              <a:ahLst/>
              <a:cxnLst>
                <a:cxn ang="0">
                  <a:pos x="connsiteX0" y="connsiteY0"/>
                </a:cxn>
                <a:cxn ang="0">
                  <a:pos x="connsiteX1" y="connsiteY1"/>
                </a:cxn>
              </a:cxnLst>
              <a:rect l="l" t="t" r="r" b="b"/>
              <a:pathLst>
                <a:path w="596202" h="23744">
                  <a:moveTo>
                    <a:pt x="0" y="-1286"/>
                  </a:moveTo>
                  <a:lnTo>
                    <a:pt x="596203" y="-1286"/>
                  </a:lnTo>
                </a:path>
              </a:pathLst>
            </a:custGeom>
            <a:noFill/>
            <a:ln w="13624" cap="flat">
              <a:solidFill>
                <a:srgbClr val="FFFF00"/>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0AB274F-15E3-F274-CE82-F31E8ED087D1}"/>
                </a:ext>
              </a:extLst>
            </p:cNvPr>
            <p:cNvSpPr/>
            <p:nvPr>
              <p:custDataLst>
                <p:tags r:id="rId25"/>
              </p:custDataLst>
            </p:nvPr>
          </p:nvSpPr>
          <p:spPr>
            <a:xfrm flipV="1">
              <a:off x="14798067" y="-13960194"/>
              <a:ext cx="108325" cy="132456"/>
            </a:xfrm>
            <a:custGeom>
              <a:avLst/>
              <a:gdLst>
                <a:gd name="connsiteX0" fmla="*/ 108326 w 108325"/>
                <a:gd name="connsiteY0" fmla="*/ 76783 h 132456"/>
                <a:gd name="connsiteX1" fmla="*/ 96736 w 108325"/>
                <a:gd name="connsiteY1" fmla="*/ 117467 h 132456"/>
                <a:gd name="connsiteX2" fmla="*/ 63152 w 108325"/>
                <a:gd name="connsiteY2" fmla="*/ 131187 h 132456"/>
                <a:gd name="connsiteX3" fmla="*/ 39260 w 108325"/>
                <a:gd name="connsiteY3" fmla="*/ 125503 h 132456"/>
                <a:gd name="connsiteX4" fmla="*/ 21289 w 108325"/>
                <a:gd name="connsiteY4" fmla="*/ 108007 h 132456"/>
                <a:gd name="connsiteX5" fmla="*/ 21289 w 108325"/>
                <a:gd name="connsiteY5" fmla="*/ 128107 h 132456"/>
                <a:gd name="connsiteX6" fmla="*/ 0 w 108325"/>
                <a:gd name="connsiteY6" fmla="*/ 128107 h 132456"/>
                <a:gd name="connsiteX7" fmla="*/ 0 w 108325"/>
                <a:gd name="connsiteY7" fmla="*/ -1270 h 132456"/>
                <a:gd name="connsiteX8" fmla="*/ 21289 w 108325"/>
                <a:gd name="connsiteY8" fmla="*/ -1270 h 132456"/>
                <a:gd name="connsiteX9" fmla="*/ 21289 w 108325"/>
                <a:gd name="connsiteY9" fmla="*/ 71818 h 132456"/>
                <a:gd name="connsiteX10" fmla="*/ 31216 w 108325"/>
                <a:gd name="connsiteY10" fmla="*/ 101855 h 132456"/>
                <a:gd name="connsiteX11" fmla="*/ 58419 w 108325"/>
                <a:gd name="connsiteY11" fmla="*/ 112733 h 132456"/>
                <a:gd name="connsiteX12" fmla="*/ 79944 w 108325"/>
                <a:gd name="connsiteY12" fmla="*/ 103510 h 132456"/>
                <a:gd name="connsiteX13" fmla="*/ 87037 w 108325"/>
                <a:gd name="connsiteY13" fmla="*/ 76070 h 132456"/>
                <a:gd name="connsiteX14" fmla="*/ 87037 w 108325"/>
                <a:gd name="connsiteY14" fmla="*/ -1270 h 132456"/>
                <a:gd name="connsiteX15" fmla="*/ 108326 w 108325"/>
                <a:gd name="connsiteY15" fmla="*/ -1270 h 132456"/>
                <a:gd name="connsiteX16" fmla="*/ 108326 w 108325"/>
                <a:gd name="connsiteY16" fmla="*/ 76783 h 1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325" h="132456">
                  <a:moveTo>
                    <a:pt x="108326" y="76783"/>
                  </a:moveTo>
                  <a:cubicBezTo>
                    <a:pt x="108326" y="94761"/>
                    <a:pt x="104541" y="108244"/>
                    <a:pt x="96736" y="117467"/>
                  </a:cubicBezTo>
                  <a:cubicBezTo>
                    <a:pt x="89167" y="126690"/>
                    <a:pt x="78052" y="131187"/>
                    <a:pt x="63152" y="131187"/>
                  </a:cubicBezTo>
                  <a:cubicBezTo>
                    <a:pt x="54159" y="131187"/>
                    <a:pt x="46123" y="129287"/>
                    <a:pt x="39260" y="125503"/>
                  </a:cubicBezTo>
                  <a:cubicBezTo>
                    <a:pt x="32403" y="121489"/>
                    <a:pt x="26490" y="115812"/>
                    <a:pt x="21289" y="108007"/>
                  </a:cubicBezTo>
                  <a:lnTo>
                    <a:pt x="21289" y="128107"/>
                  </a:lnTo>
                  <a:lnTo>
                    <a:pt x="0" y="128107"/>
                  </a:lnTo>
                  <a:lnTo>
                    <a:pt x="0" y="-1270"/>
                  </a:lnTo>
                  <a:lnTo>
                    <a:pt x="21289" y="-1270"/>
                  </a:lnTo>
                  <a:lnTo>
                    <a:pt x="21289" y="71818"/>
                  </a:lnTo>
                  <a:cubicBezTo>
                    <a:pt x="21289" y="84351"/>
                    <a:pt x="24598" y="94524"/>
                    <a:pt x="31216" y="101855"/>
                  </a:cubicBezTo>
                  <a:cubicBezTo>
                    <a:pt x="37842" y="108949"/>
                    <a:pt x="46828" y="112733"/>
                    <a:pt x="58419" y="112733"/>
                  </a:cubicBezTo>
                  <a:cubicBezTo>
                    <a:pt x="67879" y="112733"/>
                    <a:pt x="75210" y="109660"/>
                    <a:pt x="79944" y="103510"/>
                  </a:cubicBezTo>
                  <a:cubicBezTo>
                    <a:pt x="84671" y="97595"/>
                    <a:pt x="87037" y="88372"/>
                    <a:pt x="87037" y="76070"/>
                  </a:cubicBezTo>
                  <a:lnTo>
                    <a:pt x="87037" y="-1270"/>
                  </a:lnTo>
                  <a:lnTo>
                    <a:pt x="108326" y="-1270"/>
                  </a:lnTo>
                  <a:lnTo>
                    <a:pt x="108326" y="76783"/>
                  </a:lnTo>
                  <a:close/>
                </a:path>
              </a:pathLst>
            </a:custGeom>
            <a:solidFill>
              <a:srgbClr val="FFFF00"/>
            </a:solidFill>
            <a:ln w="23735" cap="flat">
              <a:noFill/>
              <a:prstDash val="solid"/>
              <a:miter/>
            </a:ln>
          </p:spPr>
          <p:txBody>
            <a:bodyPr rtlCol="0" anchor="ctr"/>
            <a:lstStyle/>
            <a:p>
              <a:endParaRPr lang="en-US"/>
            </a:p>
          </p:txBody>
        </p:sp>
      </p:grpSp>
      <p:sp>
        <p:nvSpPr>
          <p:cNvPr id="121" name="TextBox 120">
            <a:extLst>
              <a:ext uri="{FF2B5EF4-FFF2-40B4-BE49-F238E27FC236}">
                <a16:creationId xmlns:a16="http://schemas.microsoft.com/office/drawing/2014/main" id="{A104A370-6CE5-D868-E830-1DCA80F83568}"/>
              </a:ext>
            </a:extLst>
          </p:cNvPr>
          <p:cNvSpPr txBox="1"/>
          <p:nvPr/>
        </p:nvSpPr>
        <p:spPr bwMode="auto">
          <a:xfrm>
            <a:off x="5796551" y="2732643"/>
            <a:ext cx="3224982" cy="80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Arev Sans" panose="020B0603030804020204" pitchFamily="34" charset="0"/>
                <a:ea typeface="Arev Sans" panose="020B0603030804020204" pitchFamily="34" charset="0"/>
                <a:cs typeface="Arev sans bold" pitchFamily="34" charset="0"/>
              </a:rPr>
              <a:t>···</a:t>
            </a:r>
            <a:endParaRPr lang="en-US" sz="2000" baseline="-25000" dirty="0">
              <a:solidFill>
                <a:srgbClr val="FFFF00"/>
              </a:solidFill>
              <a:latin typeface="Arev Sans" pitchFamily="34" charset="0"/>
              <a:ea typeface="Arev Sans" pitchFamily="34" charset="0"/>
              <a:cs typeface="Arev sans bold" pitchFamily="34" charset="0"/>
            </a:endParaRPr>
          </a:p>
          <a:p>
            <a:pPr algn="ctr" eaLnBrk="1" hangingPunct="1">
              <a:lnSpc>
                <a:spcPct val="120000"/>
              </a:lnSpc>
            </a:pPr>
            <a:endParaRPr lang="en-US" sz="2400" baseline="-25000" dirty="0">
              <a:solidFill>
                <a:srgbClr val="FFFF00"/>
              </a:solidFill>
              <a:latin typeface="Arev Sans" pitchFamily="34" charset="0"/>
              <a:ea typeface="Arev Sans" pitchFamily="34" charset="0"/>
              <a:cs typeface="Arev sans bold" pitchFamily="34" charset="0"/>
            </a:endParaRPr>
          </a:p>
        </p:txBody>
      </p:sp>
      <p:grpSp>
        <p:nvGrpSpPr>
          <p:cNvPr id="122" name="Group 121"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460A4F98-B212-F5D2-AAFA-726CBCE081C3}"/>
              </a:ext>
            </a:extLst>
          </p:cNvPr>
          <p:cNvGrpSpPr>
            <a:grpSpLocks noChangeAspect="1"/>
          </p:cNvGrpSpPr>
          <p:nvPr>
            <p:custDataLst>
              <p:tags r:id="rId4"/>
            </p:custDataLst>
          </p:nvPr>
        </p:nvGrpSpPr>
        <p:grpSpPr>
          <a:xfrm>
            <a:off x="7101112" y="5733829"/>
            <a:ext cx="676896" cy="574323"/>
            <a:chOff x="11420991" y="-17463808"/>
            <a:chExt cx="868918" cy="737247"/>
          </a:xfrm>
        </p:grpSpPr>
        <p:sp>
          <p:nvSpPr>
            <p:cNvPr id="123" name="Freeform: Shape 122">
              <a:extLst>
                <a:ext uri="{FF2B5EF4-FFF2-40B4-BE49-F238E27FC236}">
                  <a16:creationId xmlns:a16="http://schemas.microsoft.com/office/drawing/2014/main" id="{8B855717-18EA-EFB2-173B-E25C53560B72}"/>
                </a:ext>
              </a:extLst>
            </p:cNvPr>
            <p:cNvSpPr/>
            <p:nvPr>
              <p:custDataLst>
                <p:tags r:id="rId16"/>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F396FC1-0348-83E2-9016-916E930CB06C}"/>
                </a:ext>
              </a:extLst>
            </p:cNvPr>
            <p:cNvSpPr/>
            <p:nvPr>
              <p:custDataLst>
                <p:tags r:id="rId17"/>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A19A6AE-C89B-0095-2793-7EEFA1E3DFEF}"/>
                </a:ext>
              </a:extLst>
            </p:cNvPr>
            <p:cNvSpPr/>
            <p:nvPr>
              <p:custDataLst>
                <p:tags r:id="rId18"/>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1EC29E1-A196-3D76-3689-932A595E311E}"/>
                </a:ext>
              </a:extLst>
            </p:cNvPr>
            <p:cNvSpPr/>
            <p:nvPr>
              <p:custDataLst>
                <p:tags r:id="rId19"/>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8C28CE5-C9F8-F030-80EA-A1B12DA314C6}"/>
                </a:ext>
              </a:extLst>
            </p:cNvPr>
            <p:cNvSpPr/>
            <p:nvPr>
              <p:custDataLst>
                <p:tags r:id="rId20"/>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sp>
        <p:nvSpPr>
          <p:cNvPr id="135" name="TextBox 134">
            <a:extLst>
              <a:ext uri="{FF2B5EF4-FFF2-40B4-BE49-F238E27FC236}">
                <a16:creationId xmlns:a16="http://schemas.microsoft.com/office/drawing/2014/main" id="{423B8B29-29E3-FD8D-4527-5F96E9FF21CB}"/>
              </a:ext>
            </a:extLst>
          </p:cNvPr>
          <p:cNvSpPr txBox="1"/>
          <p:nvPr/>
        </p:nvSpPr>
        <p:spPr bwMode="auto">
          <a:xfrm>
            <a:off x="4910136" y="2007818"/>
            <a:ext cx="914400" cy="4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b="1" dirty="0">
                <a:latin typeface="Verdana" panose="020B0604030504040204" pitchFamily="34" charset="0"/>
                <a:ea typeface="Verdana" panose="020B0604030504040204" pitchFamily="34" charset="0"/>
                <a:cs typeface="Arev sans bold" pitchFamily="34" charset="0"/>
              </a:rPr>
              <a:t>≳</a:t>
            </a:r>
            <a:endParaRPr lang="en-US" sz="2400" dirty="0">
              <a:latin typeface="Arev Sans" pitchFamily="34" charset="0"/>
              <a:ea typeface="Arev Sans" pitchFamily="34" charset="0"/>
              <a:cs typeface="Arev sans bold" pitchFamily="34" charset="0"/>
            </a:endParaRPr>
          </a:p>
        </p:txBody>
      </p:sp>
      <p:sp>
        <p:nvSpPr>
          <p:cNvPr id="136" name="TextBox 135">
            <a:extLst>
              <a:ext uri="{FF2B5EF4-FFF2-40B4-BE49-F238E27FC236}">
                <a16:creationId xmlns:a16="http://schemas.microsoft.com/office/drawing/2014/main" id="{88C11220-61BE-F8D4-B10E-BFEB354B7928}"/>
              </a:ext>
            </a:extLst>
          </p:cNvPr>
          <p:cNvSpPr txBox="1"/>
          <p:nvPr/>
        </p:nvSpPr>
        <p:spPr bwMode="auto">
          <a:xfrm>
            <a:off x="4912776" y="3712896"/>
            <a:ext cx="914400" cy="4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latin typeface="Verdana" panose="020B0604030504040204" pitchFamily="34" charset="0"/>
                <a:ea typeface="Verdana" panose="020B0604030504040204" pitchFamily="34" charset="0"/>
                <a:cs typeface="Arev sans bold" pitchFamily="34" charset="0"/>
              </a:rPr>
              <a:t>≥</a:t>
            </a:r>
            <a:endParaRPr lang="en-US" sz="2400" dirty="0">
              <a:latin typeface="Arev Sans" pitchFamily="34" charset="0"/>
              <a:ea typeface="Arev Sans" pitchFamily="34" charset="0"/>
              <a:cs typeface="Arev sans bold" pitchFamily="34" charset="0"/>
            </a:endParaRPr>
          </a:p>
        </p:txBody>
      </p:sp>
      <p:grpSp>
        <p:nvGrpSpPr>
          <p:cNvPr id="137" name="Group 136">
            <a:extLst>
              <a:ext uri="{FF2B5EF4-FFF2-40B4-BE49-F238E27FC236}">
                <a16:creationId xmlns:a16="http://schemas.microsoft.com/office/drawing/2014/main" id="{6E8655F9-BB41-42B9-C694-3DB43E96BAAF}"/>
              </a:ext>
            </a:extLst>
          </p:cNvPr>
          <p:cNvGrpSpPr/>
          <p:nvPr/>
        </p:nvGrpSpPr>
        <p:grpSpPr>
          <a:xfrm>
            <a:off x="5884676" y="3645494"/>
            <a:ext cx="1965499" cy="738690"/>
            <a:chOff x="9847729" y="4301468"/>
            <a:chExt cx="1965499" cy="738690"/>
          </a:xfrm>
        </p:grpSpPr>
        <p:sp>
          <p:nvSpPr>
            <p:cNvPr id="138" name="TextBox 137">
              <a:extLst>
                <a:ext uri="{FF2B5EF4-FFF2-40B4-BE49-F238E27FC236}">
                  <a16:creationId xmlns:a16="http://schemas.microsoft.com/office/drawing/2014/main" id="{932A6840-029B-D10E-312F-CF9567B3577E}"/>
                </a:ext>
              </a:extLst>
            </p:cNvPr>
            <p:cNvSpPr txBox="1"/>
            <p:nvPr/>
          </p:nvSpPr>
          <p:spPr bwMode="auto">
            <a:xfrm>
              <a:off x="10553388" y="4609463"/>
              <a:ext cx="125984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t>
              </a:r>
              <a:r>
                <a:rPr lang="en-US" sz="900" dirty="0">
                  <a:latin typeface="Arev Sans" pitchFamily="34" charset="0"/>
                  <a:ea typeface="Arev Sans" pitchFamily="34" charset="0"/>
                  <a:cs typeface="Arev sans bold" pitchFamily="34" charset="0"/>
                </a:rPr>
                <a:t> </a:t>
              </a:r>
              <a:r>
                <a:rPr lang="tr-TR" sz="2000" dirty="0">
                  <a:latin typeface="Arev Sans" pitchFamily="34" charset="0"/>
                  <a:ea typeface="Arev Sans" pitchFamily="34" charset="0"/>
                  <a:cs typeface="Arev sans bold" pitchFamily="34" charset="0"/>
                </a:rPr>
                <a:t>O</a:t>
              </a:r>
              <a:r>
                <a:rPr lang="en-US" sz="2000" dirty="0">
                  <a:latin typeface="Arev Sans" pitchFamily="34" charset="0"/>
                  <a:ea typeface="Arev Sans" pitchFamily="34" charset="0"/>
                  <a:cs typeface="Arev sans bold" pitchFamily="34" charset="0"/>
                </a:rPr>
                <a:t>(  )</a:t>
              </a:r>
            </a:p>
          </p:txBody>
        </p:sp>
        <p:grpSp>
          <p:nvGrpSpPr>
            <p:cNvPr id="139" name="Group 138"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CC5CF816-E2DF-DBB5-8451-7D775F419C37}"/>
                </a:ext>
              </a:extLst>
            </p:cNvPr>
            <p:cNvGrpSpPr>
              <a:grpSpLocks noChangeAspect="1"/>
            </p:cNvGrpSpPr>
            <p:nvPr>
              <p:custDataLst>
                <p:tags r:id="rId5"/>
              </p:custDataLst>
            </p:nvPr>
          </p:nvGrpSpPr>
          <p:grpSpPr>
            <a:xfrm>
              <a:off x="9876717" y="4301468"/>
              <a:ext cx="1533146" cy="672548"/>
              <a:chOff x="14709361" y="-14927531"/>
              <a:chExt cx="1824589" cy="800397"/>
            </a:xfrm>
          </p:grpSpPr>
          <p:sp>
            <p:nvSpPr>
              <p:cNvPr id="141" name="Freeform: Shape 140">
                <a:extLst>
                  <a:ext uri="{FF2B5EF4-FFF2-40B4-BE49-F238E27FC236}">
                    <a16:creationId xmlns:a16="http://schemas.microsoft.com/office/drawing/2014/main" id="{C4F06F56-BE16-2567-5920-07B71A75EF55}"/>
                  </a:ext>
                </a:extLst>
              </p:cNvPr>
              <p:cNvSpPr/>
              <p:nvPr>
                <p:custDataLst>
                  <p:tags r:id="rId6"/>
                </p:custDataLst>
              </p:nvPr>
            </p:nvSpPr>
            <p:spPr>
              <a:xfrm flipV="1">
                <a:off x="15584037" y="-14927531"/>
                <a:ext cx="131769"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142" name="Freeform: Shape 141">
                <a:extLst>
                  <a:ext uri="{FF2B5EF4-FFF2-40B4-BE49-F238E27FC236}">
                    <a16:creationId xmlns:a16="http://schemas.microsoft.com/office/drawing/2014/main" id="{2D0AF28A-C2FF-64FB-647D-1659387F07B6}"/>
                  </a:ext>
                </a:extLst>
              </p:cNvPr>
              <p:cNvSpPr/>
              <p:nvPr>
                <p:custDataLst>
                  <p:tags r:id="rId7"/>
                </p:custDataLst>
              </p:nvPr>
            </p:nvSpPr>
            <p:spPr>
              <a:xfrm flipV="1">
                <a:off x="14934851"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143" name="Freeform: Shape 142">
                <a:extLst>
                  <a:ext uri="{FF2B5EF4-FFF2-40B4-BE49-F238E27FC236}">
                    <a16:creationId xmlns:a16="http://schemas.microsoft.com/office/drawing/2014/main" id="{851A166C-165F-3E01-254C-9AB28D3A52FD}"/>
                  </a:ext>
                </a:extLst>
              </p:cNvPr>
              <p:cNvSpPr/>
              <p:nvPr>
                <p:custDataLst>
                  <p:tags r:id="rId8"/>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144" name="Freeform: Shape 143">
                <a:extLst>
                  <a:ext uri="{FF2B5EF4-FFF2-40B4-BE49-F238E27FC236}">
                    <a16:creationId xmlns:a16="http://schemas.microsoft.com/office/drawing/2014/main" id="{D908DD18-D898-818E-F8F0-3C0BA59B1D6D}"/>
                  </a:ext>
                </a:extLst>
              </p:cNvPr>
              <p:cNvSpPr/>
              <p:nvPr>
                <p:custDataLst>
                  <p:tags r:id="rId9"/>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145" name="Freeform: Shape 144">
                <a:extLst>
                  <a:ext uri="{FF2B5EF4-FFF2-40B4-BE49-F238E27FC236}">
                    <a16:creationId xmlns:a16="http://schemas.microsoft.com/office/drawing/2014/main" id="{EF37FF73-0D15-8F63-960C-3AF421305128}"/>
                  </a:ext>
                </a:extLst>
              </p:cNvPr>
              <p:cNvSpPr/>
              <p:nvPr>
                <p:custDataLst>
                  <p:tags r:id="rId10"/>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146" name="Freeform: Shape 145">
                <a:extLst>
                  <a:ext uri="{FF2B5EF4-FFF2-40B4-BE49-F238E27FC236}">
                    <a16:creationId xmlns:a16="http://schemas.microsoft.com/office/drawing/2014/main" id="{8220173C-0363-E8BB-AA9E-E1B3F94E71EC}"/>
                  </a:ext>
                </a:extLst>
              </p:cNvPr>
              <p:cNvSpPr/>
              <p:nvPr>
                <p:custDataLst>
                  <p:tags r:id="rId11"/>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147" name="Freeform: Shape 146">
                <a:extLst>
                  <a:ext uri="{FF2B5EF4-FFF2-40B4-BE49-F238E27FC236}">
                    <a16:creationId xmlns:a16="http://schemas.microsoft.com/office/drawing/2014/main" id="{61A61EB8-E31E-BBBA-923E-B42EED054C1D}"/>
                  </a:ext>
                </a:extLst>
              </p:cNvPr>
              <p:cNvSpPr/>
              <p:nvPr>
                <p:custDataLst>
                  <p:tags r:id="rId12"/>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148" name="Freeform: Shape 147">
                <a:extLst>
                  <a:ext uri="{FF2B5EF4-FFF2-40B4-BE49-F238E27FC236}">
                    <a16:creationId xmlns:a16="http://schemas.microsoft.com/office/drawing/2014/main" id="{4B61FE9E-E579-1004-BE7C-BA938A85928D}"/>
                  </a:ext>
                </a:extLst>
              </p:cNvPr>
              <p:cNvSpPr/>
              <p:nvPr>
                <p:custDataLst>
                  <p:tags r:id="rId13"/>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149" name="Freeform: Shape 148">
                <a:extLst>
                  <a:ext uri="{FF2B5EF4-FFF2-40B4-BE49-F238E27FC236}">
                    <a16:creationId xmlns:a16="http://schemas.microsoft.com/office/drawing/2014/main" id="{CD8E3F7F-790B-7EE4-9977-DB14147825A3}"/>
                  </a:ext>
                </a:extLst>
              </p:cNvPr>
              <p:cNvSpPr/>
              <p:nvPr>
                <p:custDataLst>
                  <p:tags r:id="rId14"/>
                </p:custDataLst>
              </p:nvPr>
            </p:nvSpPr>
            <p:spPr>
              <a:xfrm flipV="1">
                <a:off x="16394895" y="-14360316"/>
                <a:ext cx="139055" cy="170031"/>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150" name="Freeform: Shape 149">
                <a:extLst>
                  <a:ext uri="{FF2B5EF4-FFF2-40B4-BE49-F238E27FC236}">
                    <a16:creationId xmlns:a16="http://schemas.microsoft.com/office/drawing/2014/main" id="{FCD3F619-D138-3D88-80F2-78C25F0D0B74}"/>
                  </a:ext>
                </a:extLst>
              </p:cNvPr>
              <p:cNvSpPr/>
              <p:nvPr>
                <p:custDataLst>
                  <p:tags r:id="rId15"/>
                </p:custDataLst>
              </p:nvPr>
            </p:nvSpPr>
            <p:spPr>
              <a:xfrm flipV="1">
                <a:off x="15677211"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cxnSp>
          <p:nvCxnSpPr>
            <p:cNvPr id="140" name="Straight Connector 139">
              <a:extLst>
                <a:ext uri="{FF2B5EF4-FFF2-40B4-BE49-F238E27FC236}">
                  <a16:creationId xmlns:a16="http://schemas.microsoft.com/office/drawing/2014/main" id="{D7CFABDF-C96D-1E78-61C5-33800163ADFA}"/>
                </a:ext>
              </a:extLst>
            </p:cNvPr>
            <p:cNvCxnSpPr>
              <a:cxnSpLocks/>
            </p:cNvCxnSpPr>
            <p:nvPr/>
          </p:nvCxnSpPr>
          <p:spPr bwMode="auto">
            <a:xfrm>
              <a:off x="9847729" y="4617720"/>
              <a:ext cx="1661011" cy="0"/>
            </a:xfrm>
            <a:prstGeom prst="line">
              <a:avLst/>
            </a:prstGeom>
            <a:noFill/>
            <a:ln w="28575" cap="flat" cmpd="sng" algn="ctr">
              <a:solidFill>
                <a:schemeClr val="tx1"/>
              </a:solidFill>
              <a:prstDash val="solid"/>
              <a:round/>
              <a:headEnd type="none" w="med" len="med"/>
              <a:tailEnd type="none" w="med" len="med"/>
            </a:ln>
            <a:effectLst/>
          </p:spPr>
        </p:cxnSp>
      </p:grpSp>
      <p:sp>
        <p:nvSpPr>
          <p:cNvPr id="151" name="Freeform: Shape 150">
            <a:extLst>
              <a:ext uri="{FF2B5EF4-FFF2-40B4-BE49-F238E27FC236}">
                <a16:creationId xmlns:a16="http://schemas.microsoft.com/office/drawing/2014/main" id="{210D74BC-A9EA-856C-5B97-A7C612D41C0F}"/>
              </a:ext>
            </a:extLst>
          </p:cNvPr>
          <p:cNvSpPr/>
          <p:nvPr/>
        </p:nvSpPr>
        <p:spPr bwMode="auto">
          <a:xfrm>
            <a:off x="2189062" y="2527620"/>
            <a:ext cx="813586" cy="1742054"/>
          </a:xfrm>
          <a:custGeom>
            <a:avLst/>
            <a:gdLst>
              <a:gd name="connsiteX0" fmla="*/ 128696 w 813586"/>
              <a:gd name="connsiteY0" fmla="*/ 0 h 1742054"/>
              <a:gd name="connsiteX1" fmla="*/ 602824 w 813586"/>
              <a:gd name="connsiteY1" fmla="*/ 0 h 1742054"/>
              <a:gd name="connsiteX2" fmla="*/ 721360 w 813586"/>
              <a:gd name="connsiteY2" fmla="*/ 118536 h 1742054"/>
              <a:gd name="connsiteX3" fmla="*/ 721360 w 813586"/>
              <a:gd name="connsiteY3" fmla="*/ 672380 h 1742054"/>
              <a:gd name="connsiteX4" fmla="*/ 721034 w 813586"/>
              <a:gd name="connsiteY4" fmla="*/ 673996 h 1742054"/>
              <a:gd name="connsiteX5" fmla="*/ 750619 w 813586"/>
              <a:gd name="connsiteY5" fmla="*/ 731041 h 1742054"/>
              <a:gd name="connsiteX6" fmla="*/ 813586 w 813586"/>
              <a:gd name="connsiteY6" fmla="*/ 1058984 h 1742054"/>
              <a:gd name="connsiteX7" fmla="*/ 750619 w 813586"/>
              <a:gd name="connsiteY7" fmla="*/ 1386927 h 1742054"/>
              <a:gd name="connsiteX8" fmla="*/ 711200 w 813586"/>
              <a:gd name="connsiteY8" fmla="*/ 1462934 h 1742054"/>
              <a:gd name="connsiteX9" fmla="*/ 711200 w 813586"/>
              <a:gd name="connsiteY9" fmla="*/ 1678227 h 1742054"/>
              <a:gd name="connsiteX10" fmla="*/ 647373 w 813586"/>
              <a:gd name="connsiteY10" fmla="*/ 1742054 h 1742054"/>
              <a:gd name="connsiteX11" fmla="*/ 63827 w 813586"/>
              <a:gd name="connsiteY11" fmla="*/ 1742054 h 1742054"/>
              <a:gd name="connsiteX12" fmla="*/ 0 w 813586"/>
              <a:gd name="connsiteY12" fmla="*/ 1678227 h 1742054"/>
              <a:gd name="connsiteX13" fmla="*/ 0 w 813586"/>
              <a:gd name="connsiteY13" fmla="*/ 1422928 h 1742054"/>
              <a:gd name="connsiteX14" fmla="*/ 63827 w 813586"/>
              <a:gd name="connsiteY14" fmla="*/ 1359101 h 1742054"/>
              <a:gd name="connsiteX15" fmla="*/ 566514 w 813586"/>
              <a:gd name="connsiteY15" fmla="*/ 1359101 h 1742054"/>
              <a:gd name="connsiteX16" fmla="*/ 575246 w 813586"/>
              <a:gd name="connsiteY16" fmla="*/ 1343381 h 1742054"/>
              <a:gd name="connsiteX17" fmla="*/ 629240 w 813586"/>
              <a:gd name="connsiteY17" fmla="*/ 1058984 h 1742054"/>
              <a:gd name="connsiteX18" fmla="*/ 614753 w 813586"/>
              <a:gd name="connsiteY18" fmla="*/ 902430 h 1742054"/>
              <a:gd name="connsiteX19" fmla="*/ 580293 w 813586"/>
              <a:gd name="connsiteY19" fmla="*/ 790916 h 1742054"/>
              <a:gd name="connsiteX20" fmla="*/ 128696 w 813586"/>
              <a:gd name="connsiteY20" fmla="*/ 790916 h 1742054"/>
              <a:gd name="connsiteX21" fmla="*/ 10160 w 813586"/>
              <a:gd name="connsiteY21" fmla="*/ 672380 h 1742054"/>
              <a:gd name="connsiteX22" fmla="*/ 10160 w 813586"/>
              <a:gd name="connsiteY22" fmla="*/ 118536 h 1742054"/>
              <a:gd name="connsiteX23" fmla="*/ 128696 w 813586"/>
              <a:gd name="connsiteY23" fmla="*/ 0 h 17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86" h="1742054">
                <a:moveTo>
                  <a:pt x="128696" y="0"/>
                </a:moveTo>
                <a:lnTo>
                  <a:pt x="602824" y="0"/>
                </a:lnTo>
                <a:cubicBezTo>
                  <a:pt x="668290" y="0"/>
                  <a:pt x="721360" y="53070"/>
                  <a:pt x="721360" y="118536"/>
                </a:cubicBezTo>
                <a:lnTo>
                  <a:pt x="721360" y="672380"/>
                </a:lnTo>
                <a:lnTo>
                  <a:pt x="721034" y="673996"/>
                </a:lnTo>
                <a:lnTo>
                  <a:pt x="750619" y="731041"/>
                </a:lnTo>
                <a:cubicBezTo>
                  <a:pt x="790373" y="824654"/>
                  <a:pt x="813586" y="937506"/>
                  <a:pt x="813586" y="1058984"/>
                </a:cubicBezTo>
                <a:cubicBezTo>
                  <a:pt x="813586" y="1180461"/>
                  <a:pt x="790373" y="1293314"/>
                  <a:pt x="750619" y="1386927"/>
                </a:cubicBezTo>
                <a:lnTo>
                  <a:pt x="711200" y="1462934"/>
                </a:lnTo>
                <a:lnTo>
                  <a:pt x="711200" y="1678227"/>
                </a:lnTo>
                <a:cubicBezTo>
                  <a:pt x="711200" y="1713478"/>
                  <a:pt x="682624" y="1742054"/>
                  <a:pt x="647373" y="1742054"/>
                </a:cubicBezTo>
                <a:lnTo>
                  <a:pt x="63827" y="1742054"/>
                </a:lnTo>
                <a:cubicBezTo>
                  <a:pt x="28576" y="1742054"/>
                  <a:pt x="0" y="1713478"/>
                  <a:pt x="0" y="1678227"/>
                </a:cubicBezTo>
                <a:lnTo>
                  <a:pt x="0" y="1422928"/>
                </a:lnTo>
                <a:cubicBezTo>
                  <a:pt x="0" y="1387677"/>
                  <a:pt x="28576" y="1359101"/>
                  <a:pt x="63827" y="1359101"/>
                </a:cubicBezTo>
                <a:lnTo>
                  <a:pt x="566514" y="1359101"/>
                </a:lnTo>
                <a:lnTo>
                  <a:pt x="575246" y="1343381"/>
                </a:lnTo>
                <a:cubicBezTo>
                  <a:pt x="608607" y="1270598"/>
                  <a:pt x="629240" y="1170048"/>
                  <a:pt x="629240" y="1058984"/>
                </a:cubicBezTo>
                <a:cubicBezTo>
                  <a:pt x="629240" y="1003452"/>
                  <a:pt x="624082" y="950548"/>
                  <a:pt x="614753" y="902430"/>
                </a:cubicBezTo>
                <a:lnTo>
                  <a:pt x="580293" y="790916"/>
                </a:lnTo>
                <a:lnTo>
                  <a:pt x="128696" y="790916"/>
                </a:lnTo>
                <a:cubicBezTo>
                  <a:pt x="63230" y="790916"/>
                  <a:pt x="10160" y="737846"/>
                  <a:pt x="10160" y="672380"/>
                </a:cubicBezTo>
                <a:lnTo>
                  <a:pt x="10160" y="118536"/>
                </a:lnTo>
                <a:cubicBezTo>
                  <a:pt x="10160" y="53070"/>
                  <a:pt x="63230" y="0"/>
                  <a:pt x="128696"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2400" b="1" dirty="0">
                <a:latin typeface="Arev Sans" panose="020B0603030804020204" pitchFamily="34" charset="0"/>
                <a:ea typeface="Arev Sans" panose="020B0603030804020204" pitchFamily="34" charset="0"/>
              </a:rPr>
              <a:t>U</a:t>
            </a:r>
            <a:endParaRPr lang="en-US" sz="32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a:p>
            <a:pPr algn="ctr"/>
            <a:endParaRPr lang="en-US" sz="1800" b="1" baseline="-25000" dirty="0">
              <a:latin typeface="Arev Sans" panose="020B0603030804020204" pitchFamily="34" charset="0"/>
              <a:ea typeface="Arev Sans" panose="020B0603030804020204" pitchFamily="34" charset="0"/>
            </a:endParaRPr>
          </a:p>
          <a:p>
            <a:pPr algn="ctr"/>
            <a:endParaRPr lang="en-US" b="1" baseline="-25000" dirty="0">
              <a:latin typeface="Arev Sans" panose="020B0603030804020204" pitchFamily="34" charset="0"/>
              <a:ea typeface="Arev Sans" panose="020B0603030804020204" pitchFamily="34" charset="0"/>
            </a:endParaRPr>
          </a:p>
        </p:txBody>
      </p:sp>
    </p:spTree>
    <p:extLst>
      <p:ext uri="{BB962C8B-B14F-4D97-AF65-F5344CB8AC3E}">
        <p14:creationId xmlns:p14="http://schemas.microsoft.com/office/powerpoint/2010/main" val="16821391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500"/>
                                        <p:tgtEl>
                                          <p:spTgt spid="1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6"/>
                                        </p:tgtEl>
                                        <p:attrNameLst>
                                          <p:attrName>style.visibility</p:attrName>
                                        </p:attrNameLst>
                                      </p:cBhvr>
                                      <p:to>
                                        <p:strVal val="visible"/>
                                      </p:to>
                                    </p:set>
                                    <p:animEffect transition="in" filter="fade">
                                      <p:cBhvr>
                                        <p:cTn id="24" dur="500"/>
                                        <p:tgtEl>
                                          <p:spTgt spid="136"/>
                                        </p:tgtEl>
                                      </p:cBhvr>
                                    </p:animEffect>
                                  </p:childTnLst>
                                </p:cTn>
                              </p:par>
                              <p:par>
                                <p:cTn id="25" presetID="10" presetClass="entr" presetSubtype="0" fill="hold" nodeType="with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1" grpId="0"/>
      <p:bldP spid="13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A39A237-4A83-7581-F089-C42D41622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0"/>
            <a:ext cx="8631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03013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D2C16-AD02-79DB-60A1-3188B93C9F58}"/>
              </a:ext>
            </a:extLst>
          </p:cNvPr>
          <p:cNvSpPr txBox="1"/>
          <p:nvPr/>
        </p:nvSpPr>
        <p:spPr bwMode="auto">
          <a:xfrm>
            <a:off x="152400" y="2736599"/>
            <a:ext cx="11887200"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b="1" dirty="0">
                <a:latin typeface="Arev Sans" pitchFamily="34" charset="0"/>
                <a:ea typeface="Arev Sans" pitchFamily="34" charset="0"/>
                <a:cs typeface="Arev sans bold" pitchFamily="34" charset="0"/>
              </a:rPr>
              <a:t>Part 4:</a:t>
            </a:r>
          </a:p>
          <a:p>
            <a:pPr algn="ctr" eaLnBrk="1" hangingPunct="1">
              <a:lnSpc>
                <a:spcPct val="120000"/>
              </a:lnSpc>
            </a:pPr>
            <a:endParaRPr lang="en-US" sz="2400" dirty="0">
              <a:latin typeface="Arev Sans" pitchFamily="34" charset="0"/>
              <a:ea typeface="Arev Sans" pitchFamily="34" charset="0"/>
              <a:cs typeface="Arev sans bold" pitchFamily="34" charset="0"/>
            </a:endParaRPr>
          </a:p>
          <a:p>
            <a:pPr algn="ctr" eaLnBrk="1" hangingPunct="1">
              <a:lnSpc>
                <a:spcPct val="120000"/>
              </a:lnSpc>
            </a:pPr>
            <a:r>
              <a:rPr lang="en-US" sz="2400" dirty="0">
                <a:latin typeface="Arev Sans" pitchFamily="34" charset="0"/>
                <a:ea typeface="Arev Sans" pitchFamily="34" charset="0"/>
                <a:cs typeface="Arev sans bold" pitchFamily="34" charset="0"/>
              </a:rPr>
              <a:t>Final comments</a:t>
            </a:r>
          </a:p>
        </p:txBody>
      </p:sp>
    </p:spTree>
    <p:extLst>
      <p:ext uri="{BB962C8B-B14F-4D97-AF65-F5344CB8AC3E}">
        <p14:creationId xmlns:p14="http://schemas.microsoft.com/office/powerpoint/2010/main" val="34597473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61649E0-A90B-4E02-288B-EA6D799DF118}"/>
              </a:ext>
            </a:extLst>
          </p:cNvPr>
          <p:cNvGrpSpPr/>
          <p:nvPr/>
        </p:nvGrpSpPr>
        <p:grpSpPr>
          <a:xfrm>
            <a:off x="3681706" y="778905"/>
            <a:ext cx="4828587" cy="504369"/>
            <a:chOff x="3795050" y="2440120"/>
            <a:chExt cx="4828587" cy="504369"/>
          </a:xfrm>
        </p:grpSpPr>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782051" y="2445309"/>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4854724" y="2440120"/>
              <a:ext cx="1974002"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400" baseline="-25000" dirty="0">
                <a:solidFill>
                  <a:srgbClr val="FFFF00"/>
                </a:solidFill>
                <a:latin typeface="Arev Sans" pitchFamily="34" charset="0"/>
                <a:ea typeface="Arev Sans" pitchFamily="34" charset="0"/>
                <a:cs typeface="Arev sans bold" pitchFamily="34" charset="0"/>
              </a:endParaRPr>
            </a:p>
          </p:txBody>
        </p:sp>
      </p:grpSp>
      <p:grpSp>
        <p:nvGrpSpPr>
          <p:cNvPr id="12" name="Group 11">
            <a:extLst>
              <a:ext uri="{FF2B5EF4-FFF2-40B4-BE49-F238E27FC236}">
                <a16:creationId xmlns:a16="http://schemas.microsoft.com/office/drawing/2014/main" id="{288FA17C-F054-311D-9F48-1F9F7E396185}"/>
              </a:ext>
            </a:extLst>
          </p:cNvPr>
          <p:cNvGrpSpPr/>
          <p:nvPr/>
        </p:nvGrpSpPr>
        <p:grpSpPr>
          <a:xfrm>
            <a:off x="8804580" y="173684"/>
            <a:ext cx="1087052" cy="1714812"/>
            <a:chOff x="8432260" y="1124171"/>
            <a:chExt cx="2322830" cy="3664238"/>
          </a:xfrm>
        </p:grpSpPr>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60" name="Rectangle: Rounded Corners 59">
              <a:extLst>
                <a:ext uri="{FF2B5EF4-FFF2-40B4-BE49-F238E27FC236}">
                  <a16:creationId xmlns:a16="http://schemas.microsoft.com/office/drawing/2014/main" id="{31C16139-F22B-0482-9BD8-51F91A35097F}"/>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1800" b="1" dirty="0">
                  <a:latin typeface="Arev Sans" panose="020B0603030804020204" pitchFamily="34" charset="0"/>
                  <a:ea typeface="Arev Sans" panose="020B0603030804020204" pitchFamily="34" charset="0"/>
                </a:rPr>
                <a:t>U</a:t>
              </a:r>
              <a:endParaRPr lang="en-US" sz="1600" b="1" dirty="0">
                <a:latin typeface="Arev Sans" panose="020B0603030804020204" pitchFamily="34" charset="0"/>
                <a:ea typeface="Arev Sans" panose="020B0603030804020204" pitchFamily="34" charset="0"/>
              </a:endParaRPr>
            </a:p>
          </p:txBody>
        </p:sp>
      </p:grpSp>
      <p:grpSp>
        <p:nvGrpSpPr>
          <p:cNvPr id="11" name="Group 10">
            <a:extLst>
              <a:ext uri="{FF2B5EF4-FFF2-40B4-BE49-F238E27FC236}">
                <a16:creationId xmlns:a16="http://schemas.microsoft.com/office/drawing/2014/main" id="{34A2DF80-6268-3E8E-491E-78EE83133CF2}"/>
              </a:ext>
            </a:extLst>
          </p:cNvPr>
          <p:cNvGrpSpPr/>
          <p:nvPr/>
        </p:nvGrpSpPr>
        <p:grpSpPr>
          <a:xfrm>
            <a:off x="2432900" y="173684"/>
            <a:ext cx="1087052" cy="1656932"/>
            <a:chOff x="1361985" y="1124171"/>
            <a:chExt cx="2322830" cy="3540555"/>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72" name="Freeform: Shape 71">
              <a:extLst>
                <a:ext uri="{FF2B5EF4-FFF2-40B4-BE49-F238E27FC236}">
                  <a16:creationId xmlns:a16="http://schemas.microsoft.com/office/drawing/2014/main" id="{B6B829B7-1853-33F1-0440-C7782BB6BD36}"/>
                </a:ext>
              </a:extLst>
            </p:cNvPr>
            <p:cNvSpPr/>
            <p:nvPr/>
          </p:nvSpPr>
          <p:spPr bwMode="auto">
            <a:xfrm>
              <a:off x="2176519" y="1124171"/>
              <a:ext cx="845533" cy="3540555"/>
            </a:xfrm>
            <a:custGeom>
              <a:avLst/>
              <a:gdLst>
                <a:gd name="connsiteX0" fmla="*/ 108704 w 845533"/>
                <a:gd name="connsiteY0" fmla="*/ 0 h 3540555"/>
                <a:gd name="connsiteX1" fmla="*/ 543508 w 845533"/>
                <a:gd name="connsiteY1" fmla="*/ 0 h 3540555"/>
                <a:gd name="connsiteX2" fmla="*/ 652212 w 845533"/>
                <a:gd name="connsiteY2" fmla="*/ 108704 h 3540555"/>
                <a:gd name="connsiteX3" fmla="*/ 652212 w 845533"/>
                <a:gd name="connsiteY3" fmla="*/ 1107723 h 3540555"/>
                <a:gd name="connsiteX4" fmla="*/ 689552 w 845533"/>
                <a:gd name="connsiteY4" fmla="*/ 1139443 h 3540555"/>
                <a:gd name="connsiteX5" fmla="*/ 845533 w 845533"/>
                <a:gd name="connsiteY5" fmla="*/ 1598579 h 3540555"/>
                <a:gd name="connsiteX6" fmla="*/ 689552 w 845533"/>
                <a:gd name="connsiteY6" fmla="*/ 2057715 h 3540555"/>
                <a:gd name="connsiteX7" fmla="*/ 652212 w 845533"/>
                <a:gd name="connsiteY7" fmla="*/ 2089434 h 3540555"/>
                <a:gd name="connsiteX8" fmla="*/ 652212 w 845533"/>
                <a:gd name="connsiteY8" fmla="*/ 3431851 h 3540555"/>
                <a:gd name="connsiteX9" fmla="*/ 543508 w 845533"/>
                <a:gd name="connsiteY9" fmla="*/ 3540555 h 3540555"/>
                <a:gd name="connsiteX10" fmla="*/ 108704 w 845533"/>
                <a:gd name="connsiteY10" fmla="*/ 3540555 h 3540555"/>
                <a:gd name="connsiteX11" fmla="*/ 0 w 845533"/>
                <a:gd name="connsiteY11" fmla="*/ 3431851 h 3540555"/>
                <a:gd name="connsiteX12" fmla="*/ 0 w 845533"/>
                <a:gd name="connsiteY12" fmla="*/ 2001659 h 3540555"/>
                <a:gd name="connsiteX13" fmla="*/ 108704 w 845533"/>
                <a:gd name="connsiteY13" fmla="*/ 1892955 h 3540555"/>
                <a:gd name="connsiteX14" fmla="*/ 543508 w 845533"/>
                <a:gd name="connsiteY14" fmla="*/ 1892955 h 3540555"/>
                <a:gd name="connsiteX15" fmla="*/ 585821 w 845533"/>
                <a:gd name="connsiteY15" fmla="*/ 1901498 h 3540555"/>
                <a:gd name="connsiteX16" fmla="*/ 589638 w 845533"/>
                <a:gd name="connsiteY16" fmla="*/ 1904071 h 3540555"/>
                <a:gd name="connsiteX17" fmla="*/ 616829 w 845533"/>
                <a:gd name="connsiteY17" fmla="*/ 1865021 h 3540555"/>
                <a:gd name="connsiteX18" fmla="*/ 668640 w 845533"/>
                <a:gd name="connsiteY18" fmla="*/ 1598579 h 3540555"/>
                <a:gd name="connsiteX19" fmla="*/ 616829 w 845533"/>
                <a:gd name="connsiteY19" fmla="*/ 1332137 h 3540555"/>
                <a:gd name="connsiteX20" fmla="*/ 597260 w 845533"/>
                <a:gd name="connsiteY20" fmla="*/ 1304032 h 3540555"/>
                <a:gd name="connsiteX21" fmla="*/ 585821 w 845533"/>
                <a:gd name="connsiteY21" fmla="*/ 1311745 h 3540555"/>
                <a:gd name="connsiteX22" fmla="*/ 543508 w 845533"/>
                <a:gd name="connsiteY22" fmla="*/ 1320287 h 3540555"/>
                <a:gd name="connsiteX23" fmla="*/ 108704 w 845533"/>
                <a:gd name="connsiteY23" fmla="*/ 1320287 h 3540555"/>
                <a:gd name="connsiteX24" fmla="*/ 0 w 845533"/>
                <a:gd name="connsiteY24" fmla="*/ 1211583 h 3540555"/>
                <a:gd name="connsiteX25" fmla="*/ 0 w 845533"/>
                <a:gd name="connsiteY25" fmla="*/ 108704 h 3540555"/>
                <a:gd name="connsiteX26" fmla="*/ 108704 w 845533"/>
                <a:gd name="connsiteY26" fmla="*/ 0 h 354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533" h="3540555">
                  <a:moveTo>
                    <a:pt x="108704" y="0"/>
                  </a:moveTo>
                  <a:lnTo>
                    <a:pt x="543508" y="0"/>
                  </a:lnTo>
                  <a:cubicBezTo>
                    <a:pt x="603544" y="0"/>
                    <a:pt x="652212" y="48668"/>
                    <a:pt x="652212" y="108704"/>
                  </a:cubicBezTo>
                  <a:lnTo>
                    <a:pt x="652212" y="1107723"/>
                  </a:lnTo>
                  <a:lnTo>
                    <a:pt x="689552" y="1139443"/>
                  </a:lnTo>
                  <a:cubicBezTo>
                    <a:pt x="783660" y="1238946"/>
                    <a:pt x="845533" y="1407454"/>
                    <a:pt x="845533" y="1598579"/>
                  </a:cubicBezTo>
                  <a:cubicBezTo>
                    <a:pt x="845533" y="1789704"/>
                    <a:pt x="783660" y="1958211"/>
                    <a:pt x="689552" y="2057715"/>
                  </a:cubicBezTo>
                  <a:lnTo>
                    <a:pt x="652212" y="2089434"/>
                  </a:lnTo>
                  <a:lnTo>
                    <a:pt x="652212" y="3431851"/>
                  </a:lnTo>
                  <a:cubicBezTo>
                    <a:pt x="652212" y="3491887"/>
                    <a:pt x="603544" y="3540555"/>
                    <a:pt x="543508" y="3540555"/>
                  </a:cubicBezTo>
                  <a:lnTo>
                    <a:pt x="108704" y="3540555"/>
                  </a:lnTo>
                  <a:cubicBezTo>
                    <a:pt x="48668" y="3540555"/>
                    <a:pt x="0" y="3491887"/>
                    <a:pt x="0" y="3431851"/>
                  </a:cubicBezTo>
                  <a:lnTo>
                    <a:pt x="0" y="2001659"/>
                  </a:lnTo>
                  <a:cubicBezTo>
                    <a:pt x="0" y="1941623"/>
                    <a:pt x="48668" y="1892955"/>
                    <a:pt x="108704" y="1892955"/>
                  </a:cubicBezTo>
                  <a:lnTo>
                    <a:pt x="543508" y="1892955"/>
                  </a:lnTo>
                  <a:cubicBezTo>
                    <a:pt x="558517" y="1892955"/>
                    <a:pt x="572816" y="1895997"/>
                    <a:pt x="585821" y="1901498"/>
                  </a:cubicBezTo>
                  <a:lnTo>
                    <a:pt x="589638" y="1904071"/>
                  </a:lnTo>
                  <a:lnTo>
                    <a:pt x="616829" y="1865021"/>
                  </a:lnTo>
                  <a:cubicBezTo>
                    <a:pt x="648840" y="1796832"/>
                    <a:pt x="668640" y="1702631"/>
                    <a:pt x="668640" y="1598579"/>
                  </a:cubicBezTo>
                  <a:cubicBezTo>
                    <a:pt x="668640" y="1494527"/>
                    <a:pt x="648840" y="1400325"/>
                    <a:pt x="616829" y="1332137"/>
                  </a:cubicBezTo>
                  <a:lnTo>
                    <a:pt x="597260" y="1304032"/>
                  </a:lnTo>
                  <a:lnTo>
                    <a:pt x="585821" y="1311745"/>
                  </a:lnTo>
                  <a:cubicBezTo>
                    <a:pt x="572816" y="1317245"/>
                    <a:pt x="558517" y="1320287"/>
                    <a:pt x="543508" y="1320287"/>
                  </a:cubicBezTo>
                  <a:lnTo>
                    <a:pt x="108704" y="1320287"/>
                  </a:lnTo>
                  <a:cubicBezTo>
                    <a:pt x="48668" y="1320287"/>
                    <a:pt x="0" y="1271619"/>
                    <a:pt x="0" y="1211583"/>
                  </a:cubicBezTo>
                  <a:lnTo>
                    <a:pt x="0" y="108704"/>
                  </a:lnTo>
                  <a:cubicBezTo>
                    <a:pt x="0" y="48668"/>
                    <a:pt x="48668" y="0"/>
                    <a:pt x="108704"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1600" b="1" dirty="0">
                <a:latin typeface="Arev Sans" panose="020B0603030804020204" pitchFamily="34" charset="0"/>
                <a:ea typeface="Arev Sans" panose="020B0603030804020204" pitchFamily="34" charset="0"/>
              </a:endParaRPr>
            </a:p>
          </p:txBody>
        </p:sp>
        <p:sp>
          <p:nvSpPr>
            <p:cNvPr id="44" name="TextBox 43">
              <a:extLst>
                <a:ext uri="{FF2B5EF4-FFF2-40B4-BE49-F238E27FC236}">
                  <a16:creationId xmlns:a16="http://schemas.microsoft.com/office/drawing/2014/main" id="{5474E913-7909-42E8-CBAE-F48552369CBA}"/>
                </a:ext>
              </a:extLst>
            </p:cNvPr>
            <p:cNvSpPr txBox="1"/>
            <p:nvPr/>
          </p:nvSpPr>
          <p:spPr bwMode="auto">
            <a:xfrm>
              <a:off x="2315584" y="1515204"/>
              <a:ext cx="391886" cy="84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b="1" dirty="0">
                  <a:latin typeface="Arev Sans" pitchFamily="34" charset="0"/>
                  <a:ea typeface="Arev Sans" pitchFamily="34" charset="0"/>
                  <a:cs typeface="Arev sans bold" pitchFamily="34" charset="0"/>
                </a:rPr>
                <a:t>U</a:t>
              </a:r>
              <a:endParaRPr lang="en-US" sz="1600" b="1" dirty="0">
                <a:latin typeface="Arev Sans" pitchFamily="34" charset="0"/>
                <a:ea typeface="Arev Sans" pitchFamily="34" charset="0"/>
                <a:cs typeface="Arev sans bold" pitchFamily="34" charset="0"/>
              </a:endParaRPr>
            </a:p>
          </p:txBody>
        </p:sp>
      </p:grpSp>
      <p:sp>
        <p:nvSpPr>
          <p:cNvPr id="39" name="TextBox 38">
            <a:extLst>
              <a:ext uri="{FF2B5EF4-FFF2-40B4-BE49-F238E27FC236}">
                <a16:creationId xmlns:a16="http://schemas.microsoft.com/office/drawing/2014/main" id="{11C246A7-93C2-0148-B987-E2E2F163C5A7}"/>
              </a:ext>
            </a:extLst>
          </p:cNvPr>
          <p:cNvSpPr txBox="1"/>
          <p:nvPr/>
        </p:nvSpPr>
        <p:spPr bwMode="auto">
          <a:xfrm>
            <a:off x="184668" y="2273851"/>
            <a:ext cx="5851073" cy="4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1: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.04  </a:t>
            </a:r>
            <a:r>
              <a:rPr lang="en-US" sz="2000" dirty="0">
                <a:latin typeface="Arev Sans" panose="020B0603030804020204" pitchFamily="34" charset="0"/>
                <a:ea typeface="Arev Sans" panose="020B0603030804020204" pitchFamily="34" charset="0"/>
                <a:cs typeface="Arev sans bold" pitchFamily="34" charset="0"/>
              </a:rPr>
              <a:t>for all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m</a:t>
            </a:r>
          </a:p>
        </p:txBody>
      </p:sp>
      <p:sp>
        <p:nvSpPr>
          <p:cNvPr id="40" name="TextBox 39">
            <a:extLst>
              <a:ext uri="{FF2B5EF4-FFF2-40B4-BE49-F238E27FC236}">
                <a16:creationId xmlns:a16="http://schemas.microsoft.com/office/drawing/2014/main" id="{8D56FF8F-F25A-F6F9-6B1E-EBA29E5E3B20}"/>
              </a:ext>
            </a:extLst>
          </p:cNvPr>
          <p:cNvSpPr txBox="1"/>
          <p:nvPr/>
        </p:nvSpPr>
        <p:spPr bwMode="auto">
          <a:xfrm>
            <a:off x="5304328" y="2213972"/>
            <a:ext cx="89825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2: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 </a:t>
            </a:r>
            <a:r>
              <a:rPr lang="en-US" sz="2000" baseline="10000" dirty="0">
                <a:latin typeface="Arev Sans" panose="020B0603030804020204" pitchFamily="34" charset="0"/>
                <a:ea typeface="Arev Sans" panose="020B0603030804020204" pitchFamily="34" charset="0"/>
                <a:cs typeface="Arev sans bold" pitchFamily="34" charset="0"/>
              </a:rPr>
              <a:t>(tiny)</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provided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2</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m</a:t>
            </a:r>
            <a:r>
              <a:rPr lang="en-US" sz="2000" dirty="0">
                <a:latin typeface="Arev Sans" panose="020B0603030804020204" pitchFamily="34" charset="0"/>
                <a:ea typeface="Arev Sans" panose="020B0603030804020204" pitchFamily="34" charset="0"/>
                <a:cs typeface="Arev sans bold" pitchFamily="34" charset="0"/>
              </a:rPr>
              <a:t> </a:t>
            </a:r>
            <a:r>
              <a:rPr lang="en-US" sz="2000" b="1" dirty="0">
                <a:latin typeface="Verdana" panose="020B0604030504040204" pitchFamily="34" charset="0"/>
                <a:ea typeface="Verdana" panose="020B0604030504040204" pitchFamily="34" charset="0"/>
                <a:cs typeface="Arev sans bold" pitchFamily="34" charset="0"/>
              </a:rPr>
              <a:t>≳</a:t>
            </a:r>
            <a:r>
              <a:rPr lang="en-US" sz="2000" dirty="0">
                <a:latin typeface="Arev Sans" panose="020B0603030804020204" pitchFamily="34" charset="0"/>
                <a:ea typeface="Arev Sans" panose="020B0603030804020204" pitchFamily="34" charset="0"/>
                <a:cs typeface="Arev sans bold" pitchFamily="34" charset="0"/>
              </a:rPr>
              <a:t>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k</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2</a:t>
            </a:r>
            <a:endParaRPr lang="en-US" sz="2000" dirty="0">
              <a:solidFill>
                <a:srgbClr val="FFFF00"/>
              </a:solidFill>
              <a:latin typeface="Arev Sans" pitchFamily="34" charset="0"/>
              <a:ea typeface="Arev Sans" pitchFamily="34" charset="0"/>
              <a:cs typeface="Arev sans bold" pitchFamily="34" charset="0"/>
            </a:endParaRPr>
          </a:p>
        </p:txBody>
      </p:sp>
      <p:grpSp>
        <p:nvGrpSpPr>
          <p:cNvPr id="41" name="Group 40"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14BFEB51-72FF-893E-4C8B-C4DB509EFF50}"/>
              </a:ext>
            </a:extLst>
          </p:cNvPr>
          <p:cNvGrpSpPr>
            <a:grpSpLocks noChangeAspect="1"/>
          </p:cNvGrpSpPr>
          <p:nvPr>
            <p:custDataLst>
              <p:tags r:id="rId1"/>
            </p:custDataLst>
          </p:nvPr>
        </p:nvGrpSpPr>
        <p:grpSpPr>
          <a:xfrm>
            <a:off x="8126827" y="2204393"/>
            <a:ext cx="625287" cy="530535"/>
            <a:chOff x="11420991" y="-17463808"/>
            <a:chExt cx="868918" cy="737247"/>
          </a:xfrm>
        </p:grpSpPr>
        <p:sp>
          <p:nvSpPr>
            <p:cNvPr id="43" name="Freeform: Shape 42">
              <a:extLst>
                <a:ext uri="{FF2B5EF4-FFF2-40B4-BE49-F238E27FC236}">
                  <a16:creationId xmlns:a16="http://schemas.microsoft.com/office/drawing/2014/main" id="{65ED72EF-ECEC-31A7-5A66-784E7B5F3EDB}"/>
                </a:ext>
              </a:extLst>
            </p:cNvPr>
            <p:cNvSpPr/>
            <p:nvPr>
              <p:custDataLst>
                <p:tags r:id="rId2"/>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85F7310-1ADA-AC58-FE7F-891EA7A6E33E}"/>
                </a:ext>
              </a:extLst>
            </p:cNvPr>
            <p:cNvSpPr/>
            <p:nvPr>
              <p:custDataLst>
                <p:tags r:id="rId3"/>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D371E8-0043-B1DC-68EB-298DE00DEC02}"/>
                </a:ext>
              </a:extLst>
            </p:cNvPr>
            <p:cNvSpPr/>
            <p:nvPr>
              <p:custDataLst>
                <p:tags r:id="rId4"/>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B3B03CF-BC4B-89DB-2D5D-74DB9E32C5B3}"/>
                </a:ext>
              </a:extLst>
            </p:cNvPr>
            <p:cNvSpPr/>
            <p:nvPr>
              <p:custDataLst>
                <p:tags r:id="rId5"/>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8C6234-D6D5-C2A5-AC31-45CA877CBC5F}"/>
                </a:ext>
              </a:extLst>
            </p:cNvPr>
            <p:cNvSpPr/>
            <p:nvPr>
              <p:custDataLst>
                <p:tags r:id="rId6"/>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cxnSp>
        <p:nvCxnSpPr>
          <p:cNvPr id="63" name="Straight Connector 62">
            <a:extLst>
              <a:ext uri="{FF2B5EF4-FFF2-40B4-BE49-F238E27FC236}">
                <a16:creationId xmlns:a16="http://schemas.microsoft.com/office/drawing/2014/main" id="{82EE7ECE-1D79-CAE3-3122-B142AE98CC37}"/>
              </a:ext>
            </a:extLst>
          </p:cNvPr>
          <p:cNvCxnSpPr>
            <a:cxnSpLocks/>
          </p:cNvCxnSpPr>
          <p:nvPr/>
        </p:nvCxnSpPr>
        <p:spPr bwMode="auto">
          <a:xfrm>
            <a:off x="322083" y="3175004"/>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64" name="TextBox 63">
            <a:extLst>
              <a:ext uri="{FF2B5EF4-FFF2-40B4-BE49-F238E27FC236}">
                <a16:creationId xmlns:a16="http://schemas.microsoft.com/office/drawing/2014/main" id="{29DDFD38-6E7E-2E30-01A2-31CBE12E7401}"/>
              </a:ext>
            </a:extLst>
          </p:cNvPr>
          <p:cNvSpPr txBox="1"/>
          <p:nvPr/>
        </p:nvSpPr>
        <p:spPr bwMode="auto">
          <a:xfrm>
            <a:off x="322083" y="3510690"/>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We tried to do this in the most general setting of compact Lie groups.</a:t>
            </a:r>
          </a:p>
        </p:txBody>
      </p:sp>
      <p:pic>
        <p:nvPicPr>
          <p:cNvPr id="67" name="Picture 66">
            <a:extLst>
              <a:ext uri="{FF2B5EF4-FFF2-40B4-BE49-F238E27FC236}">
                <a16:creationId xmlns:a16="http://schemas.microsoft.com/office/drawing/2014/main" id="{B381DD8B-4220-D465-91DC-D8EF92ECF3C5}"/>
              </a:ext>
            </a:extLst>
          </p:cNvPr>
          <p:cNvPicPr>
            <a:picLocks noChangeAspect="1"/>
          </p:cNvPicPr>
          <p:nvPr/>
        </p:nvPicPr>
        <p:blipFill>
          <a:blip r:embed="rId8"/>
          <a:stretch>
            <a:fillRect/>
          </a:stretch>
        </p:blipFill>
        <p:spPr>
          <a:xfrm>
            <a:off x="828268" y="4474405"/>
            <a:ext cx="3652758" cy="2293257"/>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69" name="Picture 68">
            <a:extLst>
              <a:ext uri="{FF2B5EF4-FFF2-40B4-BE49-F238E27FC236}">
                <a16:creationId xmlns:a16="http://schemas.microsoft.com/office/drawing/2014/main" id="{A2A405C8-ADA0-4895-ED15-AC487F65CAB0}"/>
              </a:ext>
            </a:extLst>
          </p:cNvPr>
          <p:cNvPicPr>
            <a:picLocks noChangeAspect="1"/>
          </p:cNvPicPr>
          <p:nvPr/>
        </p:nvPicPr>
        <p:blipFill rotWithShape="1">
          <a:blip r:embed="rId9"/>
          <a:srcRect b="6114"/>
          <a:stretch/>
        </p:blipFill>
        <p:spPr>
          <a:xfrm>
            <a:off x="5086864" y="4483840"/>
            <a:ext cx="6532092" cy="2283822"/>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78088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61649E0-A90B-4E02-288B-EA6D799DF118}"/>
              </a:ext>
            </a:extLst>
          </p:cNvPr>
          <p:cNvGrpSpPr/>
          <p:nvPr/>
        </p:nvGrpSpPr>
        <p:grpSpPr>
          <a:xfrm>
            <a:off x="3681706" y="778905"/>
            <a:ext cx="4828587" cy="504369"/>
            <a:chOff x="3795050" y="2440120"/>
            <a:chExt cx="4828587" cy="504369"/>
          </a:xfrm>
        </p:grpSpPr>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782051" y="2445309"/>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4854724" y="2440120"/>
              <a:ext cx="1974002"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400" baseline="-25000" dirty="0">
                <a:solidFill>
                  <a:srgbClr val="FFFF00"/>
                </a:solidFill>
                <a:latin typeface="Arev Sans" pitchFamily="34" charset="0"/>
                <a:ea typeface="Arev Sans" pitchFamily="34" charset="0"/>
                <a:cs typeface="Arev sans bold" pitchFamily="34" charset="0"/>
              </a:endParaRPr>
            </a:p>
          </p:txBody>
        </p:sp>
      </p:grpSp>
      <p:grpSp>
        <p:nvGrpSpPr>
          <p:cNvPr id="12" name="Group 11">
            <a:extLst>
              <a:ext uri="{FF2B5EF4-FFF2-40B4-BE49-F238E27FC236}">
                <a16:creationId xmlns:a16="http://schemas.microsoft.com/office/drawing/2014/main" id="{288FA17C-F054-311D-9F48-1F9F7E396185}"/>
              </a:ext>
            </a:extLst>
          </p:cNvPr>
          <p:cNvGrpSpPr/>
          <p:nvPr/>
        </p:nvGrpSpPr>
        <p:grpSpPr>
          <a:xfrm>
            <a:off x="8804580" y="173684"/>
            <a:ext cx="1087052" cy="1714812"/>
            <a:chOff x="8432260" y="1124171"/>
            <a:chExt cx="2322830" cy="3664238"/>
          </a:xfrm>
        </p:grpSpPr>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60" name="Rectangle: Rounded Corners 59">
              <a:extLst>
                <a:ext uri="{FF2B5EF4-FFF2-40B4-BE49-F238E27FC236}">
                  <a16:creationId xmlns:a16="http://schemas.microsoft.com/office/drawing/2014/main" id="{31C16139-F22B-0482-9BD8-51F91A35097F}"/>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1800" b="1" dirty="0">
                  <a:latin typeface="Arev Sans" panose="020B0603030804020204" pitchFamily="34" charset="0"/>
                  <a:ea typeface="Arev Sans" panose="020B0603030804020204" pitchFamily="34" charset="0"/>
                </a:rPr>
                <a:t>U</a:t>
              </a:r>
              <a:endParaRPr lang="en-US" sz="1600" b="1" dirty="0">
                <a:latin typeface="Arev Sans" panose="020B0603030804020204" pitchFamily="34" charset="0"/>
                <a:ea typeface="Arev Sans" panose="020B0603030804020204" pitchFamily="34" charset="0"/>
              </a:endParaRPr>
            </a:p>
          </p:txBody>
        </p:sp>
      </p:grpSp>
      <p:grpSp>
        <p:nvGrpSpPr>
          <p:cNvPr id="11" name="Group 10">
            <a:extLst>
              <a:ext uri="{FF2B5EF4-FFF2-40B4-BE49-F238E27FC236}">
                <a16:creationId xmlns:a16="http://schemas.microsoft.com/office/drawing/2014/main" id="{34A2DF80-6268-3E8E-491E-78EE83133CF2}"/>
              </a:ext>
            </a:extLst>
          </p:cNvPr>
          <p:cNvGrpSpPr/>
          <p:nvPr/>
        </p:nvGrpSpPr>
        <p:grpSpPr>
          <a:xfrm>
            <a:off x="2432900" y="173684"/>
            <a:ext cx="1087052" cy="1656932"/>
            <a:chOff x="1361985" y="1124171"/>
            <a:chExt cx="2322830" cy="3540555"/>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72" name="Freeform: Shape 71">
              <a:extLst>
                <a:ext uri="{FF2B5EF4-FFF2-40B4-BE49-F238E27FC236}">
                  <a16:creationId xmlns:a16="http://schemas.microsoft.com/office/drawing/2014/main" id="{B6B829B7-1853-33F1-0440-C7782BB6BD36}"/>
                </a:ext>
              </a:extLst>
            </p:cNvPr>
            <p:cNvSpPr/>
            <p:nvPr/>
          </p:nvSpPr>
          <p:spPr bwMode="auto">
            <a:xfrm>
              <a:off x="2176519" y="1124171"/>
              <a:ext cx="845533" cy="3540555"/>
            </a:xfrm>
            <a:custGeom>
              <a:avLst/>
              <a:gdLst>
                <a:gd name="connsiteX0" fmla="*/ 108704 w 845533"/>
                <a:gd name="connsiteY0" fmla="*/ 0 h 3540555"/>
                <a:gd name="connsiteX1" fmla="*/ 543508 w 845533"/>
                <a:gd name="connsiteY1" fmla="*/ 0 h 3540555"/>
                <a:gd name="connsiteX2" fmla="*/ 652212 w 845533"/>
                <a:gd name="connsiteY2" fmla="*/ 108704 h 3540555"/>
                <a:gd name="connsiteX3" fmla="*/ 652212 w 845533"/>
                <a:gd name="connsiteY3" fmla="*/ 1107723 h 3540555"/>
                <a:gd name="connsiteX4" fmla="*/ 689552 w 845533"/>
                <a:gd name="connsiteY4" fmla="*/ 1139443 h 3540555"/>
                <a:gd name="connsiteX5" fmla="*/ 845533 w 845533"/>
                <a:gd name="connsiteY5" fmla="*/ 1598579 h 3540555"/>
                <a:gd name="connsiteX6" fmla="*/ 689552 w 845533"/>
                <a:gd name="connsiteY6" fmla="*/ 2057715 h 3540555"/>
                <a:gd name="connsiteX7" fmla="*/ 652212 w 845533"/>
                <a:gd name="connsiteY7" fmla="*/ 2089434 h 3540555"/>
                <a:gd name="connsiteX8" fmla="*/ 652212 w 845533"/>
                <a:gd name="connsiteY8" fmla="*/ 3431851 h 3540555"/>
                <a:gd name="connsiteX9" fmla="*/ 543508 w 845533"/>
                <a:gd name="connsiteY9" fmla="*/ 3540555 h 3540555"/>
                <a:gd name="connsiteX10" fmla="*/ 108704 w 845533"/>
                <a:gd name="connsiteY10" fmla="*/ 3540555 h 3540555"/>
                <a:gd name="connsiteX11" fmla="*/ 0 w 845533"/>
                <a:gd name="connsiteY11" fmla="*/ 3431851 h 3540555"/>
                <a:gd name="connsiteX12" fmla="*/ 0 w 845533"/>
                <a:gd name="connsiteY12" fmla="*/ 2001659 h 3540555"/>
                <a:gd name="connsiteX13" fmla="*/ 108704 w 845533"/>
                <a:gd name="connsiteY13" fmla="*/ 1892955 h 3540555"/>
                <a:gd name="connsiteX14" fmla="*/ 543508 w 845533"/>
                <a:gd name="connsiteY14" fmla="*/ 1892955 h 3540555"/>
                <a:gd name="connsiteX15" fmla="*/ 585821 w 845533"/>
                <a:gd name="connsiteY15" fmla="*/ 1901498 h 3540555"/>
                <a:gd name="connsiteX16" fmla="*/ 589638 w 845533"/>
                <a:gd name="connsiteY16" fmla="*/ 1904071 h 3540555"/>
                <a:gd name="connsiteX17" fmla="*/ 616829 w 845533"/>
                <a:gd name="connsiteY17" fmla="*/ 1865021 h 3540555"/>
                <a:gd name="connsiteX18" fmla="*/ 668640 w 845533"/>
                <a:gd name="connsiteY18" fmla="*/ 1598579 h 3540555"/>
                <a:gd name="connsiteX19" fmla="*/ 616829 w 845533"/>
                <a:gd name="connsiteY19" fmla="*/ 1332137 h 3540555"/>
                <a:gd name="connsiteX20" fmla="*/ 597260 w 845533"/>
                <a:gd name="connsiteY20" fmla="*/ 1304032 h 3540555"/>
                <a:gd name="connsiteX21" fmla="*/ 585821 w 845533"/>
                <a:gd name="connsiteY21" fmla="*/ 1311745 h 3540555"/>
                <a:gd name="connsiteX22" fmla="*/ 543508 w 845533"/>
                <a:gd name="connsiteY22" fmla="*/ 1320287 h 3540555"/>
                <a:gd name="connsiteX23" fmla="*/ 108704 w 845533"/>
                <a:gd name="connsiteY23" fmla="*/ 1320287 h 3540555"/>
                <a:gd name="connsiteX24" fmla="*/ 0 w 845533"/>
                <a:gd name="connsiteY24" fmla="*/ 1211583 h 3540555"/>
                <a:gd name="connsiteX25" fmla="*/ 0 w 845533"/>
                <a:gd name="connsiteY25" fmla="*/ 108704 h 3540555"/>
                <a:gd name="connsiteX26" fmla="*/ 108704 w 845533"/>
                <a:gd name="connsiteY26" fmla="*/ 0 h 354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533" h="3540555">
                  <a:moveTo>
                    <a:pt x="108704" y="0"/>
                  </a:moveTo>
                  <a:lnTo>
                    <a:pt x="543508" y="0"/>
                  </a:lnTo>
                  <a:cubicBezTo>
                    <a:pt x="603544" y="0"/>
                    <a:pt x="652212" y="48668"/>
                    <a:pt x="652212" y="108704"/>
                  </a:cubicBezTo>
                  <a:lnTo>
                    <a:pt x="652212" y="1107723"/>
                  </a:lnTo>
                  <a:lnTo>
                    <a:pt x="689552" y="1139443"/>
                  </a:lnTo>
                  <a:cubicBezTo>
                    <a:pt x="783660" y="1238946"/>
                    <a:pt x="845533" y="1407454"/>
                    <a:pt x="845533" y="1598579"/>
                  </a:cubicBezTo>
                  <a:cubicBezTo>
                    <a:pt x="845533" y="1789704"/>
                    <a:pt x="783660" y="1958211"/>
                    <a:pt x="689552" y="2057715"/>
                  </a:cubicBezTo>
                  <a:lnTo>
                    <a:pt x="652212" y="2089434"/>
                  </a:lnTo>
                  <a:lnTo>
                    <a:pt x="652212" y="3431851"/>
                  </a:lnTo>
                  <a:cubicBezTo>
                    <a:pt x="652212" y="3491887"/>
                    <a:pt x="603544" y="3540555"/>
                    <a:pt x="543508" y="3540555"/>
                  </a:cubicBezTo>
                  <a:lnTo>
                    <a:pt x="108704" y="3540555"/>
                  </a:lnTo>
                  <a:cubicBezTo>
                    <a:pt x="48668" y="3540555"/>
                    <a:pt x="0" y="3491887"/>
                    <a:pt x="0" y="3431851"/>
                  </a:cubicBezTo>
                  <a:lnTo>
                    <a:pt x="0" y="2001659"/>
                  </a:lnTo>
                  <a:cubicBezTo>
                    <a:pt x="0" y="1941623"/>
                    <a:pt x="48668" y="1892955"/>
                    <a:pt x="108704" y="1892955"/>
                  </a:cubicBezTo>
                  <a:lnTo>
                    <a:pt x="543508" y="1892955"/>
                  </a:lnTo>
                  <a:cubicBezTo>
                    <a:pt x="558517" y="1892955"/>
                    <a:pt x="572816" y="1895997"/>
                    <a:pt x="585821" y="1901498"/>
                  </a:cubicBezTo>
                  <a:lnTo>
                    <a:pt x="589638" y="1904071"/>
                  </a:lnTo>
                  <a:lnTo>
                    <a:pt x="616829" y="1865021"/>
                  </a:lnTo>
                  <a:cubicBezTo>
                    <a:pt x="648840" y="1796832"/>
                    <a:pt x="668640" y="1702631"/>
                    <a:pt x="668640" y="1598579"/>
                  </a:cubicBezTo>
                  <a:cubicBezTo>
                    <a:pt x="668640" y="1494527"/>
                    <a:pt x="648840" y="1400325"/>
                    <a:pt x="616829" y="1332137"/>
                  </a:cubicBezTo>
                  <a:lnTo>
                    <a:pt x="597260" y="1304032"/>
                  </a:lnTo>
                  <a:lnTo>
                    <a:pt x="585821" y="1311745"/>
                  </a:lnTo>
                  <a:cubicBezTo>
                    <a:pt x="572816" y="1317245"/>
                    <a:pt x="558517" y="1320287"/>
                    <a:pt x="543508" y="1320287"/>
                  </a:cubicBezTo>
                  <a:lnTo>
                    <a:pt x="108704" y="1320287"/>
                  </a:lnTo>
                  <a:cubicBezTo>
                    <a:pt x="48668" y="1320287"/>
                    <a:pt x="0" y="1271619"/>
                    <a:pt x="0" y="1211583"/>
                  </a:cubicBezTo>
                  <a:lnTo>
                    <a:pt x="0" y="108704"/>
                  </a:lnTo>
                  <a:cubicBezTo>
                    <a:pt x="0" y="48668"/>
                    <a:pt x="48668" y="0"/>
                    <a:pt x="108704"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1600" b="1" dirty="0">
                <a:latin typeface="Arev Sans" panose="020B0603030804020204" pitchFamily="34" charset="0"/>
                <a:ea typeface="Arev Sans" panose="020B0603030804020204" pitchFamily="34" charset="0"/>
              </a:endParaRPr>
            </a:p>
          </p:txBody>
        </p:sp>
        <p:sp>
          <p:nvSpPr>
            <p:cNvPr id="44" name="TextBox 43">
              <a:extLst>
                <a:ext uri="{FF2B5EF4-FFF2-40B4-BE49-F238E27FC236}">
                  <a16:creationId xmlns:a16="http://schemas.microsoft.com/office/drawing/2014/main" id="{5474E913-7909-42E8-CBAE-F48552369CBA}"/>
                </a:ext>
              </a:extLst>
            </p:cNvPr>
            <p:cNvSpPr txBox="1"/>
            <p:nvPr/>
          </p:nvSpPr>
          <p:spPr bwMode="auto">
            <a:xfrm>
              <a:off x="2315584" y="1515204"/>
              <a:ext cx="391886" cy="84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b="1" dirty="0">
                  <a:latin typeface="Arev Sans" pitchFamily="34" charset="0"/>
                  <a:ea typeface="Arev Sans" pitchFamily="34" charset="0"/>
                  <a:cs typeface="Arev sans bold" pitchFamily="34" charset="0"/>
                </a:rPr>
                <a:t>U</a:t>
              </a:r>
              <a:endParaRPr lang="en-US" sz="1600" b="1" dirty="0">
                <a:latin typeface="Arev Sans" pitchFamily="34" charset="0"/>
                <a:ea typeface="Arev Sans" pitchFamily="34" charset="0"/>
                <a:cs typeface="Arev sans bold" pitchFamily="34" charset="0"/>
              </a:endParaRPr>
            </a:p>
          </p:txBody>
        </p:sp>
      </p:grpSp>
      <p:sp>
        <p:nvSpPr>
          <p:cNvPr id="39" name="TextBox 38">
            <a:extLst>
              <a:ext uri="{FF2B5EF4-FFF2-40B4-BE49-F238E27FC236}">
                <a16:creationId xmlns:a16="http://schemas.microsoft.com/office/drawing/2014/main" id="{11C246A7-93C2-0148-B987-E2E2F163C5A7}"/>
              </a:ext>
            </a:extLst>
          </p:cNvPr>
          <p:cNvSpPr txBox="1"/>
          <p:nvPr/>
        </p:nvSpPr>
        <p:spPr bwMode="auto">
          <a:xfrm>
            <a:off x="184668" y="2273851"/>
            <a:ext cx="5851073" cy="4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1: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.04  </a:t>
            </a:r>
            <a:r>
              <a:rPr lang="en-US" sz="2000" dirty="0">
                <a:latin typeface="Arev Sans" panose="020B0603030804020204" pitchFamily="34" charset="0"/>
                <a:ea typeface="Arev Sans" panose="020B0603030804020204" pitchFamily="34" charset="0"/>
                <a:cs typeface="Arev sans bold" pitchFamily="34" charset="0"/>
              </a:rPr>
              <a:t>for all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m</a:t>
            </a:r>
          </a:p>
        </p:txBody>
      </p:sp>
      <p:sp>
        <p:nvSpPr>
          <p:cNvPr id="40" name="TextBox 39">
            <a:extLst>
              <a:ext uri="{FF2B5EF4-FFF2-40B4-BE49-F238E27FC236}">
                <a16:creationId xmlns:a16="http://schemas.microsoft.com/office/drawing/2014/main" id="{8D56FF8F-F25A-F6F9-6B1E-EBA29E5E3B20}"/>
              </a:ext>
            </a:extLst>
          </p:cNvPr>
          <p:cNvSpPr txBox="1"/>
          <p:nvPr/>
        </p:nvSpPr>
        <p:spPr bwMode="auto">
          <a:xfrm>
            <a:off x="5304328" y="2213972"/>
            <a:ext cx="89825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2: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 </a:t>
            </a:r>
            <a:r>
              <a:rPr lang="en-US" sz="2000" baseline="10000" dirty="0">
                <a:latin typeface="Arev Sans" panose="020B0603030804020204" pitchFamily="34" charset="0"/>
                <a:ea typeface="Arev Sans" panose="020B0603030804020204" pitchFamily="34" charset="0"/>
                <a:cs typeface="Arev sans bold" pitchFamily="34" charset="0"/>
              </a:rPr>
              <a:t>(tiny)</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provided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2</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m</a:t>
            </a:r>
            <a:r>
              <a:rPr lang="en-US" sz="2000" dirty="0">
                <a:latin typeface="Arev Sans" panose="020B0603030804020204" pitchFamily="34" charset="0"/>
                <a:ea typeface="Arev Sans" panose="020B0603030804020204" pitchFamily="34" charset="0"/>
                <a:cs typeface="Arev sans bold" pitchFamily="34" charset="0"/>
              </a:rPr>
              <a:t> </a:t>
            </a:r>
            <a:r>
              <a:rPr lang="en-US" sz="2000" b="1" dirty="0">
                <a:latin typeface="Verdana" panose="020B0604030504040204" pitchFamily="34" charset="0"/>
                <a:ea typeface="Verdana" panose="020B0604030504040204" pitchFamily="34" charset="0"/>
                <a:cs typeface="Arev sans bold" pitchFamily="34" charset="0"/>
              </a:rPr>
              <a:t>≳</a:t>
            </a:r>
            <a:r>
              <a:rPr lang="en-US" sz="2000" dirty="0">
                <a:latin typeface="Arev Sans" panose="020B0603030804020204" pitchFamily="34" charset="0"/>
                <a:ea typeface="Arev Sans" panose="020B0603030804020204" pitchFamily="34" charset="0"/>
                <a:cs typeface="Arev sans bold" pitchFamily="34" charset="0"/>
              </a:rPr>
              <a:t>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k</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2</a:t>
            </a:r>
            <a:endParaRPr lang="en-US" sz="2000" dirty="0">
              <a:solidFill>
                <a:srgbClr val="FFFF00"/>
              </a:solidFill>
              <a:latin typeface="Arev Sans" pitchFamily="34" charset="0"/>
              <a:ea typeface="Arev Sans" pitchFamily="34" charset="0"/>
              <a:cs typeface="Arev sans bold" pitchFamily="34" charset="0"/>
            </a:endParaRPr>
          </a:p>
        </p:txBody>
      </p:sp>
      <p:grpSp>
        <p:nvGrpSpPr>
          <p:cNvPr id="41" name="Group 40"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14BFEB51-72FF-893E-4C8B-C4DB509EFF50}"/>
              </a:ext>
            </a:extLst>
          </p:cNvPr>
          <p:cNvGrpSpPr>
            <a:grpSpLocks noChangeAspect="1"/>
          </p:cNvGrpSpPr>
          <p:nvPr>
            <p:custDataLst>
              <p:tags r:id="rId1"/>
            </p:custDataLst>
          </p:nvPr>
        </p:nvGrpSpPr>
        <p:grpSpPr>
          <a:xfrm>
            <a:off x="8126827" y="2204393"/>
            <a:ext cx="625287" cy="530535"/>
            <a:chOff x="11420991" y="-17463808"/>
            <a:chExt cx="868918" cy="737247"/>
          </a:xfrm>
        </p:grpSpPr>
        <p:sp>
          <p:nvSpPr>
            <p:cNvPr id="43" name="Freeform: Shape 42">
              <a:extLst>
                <a:ext uri="{FF2B5EF4-FFF2-40B4-BE49-F238E27FC236}">
                  <a16:creationId xmlns:a16="http://schemas.microsoft.com/office/drawing/2014/main" id="{65ED72EF-ECEC-31A7-5A66-784E7B5F3EDB}"/>
                </a:ext>
              </a:extLst>
            </p:cNvPr>
            <p:cNvSpPr/>
            <p:nvPr>
              <p:custDataLst>
                <p:tags r:id="rId2"/>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85F7310-1ADA-AC58-FE7F-891EA7A6E33E}"/>
                </a:ext>
              </a:extLst>
            </p:cNvPr>
            <p:cNvSpPr/>
            <p:nvPr>
              <p:custDataLst>
                <p:tags r:id="rId3"/>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D371E8-0043-B1DC-68EB-298DE00DEC02}"/>
                </a:ext>
              </a:extLst>
            </p:cNvPr>
            <p:cNvSpPr/>
            <p:nvPr>
              <p:custDataLst>
                <p:tags r:id="rId4"/>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B3B03CF-BC4B-89DB-2D5D-74DB9E32C5B3}"/>
                </a:ext>
              </a:extLst>
            </p:cNvPr>
            <p:cNvSpPr/>
            <p:nvPr>
              <p:custDataLst>
                <p:tags r:id="rId5"/>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8C6234-D6D5-C2A5-AC31-45CA877CBC5F}"/>
                </a:ext>
              </a:extLst>
            </p:cNvPr>
            <p:cNvSpPr/>
            <p:nvPr>
              <p:custDataLst>
                <p:tags r:id="rId6"/>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cxnSp>
        <p:nvCxnSpPr>
          <p:cNvPr id="63" name="Straight Connector 62">
            <a:extLst>
              <a:ext uri="{FF2B5EF4-FFF2-40B4-BE49-F238E27FC236}">
                <a16:creationId xmlns:a16="http://schemas.microsoft.com/office/drawing/2014/main" id="{82EE7ECE-1D79-CAE3-3122-B142AE98CC37}"/>
              </a:ext>
            </a:extLst>
          </p:cNvPr>
          <p:cNvCxnSpPr>
            <a:cxnSpLocks/>
          </p:cNvCxnSpPr>
          <p:nvPr/>
        </p:nvCxnSpPr>
        <p:spPr bwMode="auto">
          <a:xfrm>
            <a:off x="322083" y="3175004"/>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64" name="TextBox 63">
            <a:extLst>
              <a:ext uri="{FF2B5EF4-FFF2-40B4-BE49-F238E27FC236}">
                <a16:creationId xmlns:a16="http://schemas.microsoft.com/office/drawing/2014/main" id="{29DDFD38-6E7E-2E30-01A2-31CBE12E7401}"/>
              </a:ext>
            </a:extLst>
          </p:cNvPr>
          <p:cNvSpPr txBox="1"/>
          <p:nvPr/>
        </p:nvSpPr>
        <p:spPr bwMode="auto">
          <a:xfrm>
            <a:off x="322083" y="3510690"/>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We tried to do this in the most general setting of compact Lie groups.</a:t>
            </a:r>
          </a:p>
        </p:txBody>
      </p:sp>
      <p:pic>
        <p:nvPicPr>
          <p:cNvPr id="67" name="Picture 66">
            <a:extLst>
              <a:ext uri="{FF2B5EF4-FFF2-40B4-BE49-F238E27FC236}">
                <a16:creationId xmlns:a16="http://schemas.microsoft.com/office/drawing/2014/main" id="{B381DD8B-4220-D465-91DC-D8EF92ECF3C5}"/>
              </a:ext>
            </a:extLst>
          </p:cNvPr>
          <p:cNvPicPr>
            <a:picLocks noChangeAspect="1"/>
          </p:cNvPicPr>
          <p:nvPr/>
        </p:nvPicPr>
        <p:blipFill>
          <a:blip r:embed="rId8"/>
          <a:stretch>
            <a:fillRect/>
          </a:stretch>
        </p:blipFill>
        <p:spPr>
          <a:xfrm>
            <a:off x="828268" y="4474405"/>
            <a:ext cx="3652758" cy="2293257"/>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4" name="Picture 13">
            <a:extLst>
              <a:ext uri="{FF2B5EF4-FFF2-40B4-BE49-F238E27FC236}">
                <a16:creationId xmlns:a16="http://schemas.microsoft.com/office/drawing/2014/main" id="{81EF898E-5C24-888F-15A4-21E056A91E49}"/>
              </a:ext>
            </a:extLst>
          </p:cNvPr>
          <p:cNvPicPr>
            <a:picLocks noChangeAspect="1"/>
          </p:cNvPicPr>
          <p:nvPr/>
        </p:nvPicPr>
        <p:blipFill>
          <a:blip r:embed="rId9"/>
          <a:stretch>
            <a:fillRect/>
          </a:stretch>
        </p:blipFill>
        <p:spPr>
          <a:xfrm>
            <a:off x="5089208" y="4480148"/>
            <a:ext cx="4349946" cy="2298400"/>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6" name="Picture 15">
            <a:extLst>
              <a:ext uri="{FF2B5EF4-FFF2-40B4-BE49-F238E27FC236}">
                <a16:creationId xmlns:a16="http://schemas.microsoft.com/office/drawing/2014/main" id="{20B61291-EF36-2A7B-6CEB-07F6BD3DF3D9}"/>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a:off x="9795588" y="4442280"/>
            <a:ext cx="1803141" cy="2325382"/>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270780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61649E0-A90B-4E02-288B-EA6D799DF118}"/>
              </a:ext>
            </a:extLst>
          </p:cNvPr>
          <p:cNvGrpSpPr/>
          <p:nvPr/>
        </p:nvGrpSpPr>
        <p:grpSpPr>
          <a:xfrm>
            <a:off x="3681706" y="778905"/>
            <a:ext cx="4828587" cy="504369"/>
            <a:chOff x="3795050" y="2440120"/>
            <a:chExt cx="4828587" cy="504369"/>
          </a:xfrm>
        </p:grpSpPr>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782051" y="2445309"/>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4854724" y="2440120"/>
              <a:ext cx="1974002"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400" baseline="-25000" dirty="0">
                <a:solidFill>
                  <a:srgbClr val="FFFF00"/>
                </a:solidFill>
                <a:latin typeface="Arev Sans" pitchFamily="34" charset="0"/>
                <a:ea typeface="Arev Sans" pitchFamily="34" charset="0"/>
                <a:cs typeface="Arev sans bold" pitchFamily="34" charset="0"/>
              </a:endParaRPr>
            </a:p>
          </p:txBody>
        </p:sp>
      </p:grpSp>
      <p:grpSp>
        <p:nvGrpSpPr>
          <p:cNvPr id="12" name="Group 11">
            <a:extLst>
              <a:ext uri="{FF2B5EF4-FFF2-40B4-BE49-F238E27FC236}">
                <a16:creationId xmlns:a16="http://schemas.microsoft.com/office/drawing/2014/main" id="{288FA17C-F054-311D-9F48-1F9F7E396185}"/>
              </a:ext>
            </a:extLst>
          </p:cNvPr>
          <p:cNvGrpSpPr/>
          <p:nvPr/>
        </p:nvGrpSpPr>
        <p:grpSpPr>
          <a:xfrm>
            <a:off x="8804580" y="173684"/>
            <a:ext cx="1087052" cy="1714812"/>
            <a:chOff x="8432260" y="1124171"/>
            <a:chExt cx="2322830" cy="3664238"/>
          </a:xfrm>
        </p:grpSpPr>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60" name="Rectangle: Rounded Corners 59">
              <a:extLst>
                <a:ext uri="{FF2B5EF4-FFF2-40B4-BE49-F238E27FC236}">
                  <a16:creationId xmlns:a16="http://schemas.microsoft.com/office/drawing/2014/main" id="{31C16139-F22B-0482-9BD8-51F91A35097F}"/>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1800" b="1" dirty="0">
                  <a:latin typeface="Arev Sans" panose="020B0603030804020204" pitchFamily="34" charset="0"/>
                  <a:ea typeface="Arev Sans" panose="020B0603030804020204" pitchFamily="34" charset="0"/>
                </a:rPr>
                <a:t>U</a:t>
              </a:r>
              <a:endParaRPr lang="en-US" sz="1600" b="1" dirty="0">
                <a:latin typeface="Arev Sans" panose="020B0603030804020204" pitchFamily="34" charset="0"/>
                <a:ea typeface="Arev Sans" panose="020B0603030804020204" pitchFamily="34" charset="0"/>
              </a:endParaRPr>
            </a:p>
          </p:txBody>
        </p:sp>
      </p:grpSp>
      <p:grpSp>
        <p:nvGrpSpPr>
          <p:cNvPr id="11" name="Group 10">
            <a:extLst>
              <a:ext uri="{FF2B5EF4-FFF2-40B4-BE49-F238E27FC236}">
                <a16:creationId xmlns:a16="http://schemas.microsoft.com/office/drawing/2014/main" id="{34A2DF80-6268-3E8E-491E-78EE83133CF2}"/>
              </a:ext>
            </a:extLst>
          </p:cNvPr>
          <p:cNvGrpSpPr/>
          <p:nvPr/>
        </p:nvGrpSpPr>
        <p:grpSpPr>
          <a:xfrm>
            <a:off x="2432900" y="173684"/>
            <a:ext cx="1087052" cy="1656932"/>
            <a:chOff x="1361985" y="1124171"/>
            <a:chExt cx="2322830" cy="3540555"/>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72" name="Freeform: Shape 71">
              <a:extLst>
                <a:ext uri="{FF2B5EF4-FFF2-40B4-BE49-F238E27FC236}">
                  <a16:creationId xmlns:a16="http://schemas.microsoft.com/office/drawing/2014/main" id="{B6B829B7-1853-33F1-0440-C7782BB6BD36}"/>
                </a:ext>
              </a:extLst>
            </p:cNvPr>
            <p:cNvSpPr/>
            <p:nvPr/>
          </p:nvSpPr>
          <p:spPr bwMode="auto">
            <a:xfrm>
              <a:off x="2176519" y="1124171"/>
              <a:ext cx="845533" cy="3540555"/>
            </a:xfrm>
            <a:custGeom>
              <a:avLst/>
              <a:gdLst>
                <a:gd name="connsiteX0" fmla="*/ 108704 w 845533"/>
                <a:gd name="connsiteY0" fmla="*/ 0 h 3540555"/>
                <a:gd name="connsiteX1" fmla="*/ 543508 w 845533"/>
                <a:gd name="connsiteY1" fmla="*/ 0 h 3540555"/>
                <a:gd name="connsiteX2" fmla="*/ 652212 w 845533"/>
                <a:gd name="connsiteY2" fmla="*/ 108704 h 3540555"/>
                <a:gd name="connsiteX3" fmla="*/ 652212 w 845533"/>
                <a:gd name="connsiteY3" fmla="*/ 1107723 h 3540555"/>
                <a:gd name="connsiteX4" fmla="*/ 689552 w 845533"/>
                <a:gd name="connsiteY4" fmla="*/ 1139443 h 3540555"/>
                <a:gd name="connsiteX5" fmla="*/ 845533 w 845533"/>
                <a:gd name="connsiteY5" fmla="*/ 1598579 h 3540555"/>
                <a:gd name="connsiteX6" fmla="*/ 689552 w 845533"/>
                <a:gd name="connsiteY6" fmla="*/ 2057715 h 3540555"/>
                <a:gd name="connsiteX7" fmla="*/ 652212 w 845533"/>
                <a:gd name="connsiteY7" fmla="*/ 2089434 h 3540555"/>
                <a:gd name="connsiteX8" fmla="*/ 652212 w 845533"/>
                <a:gd name="connsiteY8" fmla="*/ 3431851 h 3540555"/>
                <a:gd name="connsiteX9" fmla="*/ 543508 w 845533"/>
                <a:gd name="connsiteY9" fmla="*/ 3540555 h 3540555"/>
                <a:gd name="connsiteX10" fmla="*/ 108704 w 845533"/>
                <a:gd name="connsiteY10" fmla="*/ 3540555 h 3540555"/>
                <a:gd name="connsiteX11" fmla="*/ 0 w 845533"/>
                <a:gd name="connsiteY11" fmla="*/ 3431851 h 3540555"/>
                <a:gd name="connsiteX12" fmla="*/ 0 w 845533"/>
                <a:gd name="connsiteY12" fmla="*/ 2001659 h 3540555"/>
                <a:gd name="connsiteX13" fmla="*/ 108704 w 845533"/>
                <a:gd name="connsiteY13" fmla="*/ 1892955 h 3540555"/>
                <a:gd name="connsiteX14" fmla="*/ 543508 w 845533"/>
                <a:gd name="connsiteY14" fmla="*/ 1892955 h 3540555"/>
                <a:gd name="connsiteX15" fmla="*/ 585821 w 845533"/>
                <a:gd name="connsiteY15" fmla="*/ 1901498 h 3540555"/>
                <a:gd name="connsiteX16" fmla="*/ 589638 w 845533"/>
                <a:gd name="connsiteY16" fmla="*/ 1904071 h 3540555"/>
                <a:gd name="connsiteX17" fmla="*/ 616829 w 845533"/>
                <a:gd name="connsiteY17" fmla="*/ 1865021 h 3540555"/>
                <a:gd name="connsiteX18" fmla="*/ 668640 w 845533"/>
                <a:gd name="connsiteY18" fmla="*/ 1598579 h 3540555"/>
                <a:gd name="connsiteX19" fmla="*/ 616829 w 845533"/>
                <a:gd name="connsiteY19" fmla="*/ 1332137 h 3540555"/>
                <a:gd name="connsiteX20" fmla="*/ 597260 w 845533"/>
                <a:gd name="connsiteY20" fmla="*/ 1304032 h 3540555"/>
                <a:gd name="connsiteX21" fmla="*/ 585821 w 845533"/>
                <a:gd name="connsiteY21" fmla="*/ 1311745 h 3540555"/>
                <a:gd name="connsiteX22" fmla="*/ 543508 w 845533"/>
                <a:gd name="connsiteY22" fmla="*/ 1320287 h 3540555"/>
                <a:gd name="connsiteX23" fmla="*/ 108704 w 845533"/>
                <a:gd name="connsiteY23" fmla="*/ 1320287 h 3540555"/>
                <a:gd name="connsiteX24" fmla="*/ 0 w 845533"/>
                <a:gd name="connsiteY24" fmla="*/ 1211583 h 3540555"/>
                <a:gd name="connsiteX25" fmla="*/ 0 w 845533"/>
                <a:gd name="connsiteY25" fmla="*/ 108704 h 3540555"/>
                <a:gd name="connsiteX26" fmla="*/ 108704 w 845533"/>
                <a:gd name="connsiteY26" fmla="*/ 0 h 354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533" h="3540555">
                  <a:moveTo>
                    <a:pt x="108704" y="0"/>
                  </a:moveTo>
                  <a:lnTo>
                    <a:pt x="543508" y="0"/>
                  </a:lnTo>
                  <a:cubicBezTo>
                    <a:pt x="603544" y="0"/>
                    <a:pt x="652212" y="48668"/>
                    <a:pt x="652212" y="108704"/>
                  </a:cubicBezTo>
                  <a:lnTo>
                    <a:pt x="652212" y="1107723"/>
                  </a:lnTo>
                  <a:lnTo>
                    <a:pt x="689552" y="1139443"/>
                  </a:lnTo>
                  <a:cubicBezTo>
                    <a:pt x="783660" y="1238946"/>
                    <a:pt x="845533" y="1407454"/>
                    <a:pt x="845533" y="1598579"/>
                  </a:cubicBezTo>
                  <a:cubicBezTo>
                    <a:pt x="845533" y="1789704"/>
                    <a:pt x="783660" y="1958211"/>
                    <a:pt x="689552" y="2057715"/>
                  </a:cubicBezTo>
                  <a:lnTo>
                    <a:pt x="652212" y="2089434"/>
                  </a:lnTo>
                  <a:lnTo>
                    <a:pt x="652212" y="3431851"/>
                  </a:lnTo>
                  <a:cubicBezTo>
                    <a:pt x="652212" y="3491887"/>
                    <a:pt x="603544" y="3540555"/>
                    <a:pt x="543508" y="3540555"/>
                  </a:cubicBezTo>
                  <a:lnTo>
                    <a:pt x="108704" y="3540555"/>
                  </a:lnTo>
                  <a:cubicBezTo>
                    <a:pt x="48668" y="3540555"/>
                    <a:pt x="0" y="3491887"/>
                    <a:pt x="0" y="3431851"/>
                  </a:cubicBezTo>
                  <a:lnTo>
                    <a:pt x="0" y="2001659"/>
                  </a:lnTo>
                  <a:cubicBezTo>
                    <a:pt x="0" y="1941623"/>
                    <a:pt x="48668" y="1892955"/>
                    <a:pt x="108704" y="1892955"/>
                  </a:cubicBezTo>
                  <a:lnTo>
                    <a:pt x="543508" y="1892955"/>
                  </a:lnTo>
                  <a:cubicBezTo>
                    <a:pt x="558517" y="1892955"/>
                    <a:pt x="572816" y="1895997"/>
                    <a:pt x="585821" y="1901498"/>
                  </a:cubicBezTo>
                  <a:lnTo>
                    <a:pt x="589638" y="1904071"/>
                  </a:lnTo>
                  <a:lnTo>
                    <a:pt x="616829" y="1865021"/>
                  </a:lnTo>
                  <a:cubicBezTo>
                    <a:pt x="648840" y="1796832"/>
                    <a:pt x="668640" y="1702631"/>
                    <a:pt x="668640" y="1598579"/>
                  </a:cubicBezTo>
                  <a:cubicBezTo>
                    <a:pt x="668640" y="1494527"/>
                    <a:pt x="648840" y="1400325"/>
                    <a:pt x="616829" y="1332137"/>
                  </a:cubicBezTo>
                  <a:lnTo>
                    <a:pt x="597260" y="1304032"/>
                  </a:lnTo>
                  <a:lnTo>
                    <a:pt x="585821" y="1311745"/>
                  </a:lnTo>
                  <a:cubicBezTo>
                    <a:pt x="572816" y="1317245"/>
                    <a:pt x="558517" y="1320287"/>
                    <a:pt x="543508" y="1320287"/>
                  </a:cubicBezTo>
                  <a:lnTo>
                    <a:pt x="108704" y="1320287"/>
                  </a:lnTo>
                  <a:cubicBezTo>
                    <a:pt x="48668" y="1320287"/>
                    <a:pt x="0" y="1271619"/>
                    <a:pt x="0" y="1211583"/>
                  </a:cubicBezTo>
                  <a:lnTo>
                    <a:pt x="0" y="108704"/>
                  </a:lnTo>
                  <a:cubicBezTo>
                    <a:pt x="0" y="48668"/>
                    <a:pt x="48668" y="0"/>
                    <a:pt x="108704"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1600" b="1" dirty="0">
                <a:latin typeface="Arev Sans" panose="020B0603030804020204" pitchFamily="34" charset="0"/>
                <a:ea typeface="Arev Sans" panose="020B0603030804020204" pitchFamily="34" charset="0"/>
              </a:endParaRPr>
            </a:p>
          </p:txBody>
        </p:sp>
        <p:sp>
          <p:nvSpPr>
            <p:cNvPr id="44" name="TextBox 43">
              <a:extLst>
                <a:ext uri="{FF2B5EF4-FFF2-40B4-BE49-F238E27FC236}">
                  <a16:creationId xmlns:a16="http://schemas.microsoft.com/office/drawing/2014/main" id="{5474E913-7909-42E8-CBAE-F48552369CBA}"/>
                </a:ext>
              </a:extLst>
            </p:cNvPr>
            <p:cNvSpPr txBox="1"/>
            <p:nvPr/>
          </p:nvSpPr>
          <p:spPr bwMode="auto">
            <a:xfrm>
              <a:off x="2315584" y="1515204"/>
              <a:ext cx="391886" cy="84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b="1" dirty="0">
                  <a:latin typeface="Arev Sans" pitchFamily="34" charset="0"/>
                  <a:ea typeface="Arev Sans" pitchFamily="34" charset="0"/>
                  <a:cs typeface="Arev sans bold" pitchFamily="34" charset="0"/>
                </a:rPr>
                <a:t>U</a:t>
              </a:r>
              <a:endParaRPr lang="en-US" sz="1600" b="1" dirty="0">
                <a:latin typeface="Arev Sans" pitchFamily="34" charset="0"/>
                <a:ea typeface="Arev Sans" pitchFamily="34" charset="0"/>
                <a:cs typeface="Arev sans bold" pitchFamily="34" charset="0"/>
              </a:endParaRPr>
            </a:p>
          </p:txBody>
        </p:sp>
      </p:grpSp>
      <p:sp>
        <p:nvSpPr>
          <p:cNvPr id="39" name="TextBox 38">
            <a:extLst>
              <a:ext uri="{FF2B5EF4-FFF2-40B4-BE49-F238E27FC236}">
                <a16:creationId xmlns:a16="http://schemas.microsoft.com/office/drawing/2014/main" id="{11C246A7-93C2-0148-B987-E2E2F163C5A7}"/>
              </a:ext>
            </a:extLst>
          </p:cNvPr>
          <p:cNvSpPr txBox="1"/>
          <p:nvPr/>
        </p:nvSpPr>
        <p:spPr bwMode="auto">
          <a:xfrm>
            <a:off x="184668" y="2273851"/>
            <a:ext cx="5851073" cy="4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1: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.04  </a:t>
            </a:r>
            <a:r>
              <a:rPr lang="en-US" sz="2000" dirty="0">
                <a:latin typeface="Arev Sans" panose="020B0603030804020204" pitchFamily="34" charset="0"/>
                <a:ea typeface="Arev Sans" panose="020B0603030804020204" pitchFamily="34" charset="0"/>
                <a:cs typeface="Arev sans bold" pitchFamily="34" charset="0"/>
              </a:rPr>
              <a:t>for all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m</a:t>
            </a:r>
          </a:p>
        </p:txBody>
      </p:sp>
      <p:sp>
        <p:nvSpPr>
          <p:cNvPr id="40" name="TextBox 39">
            <a:extLst>
              <a:ext uri="{FF2B5EF4-FFF2-40B4-BE49-F238E27FC236}">
                <a16:creationId xmlns:a16="http://schemas.microsoft.com/office/drawing/2014/main" id="{8D56FF8F-F25A-F6F9-6B1E-EBA29E5E3B20}"/>
              </a:ext>
            </a:extLst>
          </p:cNvPr>
          <p:cNvSpPr txBox="1"/>
          <p:nvPr/>
        </p:nvSpPr>
        <p:spPr bwMode="auto">
          <a:xfrm>
            <a:off x="5304328" y="2213972"/>
            <a:ext cx="89825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2: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 </a:t>
            </a:r>
            <a:r>
              <a:rPr lang="en-US" sz="2000" baseline="10000" dirty="0">
                <a:latin typeface="Arev Sans" panose="020B0603030804020204" pitchFamily="34" charset="0"/>
                <a:ea typeface="Arev Sans" panose="020B0603030804020204" pitchFamily="34" charset="0"/>
                <a:cs typeface="Arev sans bold" pitchFamily="34" charset="0"/>
              </a:rPr>
              <a:t>(tiny)</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provided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2</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m</a:t>
            </a:r>
            <a:r>
              <a:rPr lang="en-US" sz="2000" dirty="0">
                <a:latin typeface="Arev Sans" panose="020B0603030804020204" pitchFamily="34" charset="0"/>
                <a:ea typeface="Arev Sans" panose="020B0603030804020204" pitchFamily="34" charset="0"/>
                <a:cs typeface="Arev sans bold" pitchFamily="34" charset="0"/>
              </a:rPr>
              <a:t> </a:t>
            </a:r>
            <a:r>
              <a:rPr lang="en-US" sz="2000" b="1" dirty="0">
                <a:latin typeface="Verdana" panose="020B0604030504040204" pitchFamily="34" charset="0"/>
                <a:ea typeface="Verdana" panose="020B0604030504040204" pitchFamily="34" charset="0"/>
                <a:cs typeface="Arev sans bold" pitchFamily="34" charset="0"/>
              </a:rPr>
              <a:t>≳</a:t>
            </a:r>
            <a:r>
              <a:rPr lang="en-US" sz="2000" dirty="0">
                <a:latin typeface="Arev Sans" panose="020B0603030804020204" pitchFamily="34" charset="0"/>
                <a:ea typeface="Arev Sans" panose="020B0603030804020204" pitchFamily="34" charset="0"/>
                <a:cs typeface="Arev sans bold" pitchFamily="34" charset="0"/>
              </a:rPr>
              <a:t>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k</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2</a:t>
            </a:r>
            <a:endParaRPr lang="en-US" sz="2000" dirty="0">
              <a:solidFill>
                <a:srgbClr val="FFFF00"/>
              </a:solidFill>
              <a:latin typeface="Arev Sans" pitchFamily="34" charset="0"/>
              <a:ea typeface="Arev Sans" pitchFamily="34" charset="0"/>
              <a:cs typeface="Arev sans bold" pitchFamily="34" charset="0"/>
            </a:endParaRPr>
          </a:p>
        </p:txBody>
      </p:sp>
      <p:grpSp>
        <p:nvGrpSpPr>
          <p:cNvPr id="41" name="Group 40"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14BFEB51-72FF-893E-4C8B-C4DB509EFF50}"/>
              </a:ext>
            </a:extLst>
          </p:cNvPr>
          <p:cNvGrpSpPr>
            <a:grpSpLocks noChangeAspect="1"/>
          </p:cNvGrpSpPr>
          <p:nvPr>
            <p:custDataLst>
              <p:tags r:id="rId1"/>
            </p:custDataLst>
          </p:nvPr>
        </p:nvGrpSpPr>
        <p:grpSpPr>
          <a:xfrm>
            <a:off x="8126827" y="2204393"/>
            <a:ext cx="625287" cy="530535"/>
            <a:chOff x="11420991" y="-17463808"/>
            <a:chExt cx="868918" cy="737247"/>
          </a:xfrm>
        </p:grpSpPr>
        <p:sp>
          <p:nvSpPr>
            <p:cNvPr id="43" name="Freeform: Shape 42">
              <a:extLst>
                <a:ext uri="{FF2B5EF4-FFF2-40B4-BE49-F238E27FC236}">
                  <a16:creationId xmlns:a16="http://schemas.microsoft.com/office/drawing/2014/main" id="{65ED72EF-ECEC-31A7-5A66-784E7B5F3EDB}"/>
                </a:ext>
              </a:extLst>
            </p:cNvPr>
            <p:cNvSpPr/>
            <p:nvPr>
              <p:custDataLst>
                <p:tags r:id="rId2"/>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85F7310-1ADA-AC58-FE7F-891EA7A6E33E}"/>
                </a:ext>
              </a:extLst>
            </p:cNvPr>
            <p:cNvSpPr/>
            <p:nvPr>
              <p:custDataLst>
                <p:tags r:id="rId3"/>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D371E8-0043-B1DC-68EB-298DE00DEC02}"/>
                </a:ext>
              </a:extLst>
            </p:cNvPr>
            <p:cNvSpPr/>
            <p:nvPr>
              <p:custDataLst>
                <p:tags r:id="rId4"/>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B3B03CF-BC4B-89DB-2D5D-74DB9E32C5B3}"/>
                </a:ext>
              </a:extLst>
            </p:cNvPr>
            <p:cNvSpPr/>
            <p:nvPr>
              <p:custDataLst>
                <p:tags r:id="rId5"/>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8C6234-D6D5-C2A5-AC31-45CA877CBC5F}"/>
                </a:ext>
              </a:extLst>
            </p:cNvPr>
            <p:cNvSpPr/>
            <p:nvPr>
              <p:custDataLst>
                <p:tags r:id="rId6"/>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cxnSp>
        <p:nvCxnSpPr>
          <p:cNvPr id="63" name="Straight Connector 62">
            <a:extLst>
              <a:ext uri="{FF2B5EF4-FFF2-40B4-BE49-F238E27FC236}">
                <a16:creationId xmlns:a16="http://schemas.microsoft.com/office/drawing/2014/main" id="{82EE7ECE-1D79-CAE3-3122-B142AE98CC37}"/>
              </a:ext>
            </a:extLst>
          </p:cNvPr>
          <p:cNvCxnSpPr>
            <a:cxnSpLocks/>
          </p:cNvCxnSpPr>
          <p:nvPr/>
        </p:nvCxnSpPr>
        <p:spPr bwMode="auto">
          <a:xfrm>
            <a:off x="322083" y="3175004"/>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13" name="TextBox 12">
            <a:extLst>
              <a:ext uri="{FF2B5EF4-FFF2-40B4-BE49-F238E27FC236}">
                <a16:creationId xmlns:a16="http://schemas.microsoft.com/office/drawing/2014/main" id="{1C5D0EA9-2008-BC71-CFD4-329CB22B021A}"/>
              </a:ext>
            </a:extLst>
          </p:cNvPr>
          <p:cNvSpPr txBox="1"/>
          <p:nvPr/>
        </p:nvSpPr>
        <p:spPr bwMode="auto">
          <a:xfrm>
            <a:off x="322083" y="3574948"/>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You can also try to do the permutations setting of </a:t>
            </a: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2</a:t>
            </a:r>
            <a:r>
              <a:rPr lang="en-US" sz="2400" baseline="-1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via this plan.</a:t>
            </a:r>
          </a:p>
        </p:txBody>
      </p:sp>
      <p:sp>
        <p:nvSpPr>
          <p:cNvPr id="15" name="TextBox 14" descr="s&#10;">
            <a:extLst>
              <a:ext uri="{FF2B5EF4-FFF2-40B4-BE49-F238E27FC236}">
                <a16:creationId xmlns:a16="http://schemas.microsoft.com/office/drawing/2014/main" id="{2D3FB2C6-EAE3-29BD-11D4-703A3E89EFCA}"/>
              </a:ext>
            </a:extLst>
          </p:cNvPr>
          <p:cNvSpPr txBox="1"/>
          <p:nvPr/>
        </p:nvSpPr>
        <p:spPr bwMode="auto">
          <a:xfrm>
            <a:off x="322083" y="4346722"/>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b="1" dirty="0">
                <a:latin typeface="Arev Sans" pitchFamily="34" charset="0"/>
                <a:ea typeface="Arev Sans" pitchFamily="34" charset="0"/>
                <a:cs typeface="Arev sans bold" pitchFamily="34" charset="0"/>
              </a:rPr>
              <a:t>Theorem 2</a:t>
            </a:r>
            <a:r>
              <a:rPr lang="en-US" sz="2400" dirty="0">
                <a:latin typeface="Arev Sans" pitchFamily="34" charset="0"/>
                <a:ea typeface="Arev Sans" pitchFamily="34" charset="0"/>
                <a:cs typeface="Arev sans bold" pitchFamily="34" charset="0"/>
              </a:rPr>
              <a:t> seems particularly unclear in this setting.</a:t>
            </a:r>
          </a:p>
        </p:txBody>
      </p:sp>
    </p:spTree>
    <p:extLst>
      <p:ext uri="{BB962C8B-B14F-4D97-AF65-F5344CB8AC3E}">
        <p14:creationId xmlns:p14="http://schemas.microsoft.com/office/powerpoint/2010/main" val="8439774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61649E0-A90B-4E02-288B-EA6D799DF118}"/>
              </a:ext>
            </a:extLst>
          </p:cNvPr>
          <p:cNvGrpSpPr/>
          <p:nvPr/>
        </p:nvGrpSpPr>
        <p:grpSpPr>
          <a:xfrm>
            <a:off x="3681706" y="778905"/>
            <a:ext cx="4828587" cy="504369"/>
            <a:chOff x="3795050" y="2440120"/>
            <a:chExt cx="4828587" cy="504369"/>
          </a:xfrm>
        </p:grpSpPr>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782051" y="2445309"/>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4854724" y="2440120"/>
              <a:ext cx="1974002"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400" baseline="-25000" dirty="0">
                <a:solidFill>
                  <a:srgbClr val="FFFF00"/>
                </a:solidFill>
                <a:latin typeface="Arev Sans" pitchFamily="34" charset="0"/>
                <a:ea typeface="Arev Sans" pitchFamily="34" charset="0"/>
                <a:cs typeface="Arev sans bold" pitchFamily="34" charset="0"/>
              </a:endParaRPr>
            </a:p>
          </p:txBody>
        </p:sp>
      </p:grpSp>
      <p:grpSp>
        <p:nvGrpSpPr>
          <p:cNvPr id="12" name="Group 11">
            <a:extLst>
              <a:ext uri="{FF2B5EF4-FFF2-40B4-BE49-F238E27FC236}">
                <a16:creationId xmlns:a16="http://schemas.microsoft.com/office/drawing/2014/main" id="{288FA17C-F054-311D-9F48-1F9F7E396185}"/>
              </a:ext>
            </a:extLst>
          </p:cNvPr>
          <p:cNvGrpSpPr/>
          <p:nvPr/>
        </p:nvGrpSpPr>
        <p:grpSpPr>
          <a:xfrm>
            <a:off x="8804580" y="173684"/>
            <a:ext cx="1087052" cy="1714812"/>
            <a:chOff x="8432260" y="1124171"/>
            <a:chExt cx="2322830" cy="3664238"/>
          </a:xfrm>
        </p:grpSpPr>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60" name="Rectangle: Rounded Corners 59">
              <a:extLst>
                <a:ext uri="{FF2B5EF4-FFF2-40B4-BE49-F238E27FC236}">
                  <a16:creationId xmlns:a16="http://schemas.microsoft.com/office/drawing/2014/main" id="{31C16139-F22B-0482-9BD8-51F91A35097F}"/>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1800" b="1" dirty="0">
                  <a:latin typeface="Arev Sans" panose="020B0603030804020204" pitchFamily="34" charset="0"/>
                  <a:ea typeface="Arev Sans" panose="020B0603030804020204" pitchFamily="34" charset="0"/>
                </a:rPr>
                <a:t>U</a:t>
              </a:r>
              <a:endParaRPr lang="en-US" sz="1600" b="1" dirty="0">
                <a:latin typeface="Arev Sans" panose="020B0603030804020204" pitchFamily="34" charset="0"/>
                <a:ea typeface="Arev Sans" panose="020B0603030804020204" pitchFamily="34" charset="0"/>
              </a:endParaRPr>
            </a:p>
          </p:txBody>
        </p:sp>
      </p:grpSp>
      <p:grpSp>
        <p:nvGrpSpPr>
          <p:cNvPr id="11" name="Group 10">
            <a:extLst>
              <a:ext uri="{FF2B5EF4-FFF2-40B4-BE49-F238E27FC236}">
                <a16:creationId xmlns:a16="http://schemas.microsoft.com/office/drawing/2014/main" id="{34A2DF80-6268-3E8E-491E-78EE83133CF2}"/>
              </a:ext>
            </a:extLst>
          </p:cNvPr>
          <p:cNvGrpSpPr/>
          <p:nvPr/>
        </p:nvGrpSpPr>
        <p:grpSpPr>
          <a:xfrm>
            <a:off x="2432900" y="173684"/>
            <a:ext cx="1087052" cy="1656932"/>
            <a:chOff x="1361985" y="1124171"/>
            <a:chExt cx="2322830" cy="3540555"/>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72" name="Freeform: Shape 71">
              <a:extLst>
                <a:ext uri="{FF2B5EF4-FFF2-40B4-BE49-F238E27FC236}">
                  <a16:creationId xmlns:a16="http://schemas.microsoft.com/office/drawing/2014/main" id="{B6B829B7-1853-33F1-0440-C7782BB6BD36}"/>
                </a:ext>
              </a:extLst>
            </p:cNvPr>
            <p:cNvSpPr/>
            <p:nvPr/>
          </p:nvSpPr>
          <p:spPr bwMode="auto">
            <a:xfrm>
              <a:off x="2176519" y="1124171"/>
              <a:ext cx="845533" cy="3540555"/>
            </a:xfrm>
            <a:custGeom>
              <a:avLst/>
              <a:gdLst>
                <a:gd name="connsiteX0" fmla="*/ 108704 w 845533"/>
                <a:gd name="connsiteY0" fmla="*/ 0 h 3540555"/>
                <a:gd name="connsiteX1" fmla="*/ 543508 w 845533"/>
                <a:gd name="connsiteY1" fmla="*/ 0 h 3540555"/>
                <a:gd name="connsiteX2" fmla="*/ 652212 w 845533"/>
                <a:gd name="connsiteY2" fmla="*/ 108704 h 3540555"/>
                <a:gd name="connsiteX3" fmla="*/ 652212 w 845533"/>
                <a:gd name="connsiteY3" fmla="*/ 1107723 h 3540555"/>
                <a:gd name="connsiteX4" fmla="*/ 689552 w 845533"/>
                <a:gd name="connsiteY4" fmla="*/ 1139443 h 3540555"/>
                <a:gd name="connsiteX5" fmla="*/ 845533 w 845533"/>
                <a:gd name="connsiteY5" fmla="*/ 1598579 h 3540555"/>
                <a:gd name="connsiteX6" fmla="*/ 689552 w 845533"/>
                <a:gd name="connsiteY6" fmla="*/ 2057715 h 3540555"/>
                <a:gd name="connsiteX7" fmla="*/ 652212 w 845533"/>
                <a:gd name="connsiteY7" fmla="*/ 2089434 h 3540555"/>
                <a:gd name="connsiteX8" fmla="*/ 652212 w 845533"/>
                <a:gd name="connsiteY8" fmla="*/ 3431851 h 3540555"/>
                <a:gd name="connsiteX9" fmla="*/ 543508 w 845533"/>
                <a:gd name="connsiteY9" fmla="*/ 3540555 h 3540555"/>
                <a:gd name="connsiteX10" fmla="*/ 108704 w 845533"/>
                <a:gd name="connsiteY10" fmla="*/ 3540555 h 3540555"/>
                <a:gd name="connsiteX11" fmla="*/ 0 w 845533"/>
                <a:gd name="connsiteY11" fmla="*/ 3431851 h 3540555"/>
                <a:gd name="connsiteX12" fmla="*/ 0 w 845533"/>
                <a:gd name="connsiteY12" fmla="*/ 2001659 h 3540555"/>
                <a:gd name="connsiteX13" fmla="*/ 108704 w 845533"/>
                <a:gd name="connsiteY13" fmla="*/ 1892955 h 3540555"/>
                <a:gd name="connsiteX14" fmla="*/ 543508 w 845533"/>
                <a:gd name="connsiteY14" fmla="*/ 1892955 h 3540555"/>
                <a:gd name="connsiteX15" fmla="*/ 585821 w 845533"/>
                <a:gd name="connsiteY15" fmla="*/ 1901498 h 3540555"/>
                <a:gd name="connsiteX16" fmla="*/ 589638 w 845533"/>
                <a:gd name="connsiteY16" fmla="*/ 1904071 h 3540555"/>
                <a:gd name="connsiteX17" fmla="*/ 616829 w 845533"/>
                <a:gd name="connsiteY17" fmla="*/ 1865021 h 3540555"/>
                <a:gd name="connsiteX18" fmla="*/ 668640 w 845533"/>
                <a:gd name="connsiteY18" fmla="*/ 1598579 h 3540555"/>
                <a:gd name="connsiteX19" fmla="*/ 616829 w 845533"/>
                <a:gd name="connsiteY19" fmla="*/ 1332137 h 3540555"/>
                <a:gd name="connsiteX20" fmla="*/ 597260 w 845533"/>
                <a:gd name="connsiteY20" fmla="*/ 1304032 h 3540555"/>
                <a:gd name="connsiteX21" fmla="*/ 585821 w 845533"/>
                <a:gd name="connsiteY21" fmla="*/ 1311745 h 3540555"/>
                <a:gd name="connsiteX22" fmla="*/ 543508 w 845533"/>
                <a:gd name="connsiteY22" fmla="*/ 1320287 h 3540555"/>
                <a:gd name="connsiteX23" fmla="*/ 108704 w 845533"/>
                <a:gd name="connsiteY23" fmla="*/ 1320287 h 3540555"/>
                <a:gd name="connsiteX24" fmla="*/ 0 w 845533"/>
                <a:gd name="connsiteY24" fmla="*/ 1211583 h 3540555"/>
                <a:gd name="connsiteX25" fmla="*/ 0 w 845533"/>
                <a:gd name="connsiteY25" fmla="*/ 108704 h 3540555"/>
                <a:gd name="connsiteX26" fmla="*/ 108704 w 845533"/>
                <a:gd name="connsiteY26" fmla="*/ 0 h 354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533" h="3540555">
                  <a:moveTo>
                    <a:pt x="108704" y="0"/>
                  </a:moveTo>
                  <a:lnTo>
                    <a:pt x="543508" y="0"/>
                  </a:lnTo>
                  <a:cubicBezTo>
                    <a:pt x="603544" y="0"/>
                    <a:pt x="652212" y="48668"/>
                    <a:pt x="652212" y="108704"/>
                  </a:cubicBezTo>
                  <a:lnTo>
                    <a:pt x="652212" y="1107723"/>
                  </a:lnTo>
                  <a:lnTo>
                    <a:pt x="689552" y="1139443"/>
                  </a:lnTo>
                  <a:cubicBezTo>
                    <a:pt x="783660" y="1238946"/>
                    <a:pt x="845533" y="1407454"/>
                    <a:pt x="845533" y="1598579"/>
                  </a:cubicBezTo>
                  <a:cubicBezTo>
                    <a:pt x="845533" y="1789704"/>
                    <a:pt x="783660" y="1958211"/>
                    <a:pt x="689552" y="2057715"/>
                  </a:cubicBezTo>
                  <a:lnTo>
                    <a:pt x="652212" y="2089434"/>
                  </a:lnTo>
                  <a:lnTo>
                    <a:pt x="652212" y="3431851"/>
                  </a:lnTo>
                  <a:cubicBezTo>
                    <a:pt x="652212" y="3491887"/>
                    <a:pt x="603544" y="3540555"/>
                    <a:pt x="543508" y="3540555"/>
                  </a:cubicBezTo>
                  <a:lnTo>
                    <a:pt x="108704" y="3540555"/>
                  </a:lnTo>
                  <a:cubicBezTo>
                    <a:pt x="48668" y="3540555"/>
                    <a:pt x="0" y="3491887"/>
                    <a:pt x="0" y="3431851"/>
                  </a:cubicBezTo>
                  <a:lnTo>
                    <a:pt x="0" y="2001659"/>
                  </a:lnTo>
                  <a:cubicBezTo>
                    <a:pt x="0" y="1941623"/>
                    <a:pt x="48668" y="1892955"/>
                    <a:pt x="108704" y="1892955"/>
                  </a:cubicBezTo>
                  <a:lnTo>
                    <a:pt x="543508" y="1892955"/>
                  </a:lnTo>
                  <a:cubicBezTo>
                    <a:pt x="558517" y="1892955"/>
                    <a:pt x="572816" y="1895997"/>
                    <a:pt x="585821" y="1901498"/>
                  </a:cubicBezTo>
                  <a:lnTo>
                    <a:pt x="589638" y="1904071"/>
                  </a:lnTo>
                  <a:lnTo>
                    <a:pt x="616829" y="1865021"/>
                  </a:lnTo>
                  <a:cubicBezTo>
                    <a:pt x="648840" y="1796832"/>
                    <a:pt x="668640" y="1702631"/>
                    <a:pt x="668640" y="1598579"/>
                  </a:cubicBezTo>
                  <a:cubicBezTo>
                    <a:pt x="668640" y="1494527"/>
                    <a:pt x="648840" y="1400325"/>
                    <a:pt x="616829" y="1332137"/>
                  </a:cubicBezTo>
                  <a:lnTo>
                    <a:pt x="597260" y="1304032"/>
                  </a:lnTo>
                  <a:lnTo>
                    <a:pt x="585821" y="1311745"/>
                  </a:lnTo>
                  <a:cubicBezTo>
                    <a:pt x="572816" y="1317245"/>
                    <a:pt x="558517" y="1320287"/>
                    <a:pt x="543508" y="1320287"/>
                  </a:cubicBezTo>
                  <a:lnTo>
                    <a:pt x="108704" y="1320287"/>
                  </a:lnTo>
                  <a:cubicBezTo>
                    <a:pt x="48668" y="1320287"/>
                    <a:pt x="0" y="1271619"/>
                    <a:pt x="0" y="1211583"/>
                  </a:cubicBezTo>
                  <a:lnTo>
                    <a:pt x="0" y="108704"/>
                  </a:lnTo>
                  <a:cubicBezTo>
                    <a:pt x="0" y="48668"/>
                    <a:pt x="48668" y="0"/>
                    <a:pt x="108704"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1600" b="1" dirty="0">
                <a:latin typeface="Arev Sans" panose="020B0603030804020204" pitchFamily="34" charset="0"/>
                <a:ea typeface="Arev Sans" panose="020B0603030804020204" pitchFamily="34" charset="0"/>
              </a:endParaRPr>
            </a:p>
          </p:txBody>
        </p:sp>
        <p:sp>
          <p:nvSpPr>
            <p:cNvPr id="44" name="TextBox 43">
              <a:extLst>
                <a:ext uri="{FF2B5EF4-FFF2-40B4-BE49-F238E27FC236}">
                  <a16:creationId xmlns:a16="http://schemas.microsoft.com/office/drawing/2014/main" id="{5474E913-7909-42E8-CBAE-F48552369CBA}"/>
                </a:ext>
              </a:extLst>
            </p:cNvPr>
            <p:cNvSpPr txBox="1"/>
            <p:nvPr/>
          </p:nvSpPr>
          <p:spPr bwMode="auto">
            <a:xfrm>
              <a:off x="2315584" y="1515204"/>
              <a:ext cx="391886" cy="84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b="1" dirty="0">
                  <a:latin typeface="Arev Sans" pitchFamily="34" charset="0"/>
                  <a:ea typeface="Arev Sans" pitchFamily="34" charset="0"/>
                  <a:cs typeface="Arev sans bold" pitchFamily="34" charset="0"/>
                </a:rPr>
                <a:t>U</a:t>
              </a:r>
              <a:endParaRPr lang="en-US" sz="1600" b="1" dirty="0">
                <a:latin typeface="Arev Sans" pitchFamily="34" charset="0"/>
                <a:ea typeface="Arev Sans" pitchFamily="34" charset="0"/>
                <a:cs typeface="Arev sans bold" pitchFamily="34" charset="0"/>
              </a:endParaRPr>
            </a:p>
          </p:txBody>
        </p:sp>
      </p:grpSp>
      <p:sp>
        <p:nvSpPr>
          <p:cNvPr id="39" name="TextBox 38">
            <a:extLst>
              <a:ext uri="{FF2B5EF4-FFF2-40B4-BE49-F238E27FC236}">
                <a16:creationId xmlns:a16="http://schemas.microsoft.com/office/drawing/2014/main" id="{11C246A7-93C2-0148-B987-E2E2F163C5A7}"/>
              </a:ext>
            </a:extLst>
          </p:cNvPr>
          <p:cNvSpPr txBox="1"/>
          <p:nvPr/>
        </p:nvSpPr>
        <p:spPr bwMode="auto">
          <a:xfrm>
            <a:off x="184668" y="2273851"/>
            <a:ext cx="5851073" cy="4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1: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.04  </a:t>
            </a:r>
            <a:r>
              <a:rPr lang="en-US" sz="2000" dirty="0">
                <a:latin typeface="Arev Sans" panose="020B0603030804020204" pitchFamily="34" charset="0"/>
                <a:ea typeface="Arev Sans" panose="020B0603030804020204" pitchFamily="34" charset="0"/>
                <a:cs typeface="Arev sans bold" pitchFamily="34" charset="0"/>
              </a:rPr>
              <a:t>for all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m</a:t>
            </a:r>
          </a:p>
        </p:txBody>
      </p:sp>
      <p:sp>
        <p:nvSpPr>
          <p:cNvPr id="40" name="TextBox 39">
            <a:extLst>
              <a:ext uri="{FF2B5EF4-FFF2-40B4-BE49-F238E27FC236}">
                <a16:creationId xmlns:a16="http://schemas.microsoft.com/office/drawing/2014/main" id="{8D56FF8F-F25A-F6F9-6B1E-EBA29E5E3B20}"/>
              </a:ext>
            </a:extLst>
          </p:cNvPr>
          <p:cNvSpPr txBox="1"/>
          <p:nvPr/>
        </p:nvSpPr>
        <p:spPr bwMode="auto">
          <a:xfrm>
            <a:off x="5304328" y="2213972"/>
            <a:ext cx="89825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2: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 </a:t>
            </a:r>
            <a:r>
              <a:rPr lang="en-US" sz="2000" baseline="10000" dirty="0">
                <a:latin typeface="Arev Sans" panose="020B0603030804020204" pitchFamily="34" charset="0"/>
                <a:ea typeface="Arev Sans" panose="020B0603030804020204" pitchFamily="34" charset="0"/>
                <a:cs typeface="Arev sans bold" pitchFamily="34" charset="0"/>
              </a:rPr>
              <a:t>(tiny)</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provided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2</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m</a:t>
            </a:r>
            <a:r>
              <a:rPr lang="en-US" sz="2000" dirty="0">
                <a:latin typeface="Arev Sans" panose="020B0603030804020204" pitchFamily="34" charset="0"/>
                <a:ea typeface="Arev Sans" panose="020B0603030804020204" pitchFamily="34" charset="0"/>
                <a:cs typeface="Arev sans bold" pitchFamily="34" charset="0"/>
              </a:rPr>
              <a:t> </a:t>
            </a:r>
            <a:r>
              <a:rPr lang="en-US" sz="2000" b="1" dirty="0">
                <a:latin typeface="Verdana" panose="020B0604030504040204" pitchFamily="34" charset="0"/>
                <a:ea typeface="Verdana" panose="020B0604030504040204" pitchFamily="34" charset="0"/>
                <a:cs typeface="Arev sans bold" pitchFamily="34" charset="0"/>
              </a:rPr>
              <a:t>≳</a:t>
            </a:r>
            <a:r>
              <a:rPr lang="en-US" sz="2000" dirty="0">
                <a:latin typeface="Arev Sans" panose="020B0603030804020204" pitchFamily="34" charset="0"/>
                <a:ea typeface="Arev Sans" panose="020B0603030804020204" pitchFamily="34" charset="0"/>
                <a:cs typeface="Arev sans bold" pitchFamily="34" charset="0"/>
              </a:rPr>
              <a:t>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k</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2</a:t>
            </a:r>
            <a:endParaRPr lang="en-US" sz="2000" dirty="0">
              <a:solidFill>
                <a:srgbClr val="FFFF00"/>
              </a:solidFill>
              <a:latin typeface="Arev Sans" pitchFamily="34" charset="0"/>
              <a:ea typeface="Arev Sans" pitchFamily="34" charset="0"/>
              <a:cs typeface="Arev sans bold" pitchFamily="34" charset="0"/>
            </a:endParaRPr>
          </a:p>
        </p:txBody>
      </p:sp>
      <p:grpSp>
        <p:nvGrpSpPr>
          <p:cNvPr id="41" name="Group 40"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14BFEB51-72FF-893E-4C8B-C4DB509EFF50}"/>
              </a:ext>
            </a:extLst>
          </p:cNvPr>
          <p:cNvGrpSpPr>
            <a:grpSpLocks noChangeAspect="1"/>
          </p:cNvGrpSpPr>
          <p:nvPr>
            <p:custDataLst>
              <p:tags r:id="rId1"/>
            </p:custDataLst>
          </p:nvPr>
        </p:nvGrpSpPr>
        <p:grpSpPr>
          <a:xfrm>
            <a:off x="8126827" y="2204393"/>
            <a:ext cx="625287" cy="530535"/>
            <a:chOff x="11420991" y="-17463808"/>
            <a:chExt cx="868918" cy="737247"/>
          </a:xfrm>
        </p:grpSpPr>
        <p:sp>
          <p:nvSpPr>
            <p:cNvPr id="43" name="Freeform: Shape 42">
              <a:extLst>
                <a:ext uri="{FF2B5EF4-FFF2-40B4-BE49-F238E27FC236}">
                  <a16:creationId xmlns:a16="http://schemas.microsoft.com/office/drawing/2014/main" id="{65ED72EF-ECEC-31A7-5A66-784E7B5F3EDB}"/>
                </a:ext>
              </a:extLst>
            </p:cNvPr>
            <p:cNvSpPr/>
            <p:nvPr>
              <p:custDataLst>
                <p:tags r:id="rId13"/>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85F7310-1ADA-AC58-FE7F-891EA7A6E33E}"/>
                </a:ext>
              </a:extLst>
            </p:cNvPr>
            <p:cNvSpPr/>
            <p:nvPr>
              <p:custDataLst>
                <p:tags r:id="rId14"/>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D371E8-0043-B1DC-68EB-298DE00DEC02}"/>
                </a:ext>
              </a:extLst>
            </p:cNvPr>
            <p:cNvSpPr/>
            <p:nvPr>
              <p:custDataLst>
                <p:tags r:id="rId15"/>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B3B03CF-BC4B-89DB-2D5D-74DB9E32C5B3}"/>
                </a:ext>
              </a:extLst>
            </p:cNvPr>
            <p:cNvSpPr/>
            <p:nvPr>
              <p:custDataLst>
                <p:tags r:id="rId16"/>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8C6234-D6D5-C2A5-AC31-45CA877CBC5F}"/>
                </a:ext>
              </a:extLst>
            </p:cNvPr>
            <p:cNvSpPr/>
            <p:nvPr>
              <p:custDataLst>
                <p:tags r:id="rId17"/>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cxnSp>
        <p:nvCxnSpPr>
          <p:cNvPr id="63" name="Straight Connector 62">
            <a:extLst>
              <a:ext uri="{FF2B5EF4-FFF2-40B4-BE49-F238E27FC236}">
                <a16:creationId xmlns:a16="http://schemas.microsoft.com/office/drawing/2014/main" id="{82EE7ECE-1D79-CAE3-3122-B142AE98CC37}"/>
              </a:ext>
            </a:extLst>
          </p:cNvPr>
          <p:cNvCxnSpPr>
            <a:cxnSpLocks/>
          </p:cNvCxnSpPr>
          <p:nvPr/>
        </p:nvCxnSpPr>
        <p:spPr bwMode="auto">
          <a:xfrm>
            <a:off x="322083" y="3175004"/>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13" name="TextBox 12">
            <a:extLst>
              <a:ext uri="{FF2B5EF4-FFF2-40B4-BE49-F238E27FC236}">
                <a16:creationId xmlns:a16="http://schemas.microsoft.com/office/drawing/2014/main" id="{1C5D0EA9-2008-BC71-CFD4-329CB22B021A}"/>
              </a:ext>
            </a:extLst>
          </p:cNvPr>
          <p:cNvSpPr txBox="1"/>
          <p:nvPr/>
        </p:nvSpPr>
        <p:spPr bwMode="auto">
          <a:xfrm>
            <a:off x="322083" y="3574948"/>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You can also try to do the permutations setting of </a:t>
            </a: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2</a:t>
            </a:r>
            <a:r>
              <a:rPr lang="en-US" sz="2400" baseline="-1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via this plan.</a:t>
            </a:r>
          </a:p>
        </p:txBody>
      </p:sp>
      <p:grpSp>
        <p:nvGrpSpPr>
          <p:cNvPr id="32" name="Group 31">
            <a:extLst>
              <a:ext uri="{FF2B5EF4-FFF2-40B4-BE49-F238E27FC236}">
                <a16:creationId xmlns:a16="http://schemas.microsoft.com/office/drawing/2014/main" id="{BC164FC3-8371-B20B-53B7-8952F1539506}"/>
              </a:ext>
            </a:extLst>
          </p:cNvPr>
          <p:cNvGrpSpPr/>
          <p:nvPr/>
        </p:nvGrpSpPr>
        <p:grpSpPr>
          <a:xfrm>
            <a:off x="2207720" y="5016313"/>
            <a:ext cx="7776561" cy="738690"/>
            <a:chOff x="2063140" y="4633644"/>
            <a:chExt cx="7776561" cy="738690"/>
          </a:xfrm>
        </p:grpSpPr>
        <p:sp>
          <p:nvSpPr>
            <p:cNvPr id="14" name="TextBox 13">
              <a:extLst>
                <a:ext uri="{FF2B5EF4-FFF2-40B4-BE49-F238E27FC236}">
                  <a16:creationId xmlns:a16="http://schemas.microsoft.com/office/drawing/2014/main" id="{004AE466-00D4-CB75-50B3-8106365B899F}"/>
                </a:ext>
              </a:extLst>
            </p:cNvPr>
            <p:cNvSpPr txBox="1"/>
            <p:nvPr/>
          </p:nvSpPr>
          <p:spPr bwMode="auto">
            <a:xfrm>
              <a:off x="2063140" y="4633644"/>
              <a:ext cx="4724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baseline="-25000" dirty="0">
                  <a:latin typeface="Arev Sans" pitchFamily="34" charset="0"/>
                  <a:ea typeface="Arev Sans" pitchFamily="34" charset="0"/>
                  <a:cs typeface="Arev sans bold" pitchFamily="34" charset="0"/>
                </a:rPr>
                <a:t>op</a:t>
              </a:r>
            </a:p>
          </p:txBody>
        </p:sp>
        <p:sp>
          <p:nvSpPr>
            <p:cNvPr id="16" name="TextBox 15">
              <a:extLst>
                <a:ext uri="{FF2B5EF4-FFF2-40B4-BE49-F238E27FC236}">
                  <a16:creationId xmlns:a16="http://schemas.microsoft.com/office/drawing/2014/main" id="{37385E91-0782-D79F-C2BA-74DF423B0BB1}"/>
                </a:ext>
              </a:extLst>
            </p:cNvPr>
            <p:cNvSpPr txBox="1"/>
            <p:nvPr/>
          </p:nvSpPr>
          <p:spPr bwMode="auto">
            <a:xfrm>
              <a:off x="6388039" y="4685171"/>
              <a:ext cx="176880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Verdana" panose="020B0604030504040204" pitchFamily="34" charset="0"/>
                  <a:ea typeface="Verdana" panose="020B0604030504040204" pitchFamily="34" charset="0"/>
                  <a:cs typeface="Arev sans bold" pitchFamily="34" charset="0"/>
                </a:rPr>
                <a:t>≤ 1 −</a:t>
              </a:r>
              <a:endParaRPr lang="en-US" sz="2400" dirty="0">
                <a:latin typeface="Arev Sans" pitchFamily="34" charset="0"/>
                <a:ea typeface="Arev Sans" pitchFamily="34" charset="0"/>
                <a:cs typeface="Arev sans bold" pitchFamily="34" charset="0"/>
              </a:endParaRPr>
            </a:p>
          </p:txBody>
        </p:sp>
        <p:sp>
          <p:nvSpPr>
            <p:cNvPr id="17" name="TextBox 16">
              <a:extLst>
                <a:ext uri="{FF2B5EF4-FFF2-40B4-BE49-F238E27FC236}">
                  <a16:creationId xmlns:a16="http://schemas.microsoft.com/office/drawing/2014/main" id="{B3ACEC57-90BB-6EB7-F44D-BD9A5D17AA3F}"/>
                </a:ext>
              </a:extLst>
            </p:cNvPr>
            <p:cNvSpPr txBox="1"/>
            <p:nvPr/>
          </p:nvSpPr>
          <p:spPr bwMode="auto">
            <a:xfrm>
              <a:off x="8579861" y="4941639"/>
              <a:ext cx="125984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t>
              </a:r>
              <a:r>
                <a:rPr lang="en-US" sz="900" dirty="0">
                  <a:latin typeface="Arev Sans" pitchFamily="34" charset="0"/>
                  <a:ea typeface="Arev Sans" pitchFamily="34" charset="0"/>
                  <a:cs typeface="Arev sans bold" pitchFamily="34" charset="0"/>
                </a:rPr>
                <a:t> </a:t>
              </a:r>
              <a:r>
                <a:rPr lang="tr-TR" sz="2000" dirty="0">
                  <a:latin typeface="Arev Sans" pitchFamily="34" charset="0"/>
                  <a:ea typeface="Arev Sans" pitchFamily="34" charset="0"/>
                  <a:cs typeface="Arev sans bold" pitchFamily="34" charset="0"/>
                </a:rPr>
                <a:t>O</a:t>
              </a:r>
              <a:r>
                <a:rPr lang="en-US" sz="2000" dirty="0">
                  <a:latin typeface="Arev Sans" pitchFamily="34" charset="0"/>
                  <a:ea typeface="Arev Sans" pitchFamily="34" charset="0"/>
                  <a:cs typeface="Arev sans bold" pitchFamily="34" charset="0"/>
                </a:rPr>
                <a:t>(  )</a:t>
              </a:r>
            </a:p>
          </p:txBody>
        </p:sp>
        <p:grpSp>
          <p:nvGrpSpPr>
            <p:cNvPr id="18" name="Group 1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DAE1D5D1-1A47-DFAE-5E38-D30A8A2AF08D}"/>
                </a:ext>
              </a:extLst>
            </p:cNvPr>
            <p:cNvGrpSpPr>
              <a:grpSpLocks noChangeAspect="1"/>
            </p:cNvGrpSpPr>
            <p:nvPr>
              <p:custDataLst>
                <p:tags r:id="rId2"/>
              </p:custDataLst>
            </p:nvPr>
          </p:nvGrpSpPr>
          <p:grpSpPr>
            <a:xfrm>
              <a:off x="7903190" y="4633644"/>
              <a:ext cx="1533146" cy="672548"/>
              <a:chOff x="14709361" y="-14927531"/>
              <a:chExt cx="1824589" cy="800397"/>
            </a:xfrm>
          </p:grpSpPr>
          <p:sp>
            <p:nvSpPr>
              <p:cNvPr id="19" name="Freeform: Shape 18">
                <a:extLst>
                  <a:ext uri="{FF2B5EF4-FFF2-40B4-BE49-F238E27FC236}">
                    <a16:creationId xmlns:a16="http://schemas.microsoft.com/office/drawing/2014/main" id="{62D050E0-510B-D1EE-F2FF-D01E9431613E}"/>
                  </a:ext>
                </a:extLst>
              </p:cNvPr>
              <p:cNvSpPr/>
              <p:nvPr>
                <p:custDataLst>
                  <p:tags r:id="rId3"/>
                </p:custDataLst>
              </p:nvPr>
            </p:nvSpPr>
            <p:spPr>
              <a:xfrm flipV="1">
                <a:off x="15584037" y="-14927531"/>
                <a:ext cx="131769"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20" name="Freeform: Shape 19">
                <a:extLst>
                  <a:ext uri="{FF2B5EF4-FFF2-40B4-BE49-F238E27FC236}">
                    <a16:creationId xmlns:a16="http://schemas.microsoft.com/office/drawing/2014/main" id="{D3D29D42-E568-495B-F766-30F524A1ED54}"/>
                  </a:ext>
                </a:extLst>
              </p:cNvPr>
              <p:cNvSpPr/>
              <p:nvPr>
                <p:custDataLst>
                  <p:tags r:id="rId4"/>
                </p:custDataLst>
              </p:nvPr>
            </p:nvSpPr>
            <p:spPr>
              <a:xfrm flipV="1">
                <a:off x="14934851"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21" name="Freeform: Shape 20">
                <a:extLst>
                  <a:ext uri="{FF2B5EF4-FFF2-40B4-BE49-F238E27FC236}">
                    <a16:creationId xmlns:a16="http://schemas.microsoft.com/office/drawing/2014/main" id="{F1E2F084-D3A5-126A-1572-618EC0694CE9}"/>
                  </a:ext>
                </a:extLst>
              </p:cNvPr>
              <p:cNvSpPr/>
              <p:nvPr>
                <p:custDataLst>
                  <p:tags r:id="rId5"/>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23" name="Freeform: Shape 22">
                <a:extLst>
                  <a:ext uri="{FF2B5EF4-FFF2-40B4-BE49-F238E27FC236}">
                    <a16:creationId xmlns:a16="http://schemas.microsoft.com/office/drawing/2014/main" id="{6F68A291-0F3E-7741-2D25-42CF2B9A82F2}"/>
                  </a:ext>
                </a:extLst>
              </p:cNvPr>
              <p:cNvSpPr/>
              <p:nvPr>
                <p:custDataLst>
                  <p:tags r:id="rId6"/>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24" name="Freeform: Shape 23">
                <a:extLst>
                  <a:ext uri="{FF2B5EF4-FFF2-40B4-BE49-F238E27FC236}">
                    <a16:creationId xmlns:a16="http://schemas.microsoft.com/office/drawing/2014/main" id="{49AB99BF-B928-1053-FC42-35E86DB37C6A}"/>
                  </a:ext>
                </a:extLst>
              </p:cNvPr>
              <p:cNvSpPr/>
              <p:nvPr>
                <p:custDataLst>
                  <p:tags r:id="rId7"/>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25" name="Freeform: Shape 24">
                <a:extLst>
                  <a:ext uri="{FF2B5EF4-FFF2-40B4-BE49-F238E27FC236}">
                    <a16:creationId xmlns:a16="http://schemas.microsoft.com/office/drawing/2014/main" id="{C2A0940B-216D-14E2-BBEB-CDE4F844B018}"/>
                  </a:ext>
                </a:extLst>
              </p:cNvPr>
              <p:cNvSpPr/>
              <p:nvPr>
                <p:custDataLst>
                  <p:tags r:id="rId8"/>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8E61DB62-6C9E-2C97-3B83-BB9E47FBD411}"/>
                  </a:ext>
                </a:extLst>
              </p:cNvPr>
              <p:cNvSpPr/>
              <p:nvPr>
                <p:custDataLst>
                  <p:tags r:id="rId9"/>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28" name="Freeform: Shape 27">
                <a:extLst>
                  <a:ext uri="{FF2B5EF4-FFF2-40B4-BE49-F238E27FC236}">
                    <a16:creationId xmlns:a16="http://schemas.microsoft.com/office/drawing/2014/main" id="{EFD3F3AB-A259-872B-C83D-B1BB5DC31C21}"/>
                  </a:ext>
                </a:extLst>
              </p:cNvPr>
              <p:cNvSpPr/>
              <p:nvPr>
                <p:custDataLst>
                  <p:tags r:id="rId10"/>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29" name="Freeform: Shape 28">
                <a:extLst>
                  <a:ext uri="{FF2B5EF4-FFF2-40B4-BE49-F238E27FC236}">
                    <a16:creationId xmlns:a16="http://schemas.microsoft.com/office/drawing/2014/main" id="{83894186-B37F-7EEB-D477-DAF1A0B002BF}"/>
                  </a:ext>
                </a:extLst>
              </p:cNvPr>
              <p:cNvSpPr/>
              <p:nvPr>
                <p:custDataLst>
                  <p:tags r:id="rId11"/>
                </p:custDataLst>
              </p:nvPr>
            </p:nvSpPr>
            <p:spPr>
              <a:xfrm flipV="1">
                <a:off x="16394895" y="-14360316"/>
                <a:ext cx="139055" cy="170031"/>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30" name="Freeform: Shape 29">
                <a:extLst>
                  <a:ext uri="{FF2B5EF4-FFF2-40B4-BE49-F238E27FC236}">
                    <a16:creationId xmlns:a16="http://schemas.microsoft.com/office/drawing/2014/main" id="{6C6061DB-B922-22F9-5C0F-A14449D64903}"/>
                  </a:ext>
                </a:extLst>
              </p:cNvPr>
              <p:cNvSpPr/>
              <p:nvPr>
                <p:custDataLst>
                  <p:tags r:id="rId12"/>
                </p:custDataLst>
              </p:nvPr>
            </p:nvSpPr>
            <p:spPr>
              <a:xfrm flipV="1">
                <a:off x="15677211"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cxnSp>
          <p:nvCxnSpPr>
            <p:cNvPr id="31" name="Straight Connector 30">
              <a:extLst>
                <a:ext uri="{FF2B5EF4-FFF2-40B4-BE49-F238E27FC236}">
                  <a16:creationId xmlns:a16="http://schemas.microsoft.com/office/drawing/2014/main" id="{BC487EE5-B440-0ED1-F844-A493BAF31C5E}"/>
                </a:ext>
              </a:extLst>
            </p:cNvPr>
            <p:cNvCxnSpPr>
              <a:cxnSpLocks/>
            </p:cNvCxnSpPr>
            <p:nvPr/>
          </p:nvCxnSpPr>
          <p:spPr bwMode="auto">
            <a:xfrm>
              <a:off x="7874202" y="4949896"/>
              <a:ext cx="1661011" cy="0"/>
            </a:xfrm>
            <a:prstGeom prst="line">
              <a:avLst/>
            </a:prstGeom>
            <a:noFill/>
            <a:ln w="28575" cap="flat" cmpd="sng" algn="ctr">
              <a:solidFill>
                <a:schemeClr val="tx1"/>
              </a:solidFill>
              <a:prstDash val="solid"/>
              <a:round/>
              <a:headEnd type="none" w="med" len="med"/>
              <a:tailEnd type="none" w="med" len="med"/>
            </a:ln>
            <a:effectLst/>
          </p:spPr>
        </p:cxnSp>
      </p:grpSp>
      <p:sp>
        <p:nvSpPr>
          <p:cNvPr id="33" name="TextBox 32">
            <a:extLst>
              <a:ext uri="{FF2B5EF4-FFF2-40B4-BE49-F238E27FC236}">
                <a16:creationId xmlns:a16="http://schemas.microsoft.com/office/drawing/2014/main" id="{1A19D85F-182F-E3DE-3CA3-C424107D20BD}"/>
              </a:ext>
            </a:extLst>
          </p:cNvPr>
          <p:cNvSpPr txBox="1"/>
          <p:nvPr/>
        </p:nvSpPr>
        <p:spPr bwMode="auto">
          <a:xfrm>
            <a:off x="322083" y="4304540"/>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For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defined by one randomly placed classical reversible gate, </a:t>
            </a:r>
          </a:p>
        </p:txBody>
      </p:sp>
      <p:sp>
        <p:nvSpPr>
          <p:cNvPr id="34" name="TextBox 33">
            <a:extLst>
              <a:ext uri="{FF2B5EF4-FFF2-40B4-BE49-F238E27FC236}">
                <a16:creationId xmlns:a16="http://schemas.microsoft.com/office/drawing/2014/main" id="{39D08B94-A7FB-0C98-E0AC-CD67C3058E24}"/>
              </a:ext>
            </a:extLst>
          </p:cNvPr>
          <p:cNvSpPr txBox="1"/>
          <p:nvPr/>
        </p:nvSpPr>
        <p:spPr bwMode="auto">
          <a:xfrm>
            <a:off x="322083" y="5930537"/>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is </a:t>
            </a:r>
            <a:r>
              <a:rPr lang="en-US" sz="2400" b="1" dirty="0">
                <a:latin typeface="Arev Sans" pitchFamily="34" charset="0"/>
                <a:ea typeface="Arev Sans" pitchFamily="34" charset="0"/>
                <a:cs typeface="Arev sans bold" pitchFamily="34" charset="0"/>
              </a:rPr>
              <a:t>not known</a:t>
            </a:r>
            <a:r>
              <a:rPr lang="en-US" sz="2400" dirty="0">
                <a:latin typeface="Arev Sans" pitchFamily="34" charset="0"/>
                <a:ea typeface="Arev Sans" pitchFamily="34" charset="0"/>
                <a:cs typeface="Arev sans bold" pitchFamily="34" charset="0"/>
              </a:rPr>
              <a:t>.</a:t>
            </a:r>
          </a:p>
        </p:txBody>
      </p:sp>
    </p:spTree>
    <p:extLst>
      <p:ext uri="{BB962C8B-B14F-4D97-AF65-F5344CB8AC3E}">
        <p14:creationId xmlns:p14="http://schemas.microsoft.com/office/powerpoint/2010/main" val="78969813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61649E0-A90B-4E02-288B-EA6D799DF118}"/>
              </a:ext>
            </a:extLst>
          </p:cNvPr>
          <p:cNvGrpSpPr/>
          <p:nvPr/>
        </p:nvGrpSpPr>
        <p:grpSpPr>
          <a:xfrm>
            <a:off x="3681706" y="778905"/>
            <a:ext cx="4828587" cy="504369"/>
            <a:chOff x="3795050" y="2440120"/>
            <a:chExt cx="4828587" cy="504369"/>
          </a:xfrm>
        </p:grpSpPr>
        <p:sp>
          <p:nvSpPr>
            <p:cNvPr id="27" name="TextBox 26">
              <a:extLst>
                <a:ext uri="{FF2B5EF4-FFF2-40B4-BE49-F238E27FC236}">
                  <a16:creationId xmlns:a16="http://schemas.microsoft.com/office/drawing/2014/main" id="{18E9199C-C348-68D4-0830-F41D0D79EAC0}"/>
                </a:ext>
              </a:extLst>
            </p:cNvPr>
            <p:cNvSpPr txBox="1"/>
            <p:nvPr/>
          </p:nvSpPr>
          <p:spPr bwMode="auto">
            <a:xfrm>
              <a:off x="3795050" y="2444459"/>
              <a:ext cx="1974002"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t>
              </a:r>
              <a:r>
                <a:rPr lang="tr-TR" sz="2400" dirty="0">
                  <a:latin typeface="Verdana" panose="020B0604030504040204" pitchFamily="34" charset="0"/>
                  <a:ea typeface="Verdana" panose="020B0604030504040204" pitchFamily="34" charset="0"/>
                  <a:cs typeface="Arev sans bold" pitchFamily="34" charset="0"/>
                </a:rPr>
                <a:t>at least</a:t>
              </a:r>
              <a:r>
                <a:rPr lang="en-US" sz="2400" dirty="0">
                  <a:latin typeface="Arev Sans" pitchFamily="34" charset="0"/>
                  <a:ea typeface="Arev Sans" pitchFamily="34" charset="0"/>
                  <a:cs typeface="Arev sans bold" pitchFamily="34" charset="0"/>
                </a:rPr>
                <a:t> </a:t>
              </a:r>
            </a:p>
          </p:txBody>
        </p:sp>
        <p:sp>
          <p:nvSpPr>
            <p:cNvPr id="42" name="TextBox 41">
              <a:extLst>
                <a:ext uri="{FF2B5EF4-FFF2-40B4-BE49-F238E27FC236}">
                  <a16:creationId xmlns:a16="http://schemas.microsoft.com/office/drawing/2014/main" id="{A412E158-0E29-0359-9F3D-B3B3A891F22D}"/>
                </a:ext>
              </a:extLst>
            </p:cNvPr>
            <p:cNvSpPr txBox="1"/>
            <p:nvPr/>
          </p:nvSpPr>
          <p:spPr bwMode="auto">
            <a:xfrm>
              <a:off x="4782051" y="2445309"/>
              <a:ext cx="384158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hangingPunct="1">
                <a:lnSpc>
                  <a:spcPct val="120000"/>
                </a:lnSpc>
              </a:pPr>
              <a:r>
                <a:rPr lang="en-US" sz="2400" dirty="0">
                  <a:latin typeface="Verdana" panose="020B0604030504040204" pitchFamily="34" charset="0"/>
                  <a:ea typeface="Verdana" panose="020B0604030504040204" pitchFamily="34" charset="0"/>
                  <a:cs typeface="Arev sans bold" pitchFamily="34" charset="0"/>
                </a:rPr>
                <a:t>as random as…</a:t>
              </a:r>
              <a:endParaRPr lang="en-US" dirty="0">
                <a:latin typeface="Arev Sans" pitchFamily="34" charset="0"/>
                <a:ea typeface="Arev Sans" pitchFamily="34" charset="0"/>
                <a:cs typeface="Arev sans bold" pitchFamily="34" charset="0"/>
              </a:endParaRPr>
            </a:p>
          </p:txBody>
        </p:sp>
        <p:sp>
          <p:nvSpPr>
            <p:cNvPr id="22" name="TextBox 21">
              <a:extLst>
                <a:ext uri="{FF2B5EF4-FFF2-40B4-BE49-F238E27FC236}">
                  <a16:creationId xmlns:a16="http://schemas.microsoft.com/office/drawing/2014/main" id="{AAA783E0-8055-3647-73F3-00232CEAB717}"/>
                </a:ext>
              </a:extLst>
            </p:cNvPr>
            <p:cNvSpPr txBox="1"/>
            <p:nvPr/>
          </p:nvSpPr>
          <p:spPr bwMode="auto">
            <a:xfrm>
              <a:off x="4854724" y="2440120"/>
              <a:ext cx="1974002" cy="50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l-GR" sz="24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baseline="-25000" dirty="0">
                  <a:solidFill>
                    <a:srgbClr val="FFFF00"/>
                  </a:solidFill>
                  <a:latin typeface="Arev Sans" panose="020B0603030804020204" pitchFamily="34" charset="0"/>
                  <a:ea typeface="Arev Sans" panose="020B0603030804020204" pitchFamily="34" charset="0"/>
                  <a:cs typeface="Arev sans bold" pitchFamily="34" charset="0"/>
                </a:rPr>
                <a:t>n</a:t>
              </a:r>
              <a:endParaRPr lang="en-US" sz="2400" baseline="-25000" dirty="0">
                <a:solidFill>
                  <a:srgbClr val="FFFF00"/>
                </a:solidFill>
                <a:latin typeface="Arev Sans" pitchFamily="34" charset="0"/>
                <a:ea typeface="Arev Sans" pitchFamily="34" charset="0"/>
                <a:cs typeface="Arev sans bold" pitchFamily="34" charset="0"/>
              </a:endParaRPr>
            </a:p>
          </p:txBody>
        </p:sp>
      </p:grpSp>
      <p:grpSp>
        <p:nvGrpSpPr>
          <p:cNvPr id="12" name="Group 11">
            <a:extLst>
              <a:ext uri="{FF2B5EF4-FFF2-40B4-BE49-F238E27FC236}">
                <a16:creationId xmlns:a16="http://schemas.microsoft.com/office/drawing/2014/main" id="{288FA17C-F054-311D-9F48-1F9F7E396185}"/>
              </a:ext>
            </a:extLst>
          </p:cNvPr>
          <p:cNvGrpSpPr/>
          <p:nvPr/>
        </p:nvGrpSpPr>
        <p:grpSpPr>
          <a:xfrm>
            <a:off x="8804580" y="173684"/>
            <a:ext cx="1087052" cy="1714812"/>
            <a:chOff x="8432260" y="1124171"/>
            <a:chExt cx="2322830" cy="3664238"/>
          </a:xfrm>
        </p:grpSpPr>
        <p:grpSp>
          <p:nvGrpSpPr>
            <p:cNvPr id="46" name="Group 45">
              <a:extLst>
                <a:ext uri="{FF2B5EF4-FFF2-40B4-BE49-F238E27FC236}">
                  <a16:creationId xmlns:a16="http://schemas.microsoft.com/office/drawing/2014/main" id="{707860F4-2BF1-5CE1-5AD7-708760F48A22}"/>
                </a:ext>
              </a:extLst>
            </p:cNvPr>
            <p:cNvGrpSpPr/>
            <p:nvPr/>
          </p:nvGrpSpPr>
          <p:grpSpPr>
            <a:xfrm>
              <a:off x="8432260" y="1378496"/>
              <a:ext cx="2322830" cy="3164840"/>
              <a:chOff x="647700" y="3103880"/>
              <a:chExt cx="10896600" cy="3164840"/>
            </a:xfrm>
          </p:grpSpPr>
          <p:cxnSp>
            <p:nvCxnSpPr>
              <p:cNvPr id="48" name="Straight Connector 47">
                <a:extLst>
                  <a:ext uri="{FF2B5EF4-FFF2-40B4-BE49-F238E27FC236}">
                    <a16:creationId xmlns:a16="http://schemas.microsoft.com/office/drawing/2014/main" id="{60FFA76D-B253-8411-6D46-F87D5F214A4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D298FCB-7B7F-AFFD-66C5-B6AF0CC34D99}"/>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F0A678E-F8E4-ADF5-E658-3351700BEFCB}"/>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C48309E-C0B2-1612-6DBB-3FD70B59E40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E12C25E-372D-A70C-8981-85436DDCB0FF}"/>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A7AE25-26D5-49D9-6FA3-E34B81EE815C}"/>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7778FB-AE1B-4242-9F24-96797A7119C9}"/>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33A5BAA-0D39-782C-B4BA-088F89E33B62}"/>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60" name="Rectangle: Rounded Corners 59">
              <a:extLst>
                <a:ext uri="{FF2B5EF4-FFF2-40B4-BE49-F238E27FC236}">
                  <a16:creationId xmlns:a16="http://schemas.microsoft.com/office/drawing/2014/main" id="{31C16139-F22B-0482-9BD8-51F91A35097F}"/>
                </a:ext>
              </a:extLst>
            </p:cNvPr>
            <p:cNvSpPr/>
            <p:nvPr/>
          </p:nvSpPr>
          <p:spPr bwMode="auto">
            <a:xfrm>
              <a:off x="9310476" y="1124171"/>
              <a:ext cx="652212" cy="3664238"/>
            </a:xfrm>
            <a:prstGeom prst="roundRect">
              <a:avLst/>
            </a:pr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r>
                <a:rPr lang="en-US" sz="1800" b="1" dirty="0">
                  <a:latin typeface="Arev Sans" panose="020B0603030804020204" pitchFamily="34" charset="0"/>
                  <a:ea typeface="Arev Sans" panose="020B0603030804020204" pitchFamily="34" charset="0"/>
                </a:rPr>
                <a:t>U</a:t>
              </a:r>
              <a:endParaRPr lang="en-US" sz="1600" b="1" dirty="0">
                <a:latin typeface="Arev Sans" panose="020B0603030804020204" pitchFamily="34" charset="0"/>
                <a:ea typeface="Arev Sans" panose="020B0603030804020204" pitchFamily="34" charset="0"/>
              </a:endParaRPr>
            </a:p>
          </p:txBody>
        </p:sp>
      </p:grpSp>
      <p:grpSp>
        <p:nvGrpSpPr>
          <p:cNvPr id="11" name="Group 10">
            <a:extLst>
              <a:ext uri="{FF2B5EF4-FFF2-40B4-BE49-F238E27FC236}">
                <a16:creationId xmlns:a16="http://schemas.microsoft.com/office/drawing/2014/main" id="{34A2DF80-6268-3E8E-491E-78EE83133CF2}"/>
              </a:ext>
            </a:extLst>
          </p:cNvPr>
          <p:cNvGrpSpPr/>
          <p:nvPr/>
        </p:nvGrpSpPr>
        <p:grpSpPr>
          <a:xfrm>
            <a:off x="2432900" y="173684"/>
            <a:ext cx="1087052" cy="1656932"/>
            <a:chOff x="1361985" y="1124171"/>
            <a:chExt cx="2322830" cy="3540555"/>
          </a:xfrm>
        </p:grpSpPr>
        <p:grpSp>
          <p:nvGrpSpPr>
            <p:cNvPr id="2" name="Group 1">
              <a:extLst>
                <a:ext uri="{FF2B5EF4-FFF2-40B4-BE49-F238E27FC236}">
                  <a16:creationId xmlns:a16="http://schemas.microsoft.com/office/drawing/2014/main" id="{A381717F-69E4-DC80-5F77-ACB11CE9630E}"/>
                </a:ext>
              </a:extLst>
            </p:cNvPr>
            <p:cNvGrpSpPr/>
            <p:nvPr/>
          </p:nvGrpSpPr>
          <p:grpSpPr>
            <a:xfrm>
              <a:off x="1361985" y="1374431"/>
              <a:ext cx="2322830" cy="3164840"/>
              <a:chOff x="647700" y="3103880"/>
              <a:chExt cx="10896600" cy="3164840"/>
            </a:xfrm>
          </p:grpSpPr>
          <p:cxnSp>
            <p:nvCxnSpPr>
              <p:cNvPr id="3" name="Straight Connector 2">
                <a:extLst>
                  <a:ext uri="{FF2B5EF4-FFF2-40B4-BE49-F238E27FC236}">
                    <a16:creationId xmlns:a16="http://schemas.microsoft.com/office/drawing/2014/main" id="{02488EB7-A334-3BA0-4B2F-7F722B1164FC}"/>
                  </a:ext>
                </a:extLst>
              </p:cNvPr>
              <p:cNvCxnSpPr>
                <a:cxnSpLocks/>
              </p:cNvCxnSpPr>
              <p:nvPr/>
            </p:nvCxnSpPr>
            <p:spPr bwMode="auto">
              <a:xfrm>
                <a:off x="647700" y="31038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062DBD2-9CC2-48B9-3567-0E2718C24182}"/>
                  </a:ext>
                </a:extLst>
              </p:cNvPr>
              <p:cNvCxnSpPr>
                <a:cxnSpLocks/>
              </p:cNvCxnSpPr>
              <p:nvPr/>
            </p:nvCxnSpPr>
            <p:spPr bwMode="auto">
              <a:xfrm>
                <a:off x="647700" y="35560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DEC8023-6561-49E4-6E3C-0BA604CE5E0A}"/>
                  </a:ext>
                </a:extLst>
              </p:cNvPr>
              <p:cNvCxnSpPr>
                <a:cxnSpLocks/>
              </p:cNvCxnSpPr>
              <p:nvPr/>
            </p:nvCxnSpPr>
            <p:spPr bwMode="auto">
              <a:xfrm>
                <a:off x="647700" y="400812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55B486E-6BA9-670F-C2B0-EE8BBC310D3F}"/>
                  </a:ext>
                </a:extLst>
              </p:cNvPr>
              <p:cNvCxnSpPr>
                <a:cxnSpLocks/>
              </p:cNvCxnSpPr>
              <p:nvPr/>
            </p:nvCxnSpPr>
            <p:spPr bwMode="auto">
              <a:xfrm>
                <a:off x="647700" y="446024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C9359579-4960-A420-851A-6358344CF87C}"/>
                  </a:ext>
                </a:extLst>
              </p:cNvPr>
              <p:cNvCxnSpPr>
                <a:cxnSpLocks/>
              </p:cNvCxnSpPr>
              <p:nvPr/>
            </p:nvCxnSpPr>
            <p:spPr bwMode="auto">
              <a:xfrm>
                <a:off x="647700" y="491236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3E217C5-C782-8A3A-3AA7-42A30F79B527}"/>
                  </a:ext>
                </a:extLst>
              </p:cNvPr>
              <p:cNvCxnSpPr>
                <a:cxnSpLocks/>
              </p:cNvCxnSpPr>
              <p:nvPr/>
            </p:nvCxnSpPr>
            <p:spPr bwMode="auto">
              <a:xfrm>
                <a:off x="647700" y="536448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383916E-A112-5860-E86C-43F4E0858BF0}"/>
                  </a:ext>
                </a:extLst>
              </p:cNvPr>
              <p:cNvCxnSpPr>
                <a:cxnSpLocks/>
              </p:cNvCxnSpPr>
              <p:nvPr/>
            </p:nvCxnSpPr>
            <p:spPr bwMode="auto">
              <a:xfrm>
                <a:off x="647700" y="5816600"/>
                <a:ext cx="10896600" cy="0"/>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DCFE648-3701-F571-0BC8-E5219A29064D}"/>
                  </a:ext>
                </a:extLst>
              </p:cNvPr>
              <p:cNvCxnSpPr>
                <a:cxnSpLocks/>
              </p:cNvCxnSpPr>
              <p:nvPr/>
            </p:nvCxnSpPr>
            <p:spPr bwMode="auto">
              <a:xfrm>
                <a:off x="647700" y="6268720"/>
                <a:ext cx="10896600" cy="0"/>
              </a:xfrm>
              <a:prstGeom prst="line">
                <a:avLst/>
              </a:prstGeom>
              <a:noFill/>
              <a:ln w="28575" cap="flat" cmpd="sng" algn="ctr">
                <a:solidFill>
                  <a:schemeClr val="tx1"/>
                </a:solidFill>
                <a:prstDash val="solid"/>
                <a:round/>
                <a:headEnd type="none" w="med" len="med"/>
                <a:tailEnd type="none" w="med" len="med"/>
              </a:ln>
              <a:effectLst/>
            </p:spPr>
          </p:cxnSp>
        </p:grpSp>
        <p:sp>
          <p:nvSpPr>
            <p:cNvPr id="72" name="Freeform: Shape 71">
              <a:extLst>
                <a:ext uri="{FF2B5EF4-FFF2-40B4-BE49-F238E27FC236}">
                  <a16:creationId xmlns:a16="http://schemas.microsoft.com/office/drawing/2014/main" id="{B6B829B7-1853-33F1-0440-C7782BB6BD36}"/>
                </a:ext>
              </a:extLst>
            </p:cNvPr>
            <p:cNvSpPr/>
            <p:nvPr/>
          </p:nvSpPr>
          <p:spPr bwMode="auto">
            <a:xfrm>
              <a:off x="2176519" y="1124171"/>
              <a:ext cx="845533" cy="3540555"/>
            </a:xfrm>
            <a:custGeom>
              <a:avLst/>
              <a:gdLst>
                <a:gd name="connsiteX0" fmla="*/ 108704 w 845533"/>
                <a:gd name="connsiteY0" fmla="*/ 0 h 3540555"/>
                <a:gd name="connsiteX1" fmla="*/ 543508 w 845533"/>
                <a:gd name="connsiteY1" fmla="*/ 0 h 3540555"/>
                <a:gd name="connsiteX2" fmla="*/ 652212 w 845533"/>
                <a:gd name="connsiteY2" fmla="*/ 108704 h 3540555"/>
                <a:gd name="connsiteX3" fmla="*/ 652212 w 845533"/>
                <a:gd name="connsiteY3" fmla="*/ 1107723 h 3540555"/>
                <a:gd name="connsiteX4" fmla="*/ 689552 w 845533"/>
                <a:gd name="connsiteY4" fmla="*/ 1139443 h 3540555"/>
                <a:gd name="connsiteX5" fmla="*/ 845533 w 845533"/>
                <a:gd name="connsiteY5" fmla="*/ 1598579 h 3540555"/>
                <a:gd name="connsiteX6" fmla="*/ 689552 w 845533"/>
                <a:gd name="connsiteY6" fmla="*/ 2057715 h 3540555"/>
                <a:gd name="connsiteX7" fmla="*/ 652212 w 845533"/>
                <a:gd name="connsiteY7" fmla="*/ 2089434 h 3540555"/>
                <a:gd name="connsiteX8" fmla="*/ 652212 w 845533"/>
                <a:gd name="connsiteY8" fmla="*/ 3431851 h 3540555"/>
                <a:gd name="connsiteX9" fmla="*/ 543508 w 845533"/>
                <a:gd name="connsiteY9" fmla="*/ 3540555 h 3540555"/>
                <a:gd name="connsiteX10" fmla="*/ 108704 w 845533"/>
                <a:gd name="connsiteY10" fmla="*/ 3540555 h 3540555"/>
                <a:gd name="connsiteX11" fmla="*/ 0 w 845533"/>
                <a:gd name="connsiteY11" fmla="*/ 3431851 h 3540555"/>
                <a:gd name="connsiteX12" fmla="*/ 0 w 845533"/>
                <a:gd name="connsiteY12" fmla="*/ 2001659 h 3540555"/>
                <a:gd name="connsiteX13" fmla="*/ 108704 w 845533"/>
                <a:gd name="connsiteY13" fmla="*/ 1892955 h 3540555"/>
                <a:gd name="connsiteX14" fmla="*/ 543508 w 845533"/>
                <a:gd name="connsiteY14" fmla="*/ 1892955 h 3540555"/>
                <a:gd name="connsiteX15" fmla="*/ 585821 w 845533"/>
                <a:gd name="connsiteY15" fmla="*/ 1901498 h 3540555"/>
                <a:gd name="connsiteX16" fmla="*/ 589638 w 845533"/>
                <a:gd name="connsiteY16" fmla="*/ 1904071 h 3540555"/>
                <a:gd name="connsiteX17" fmla="*/ 616829 w 845533"/>
                <a:gd name="connsiteY17" fmla="*/ 1865021 h 3540555"/>
                <a:gd name="connsiteX18" fmla="*/ 668640 w 845533"/>
                <a:gd name="connsiteY18" fmla="*/ 1598579 h 3540555"/>
                <a:gd name="connsiteX19" fmla="*/ 616829 w 845533"/>
                <a:gd name="connsiteY19" fmla="*/ 1332137 h 3540555"/>
                <a:gd name="connsiteX20" fmla="*/ 597260 w 845533"/>
                <a:gd name="connsiteY20" fmla="*/ 1304032 h 3540555"/>
                <a:gd name="connsiteX21" fmla="*/ 585821 w 845533"/>
                <a:gd name="connsiteY21" fmla="*/ 1311745 h 3540555"/>
                <a:gd name="connsiteX22" fmla="*/ 543508 w 845533"/>
                <a:gd name="connsiteY22" fmla="*/ 1320287 h 3540555"/>
                <a:gd name="connsiteX23" fmla="*/ 108704 w 845533"/>
                <a:gd name="connsiteY23" fmla="*/ 1320287 h 3540555"/>
                <a:gd name="connsiteX24" fmla="*/ 0 w 845533"/>
                <a:gd name="connsiteY24" fmla="*/ 1211583 h 3540555"/>
                <a:gd name="connsiteX25" fmla="*/ 0 w 845533"/>
                <a:gd name="connsiteY25" fmla="*/ 108704 h 3540555"/>
                <a:gd name="connsiteX26" fmla="*/ 108704 w 845533"/>
                <a:gd name="connsiteY26" fmla="*/ 0 h 354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533" h="3540555">
                  <a:moveTo>
                    <a:pt x="108704" y="0"/>
                  </a:moveTo>
                  <a:lnTo>
                    <a:pt x="543508" y="0"/>
                  </a:lnTo>
                  <a:cubicBezTo>
                    <a:pt x="603544" y="0"/>
                    <a:pt x="652212" y="48668"/>
                    <a:pt x="652212" y="108704"/>
                  </a:cubicBezTo>
                  <a:lnTo>
                    <a:pt x="652212" y="1107723"/>
                  </a:lnTo>
                  <a:lnTo>
                    <a:pt x="689552" y="1139443"/>
                  </a:lnTo>
                  <a:cubicBezTo>
                    <a:pt x="783660" y="1238946"/>
                    <a:pt x="845533" y="1407454"/>
                    <a:pt x="845533" y="1598579"/>
                  </a:cubicBezTo>
                  <a:cubicBezTo>
                    <a:pt x="845533" y="1789704"/>
                    <a:pt x="783660" y="1958211"/>
                    <a:pt x="689552" y="2057715"/>
                  </a:cubicBezTo>
                  <a:lnTo>
                    <a:pt x="652212" y="2089434"/>
                  </a:lnTo>
                  <a:lnTo>
                    <a:pt x="652212" y="3431851"/>
                  </a:lnTo>
                  <a:cubicBezTo>
                    <a:pt x="652212" y="3491887"/>
                    <a:pt x="603544" y="3540555"/>
                    <a:pt x="543508" y="3540555"/>
                  </a:cubicBezTo>
                  <a:lnTo>
                    <a:pt x="108704" y="3540555"/>
                  </a:lnTo>
                  <a:cubicBezTo>
                    <a:pt x="48668" y="3540555"/>
                    <a:pt x="0" y="3491887"/>
                    <a:pt x="0" y="3431851"/>
                  </a:cubicBezTo>
                  <a:lnTo>
                    <a:pt x="0" y="2001659"/>
                  </a:lnTo>
                  <a:cubicBezTo>
                    <a:pt x="0" y="1941623"/>
                    <a:pt x="48668" y="1892955"/>
                    <a:pt x="108704" y="1892955"/>
                  </a:cubicBezTo>
                  <a:lnTo>
                    <a:pt x="543508" y="1892955"/>
                  </a:lnTo>
                  <a:cubicBezTo>
                    <a:pt x="558517" y="1892955"/>
                    <a:pt x="572816" y="1895997"/>
                    <a:pt x="585821" y="1901498"/>
                  </a:cubicBezTo>
                  <a:lnTo>
                    <a:pt x="589638" y="1904071"/>
                  </a:lnTo>
                  <a:lnTo>
                    <a:pt x="616829" y="1865021"/>
                  </a:lnTo>
                  <a:cubicBezTo>
                    <a:pt x="648840" y="1796832"/>
                    <a:pt x="668640" y="1702631"/>
                    <a:pt x="668640" y="1598579"/>
                  </a:cubicBezTo>
                  <a:cubicBezTo>
                    <a:pt x="668640" y="1494527"/>
                    <a:pt x="648840" y="1400325"/>
                    <a:pt x="616829" y="1332137"/>
                  </a:cubicBezTo>
                  <a:lnTo>
                    <a:pt x="597260" y="1304032"/>
                  </a:lnTo>
                  <a:lnTo>
                    <a:pt x="585821" y="1311745"/>
                  </a:lnTo>
                  <a:cubicBezTo>
                    <a:pt x="572816" y="1317245"/>
                    <a:pt x="558517" y="1320287"/>
                    <a:pt x="543508" y="1320287"/>
                  </a:cubicBezTo>
                  <a:lnTo>
                    <a:pt x="108704" y="1320287"/>
                  </a:lnTo>
                  <a:cubicBezTo>
                    <a:pt x="48668" y="1320287"/>
                    <a:pt x="0" y="1271619"/>
                    <a:pt x="0" y="1211583"/>
                  </a:cubicBezTo>
                  <a:lnTo>
                    <a:pt x="0" y="108704"/>
                  </a:lnTo>
                  <a:cubicBezTo>
                    <a:pt x="0" y="48668"/>
                    <a:pt x="48668" y="0"/>
                    <a:pt x="108704" y="0"/>
                  </a:cubicBezTo>
                  <a:close/>
                </a:path>
              </a:pathLst>
            </a:custGeom>
            <a:solidFill>
              <a:srgbClr val="FF0000"/>
            </a:solidFill>
            <a:ln w="28575" cap="flat" cmpd="sng" algn="ctr">
              <a:solidFill>
                <a:schemeClr val="tx1"/>
              </a:solidFill>
              <a:prstDash val="solid"/>
              <a:round/>
              <a:headEnd type="none" w="med" len="med"/>
              <a:tailEnd type="none" w="lg" len="lg"/>
            </a:ln>
            <a:effectLst/>
          </p:spPr>
          <p:txBody>
            <a:bodyPr wrap="square" rtlCol="0" anchor="ctr">
              <a:noAutofit/>
            </a:bodyPr>
            <a:lstStyle/>
            <a:p>
              <a:pPr algn="ctr"/>
              <a:endParaRPr lang="en-US" sz="1600" b="1" dirty="0">
                <a:latin typeface="Arev Sans" panose="020B0603030804020204" pitchFamily="34" charset="0"/>
                <a:ea typeface="Arev Sans" panose="020B0603030804020204" pitchFamily="34" charset="0"/>
              </a:endParaRPr>
            </a:p>
          </p:txBody>
        </p:sp>
        <p:sp>
          <p:nvSpPr>
            <p:cNvPr id="44" name="TextBox 43">
              <a:extLst>
                <a:ext uri="{FF2B5EF4-FFF2-40B4-BE49-F238E27FC236}">
                  <a16:creationId xmlns:a16="http://schemas.microsoft.com/office/drawing/2014/main" id="{5474E913-7909-42E8-CBAE-F48552369CBA}"/>
                </a:ext>
              </a:extLst>
            </p:cNvPr>
            <p:cNvSpPr txBox="1"/>
            <p:nvPr/>
          </p:nvSpPr>
          <p:spPr bwMode="auto">
            <a:xfrm>
              <a:off x="2315584" y="1515204"/>
              <a:ext cx="391886" cy="84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b="1" dirty="0">
                  <a:latin typeface="Arev Sans" pitchFamily="34" charset="0"/>
                  <a:ea typeface="Arev Sans" pitchFamily="34" charset="0"/>
                  <a:cs typeface="Arev sans bold" pitchFamily="34" charset="0"/>
                </a:rPr>
                <a:t>U</a:t>
              </a:r>
              <a:endParaRPr lang="en-US" sz="1600" b="1" dirty="0">
                <a:latin typeface="Arev Sans" pitchFamily="34" charset="0"/>
                <a:ea typeface="Arev Sans" pitchFamily="34" charset="0"/>
                <a:cs typeface="Arev sans bold" pitchFamily="34" charset="0"/>
              </a:endParaRPr>
            </a:p>
          </p:txBody>
        </p:sp>
      </p:grpSp>
      <p:sp>
        <p:nvSpPr>
          <p:cNvPr id="39" name="TextBox 38">
            <a:extLst>
              <a:ext uri="{FF2B5EF4-FFF2-40B4-BE49-F238E27FC236}">
                <a16:creationId xmlns:a16="http://schemas.microsoft.com/office/drawing/2014/main" id="{11C246A7-93C2-0148-B987-E2E2F163C5A7}"/>
              </a:ext>
            </a:extLst>
          </p:cNvPr>
          <p:cNvSpPr txBox="1"/>
          <p:nvPr/>
        </p:nvSpPr>
        <p:spPr bwMode="auto">
          <a:xfrm>
            <a:off x="184668" y="2273851"/>
            <a:ext cx="5851073" cy="4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1: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.04  </a:t>
            </a:r>
            <a:r>
              <a:rPr lang="en-US" sz="2000" dirty="0">
                <a:latin typeface="Arev Sans" panose="020B0603030804020204" pitchFamily="34" charset="0"/>
                <a:ea typeface="Arev Sans" panose="020B0603030804020204" pitchFamily="34" charset="0"/>
                <a:cs typeface="Arev sans bold" pitchFamily="34" charset="0"/>
              </a:rPr>
              <a:t>for all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m</a:t>
            </a:r>
          </a:p>
        </p:txBody>
      </p:sp>
      <p:sp>
        <p:nvSpPr>
          <p:cNvPr id="40" name="TextBox 39">
            <a:extLst>
              <a:ext uri="{FF2B5EF4-FFF2-40B4-BE49-F238E27FC236}">
                <a16:creationId xmlns:a16="http://schemas.microsoft.com/office/drawing/2014/main" id="{8D56FF8F-F25A-F6F9-6B1E-EBA29E5E3B20}"/>
              </a:ext>
            </a:extLst>
          </p:cNvPr>
          <p:cNvSpPr txBox="1"/>
          <p:nvPr/>
        </p:nvSpPr>
        <p:spPr bwMode="auto">
          <a:xfrm>
            <a:off x="5304328" y="2213972"/>
            <a:ext cx="898252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000" b="1" dirty="0">
                <a:latin typeface="Arev Sans" pitchFamily="34" charset="0"/>
                <a:ea typeface="Arev Sans" pitchFamily="34" charset="0"/>
                <a:cs typeface="Arev sans bold" pitchFamily="34" charset="0"/>
              </a:rPr>
              <a:t>Theorem 2:  </a:t>
            </a:r>
            <a:r>
              <a:rPr lang="en-US" sz="2000" dirty="0">
                <a:solidFill>
                  <a:srgbClr val="FFFF00"/>
                </a:solidFill>
                <a:latin typeface="Arev Sans" pitchFamily="34" charset="0"/>
                <a:ea typeface="Arev Sans" pitchFamily="34" charset="0"/>
                <a:cs typeface="Arev sans bold" pitchFamily="34" charset="0"/>
              </a:rPr>
              <a:t>  </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τ</a:t>
            </a:r>
            <a:r>
              <a:rPr lang="en-US" sz="2400" baseline="-25000" dirty="0">
                <a:solidFill>
                  <a:srgbClr val="FFFF00"/>
                </a:solidFill>
                <a:latin typeface="Arev Sans" panose="020B0603030804020204" pitchFamily="34" charset="0"/>
                <a:ea typeface="Arev Sans" panose="020B0603030804020204" pitchFamily="34" charset="0"/>
                <a:cs typeface="Arev sans bold" pitchFamily="34" charset="0"/>
              </a:rPr>
              <a:t>m</a:t>
            </a:r>
            <a:r>
              <a:rPr lang="el-GR"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l-GR" sz="2000" dirty="0">
                <a:latin typeface="Verdana" panose="020B0604030504040204" pitchFamily="34" charset="0"/>
                <a:ea typeface="Verdana" panose="020B0604030504040204" pitchFamily="34" charset="0"/>
                <a:cs typeface="Arev sans bold" pitchFamily="34" charset="0"/>
              </a:rPr>
              <a:t>≥</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 </a:t>
            </a:r>
            <a:r>
              <a:rPr lang="en-US" sz="2000" baseline="10000" dirty="0">
                <a:latin typeface="Arev Sans" panose="020B0603030804020204" pitchFamily="34" charset="0"/>
                <a:ea typeface="Arev Sans" panose="020B0603030804020204" pitchFamily="34" charset="0"/>
                <a:cs typeface="Arev sans bold" pitchFamily="34" charset="0"/>
              </a:rPr>
              <a:t>(tiny)</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  </a:t>
            </a:r>
            <a:r>
              <a:rPr lang="en-US" sz="2000" dirty="0">
                <a:latin typeface="Arev Sans" panose="020B0603030804020204" pitchFamily="34" charset="0"/>
                <a:ea typeface="Arev Sans" panose="020B0603030804020204" pitchFamily="34" charset="0"/>
                <a:cs typeface="Arev sans bold" pitchFamily="34" charset="0"/>
              </a:rPr>
              <a:t>provided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2</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m</a:t>
            </a:r>
            <a:r>
              <a:rPr lang="en-US" sz="2000" dirty="0">
                <a:latin typeface="Arev Sans" panose="020B0603030804020204" pitchFamily="34" charset="0"/>
                <a:ea typeface="Arev Sans" panose="020B0603030804020204" pitchFamily="34" charset="0"/>
                <a:cs typeface="Arev sans bold" pitchFamily="34" charset="0"/>
              </a:rPr>
              <a:t> </a:t>
            </a:r>
            <a:r>
              <a:rPr lang="en-US" sz="2000" b="1" dirty="0">
                <a:latin typeface="Verdana" panose="020B0604030504040204" pitchFamily="34" charset="0"/>
                <a:ea typeface="Verdana" panose="020B0604030504040204" pitchFamily="34" charset="0"/>
                <a:cs typeface="Arev sans bold" pitchFamily="34" charset="0"/>
              </a:rPr>
              <a:t>≳</a:t>
            </a:r>
            <a:r>
              <a:rPr lang="en-US" sz="2000" dirty="0">
                <a:latin typeface="Arev Sans" panose="020B0603030804020204" pitchFamily="34" charset="0"/>
                <a:ea typeface="Arev Sans" panose="020B0603030804020204" pitchFamily="34" charset="0"/>
                <a:cs typeface="Arev sans bold" pitchFamily="34" charset="0"/>
              </a:rPr>
              <a:t> </a:t>
            </a:r>
            <a:r>
              <a:rPr lang="en-US" sz="2000" dirty="0">
                <a:solidFill>
                  <a:srgbClr val="FFFF00"/>
                </a:solidFill>
                <a:latin typeface="Arev Sans" panose="020B0603030804020204" pitchFamily="34" charset="0"/>
                <a:ea typeface="Arev Sans" panose="020B0603030804020204" pitchFamily="34" charset="0"/>
                <a:cs typeface="Arev sans bold" pitchFamily="34" charset="0"/>
              </a:rPr>
              <a:t>k</a:t>
            </a:r>
            <a:r>
              <a:rPr lang="en-US" sz="2400" baseline="30000" dirty="0">
                <a:solidFill>
                  <a:srgbClr val="FFFF00"/>
                </a:solidFill>
                <a:latin typeface="Arev Sans" panose="020B0603030804020204" pitchFamily="34" charset="0"/>
                <a:ea typeface="Arev Sans" panose="020B0603030804020204" pitchFamily="34" charset="0"/>
                <a:cs typeface="Arev sans bold" pitchFamily="34" charset="0"/>
              </a:rPr>
              <a:t>2</a:t>
            </a:r>
            <a:endParaRPr lang="en-US" sz="2000" dirty="0">
              <a:solidFill>
                <a:srgbClr val="FFFF00"/>
              </a:solidFill>
              <a:latin typeface="Arev Sans" pitchFamily="34" charset="0"/>
              <a:ea typeface="Arev Sans" pitchFamily="34" charset="0"/>
              <a:cs typeface="Arev sans bold" pitchFamily="34" charset="0"/>
            </a:endParaRPr>
          </a:p>
        </p:txBody>
      </p:sp>
      <p:grpSp>
        <p:nvGrpSpPr>
          <p:cNvPr id="41" name="Group 40"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title="IguanaTex Vector Display">
            <a:extLst>
              <a:ext uri="{FF2B5EF4-FFF2-40B4-BE49-F238E27FC236}">
                <a16:creationId xmlns:a16="http://schemas.microsoft.com/office/drawing/2014/main" id="{14BFEB51-72FF-893E-4C8B-C4DB509EFF50}"/>
              </a:ext>
            </a:extLst>
          </p:cNvPr>
          <p:cNvGrpSpPr>
            <a:grpSpLocks noChangeAspect="1"/>
          </p:cNvGrpSpPr>
          <p:nvPr>
            <p:custDataLst>
              <p:tags r:id="rId1"/>
            </p:custDataLst>
          </p:nvPr>
        </p:nvGrpSpPr>
        <p:grpSpPr>
          <a:xfrm>
            <a:off x="8126827" y="2204393"/>
            <a:ext cx="625287" cy="530535"/>
            <a:chOff x="11420991" y="-17463808"/>
            <a:chExt cx="868918" cy="737247"/>
          </a:xfrm>
        </p:grpSpPr>
        <p:sp>
          <p:nvSpPr>
            <p:cNvPr id="43" name="Freeform: Shape 42">
              <a:extLst>
                <a:ext uri="{FF2B5EF4-FFF2-40B4-BE49-F238E27FC236}">
                  <a16:creationId xmlns:a16="http://schemas.microsoft.com/office/drawing/2014/main" id="{65ED72EF-ECEC-31A7-5A66-784E7B5F3EDB}"/>
                </a:ext>
              </a:extLst>
            </p:cNvPr>
            <p:cNvSpPr/>
            <p:nvPr>
              <p:custDataLst>
                <p:tags r:id="rId13"/>
              </p:custDataLst>
            </p:nvPr>
          </p:nvSpPr>
          <p:spPr>
            <a:xfrm flipV="1">
              <a:off x="11452400" y="-17412496"/>
              <a:ext cx="242287" cy="170030"/>
            </a:xfrm>
            <a:custGeom>
              <a:avLst/>
              <a:gdLst>
                <a:gd name="connsiteX0" fmla="*/ 130245 w 242287"/>
                <a:gd name="connsiteY0" fmla="*/ 132895 h 170030"/>
                <a:gd name="connsiteX1" fmla="*/ 111424 w 242287"/>
                <a:gd name="connsiteY1" fmla="*/ 159611 h 170030"/>
                <a:gd name="connsiteX2" fmla="*/ 80763 w 242287"/>
                <a:gd name="connsiteY2" fmla="*/ 168727 h 170030"/>
                <a:gd name="connsiteX3" fmla="*/ 49788 w 242287"/>
                <a:gd name="connsiteY3" fmla="*/ 161431 h 170030"/>
                <a:gd name="connsiteX4" fmla="*/ 27328 w 242287"/>
                <a:gd name="connsiteY4" fmla="*/ 138971 h 170030"/>
                <a:gd name="connsiteX5" fmla="*/ 27328 w 242287"/>
                <a:gd name="connsiteY5" fmla="*/ 164774 h 170030"/>
                <a:gd name="connsiteX6" fmla="*/ 0 w 242287"/>
                <a:gd name="connsiteY6" fmla="*/ 164774 h 170030"/>
                <a:gd name="connsiteX7" fmla="*/ 0 w 242287"/>
                <a:gd name="connsiteY7" fmla="*/ -1304 h 170030"/>
                <a:gd name="connsiteX8" fmla="*/ 27328 w 242287"/>
                <a:gd name="connsiteY8" fmla="*/ -1304 h 170030"/>
                <a:gd name="connsiteX9" fmla="*/ 27328 w 242287"/>
                <a:gd name="connsiteY9" fmla="*/ 92518 h 170030"/>
                <a:gd name="connsiteX10" fmla="*/ 39767 w 242287"/>
                <a:gd name="connsiteY10" fmla="*/ 130770 h 170030"/>
                <a:gd name="connsiteX11" fmla="*/ 72866 w 242287"/>
                <a:gd name="connsiteY11" fmla="*/ 145039 h 170030"/>
                <a:gd name="connsiteX12" fmla="*/ 98974 w 242287"/>
                <a:gd name="connsiteY12" fmla="*/ 133503 h 170030"/>
                <a:gd name="connsiteX13" fmla="*/ 107480 w 242287"/>
                <a:gd name="connsiteY13" fmla="*/ 97976 h 170030"/>
                <a:gd name="connsiteX14" fmla="*/ 107480 w 242287"/>
                <a:gd name="connsiteY14" fmla="*/ -1304 h 170030"/>
                <a:gd name="connsiteX15" fmla="*/ 134808 w 242287"/>
                <a:gd name="connsiteY15" fmla="*/ -1304 h 170030"/>
                <a:gd name="connsiteX16" fmla="*/ 134808 w 242287"/>
                <a:gd name="connsiteY16" fmla="*/ 92518 h 170030"/>
                <a:gd name="connsiteX17" fmla="*/ 147256 w 242287"/>
                <a:gd name="connsiteY17" fmla="*/ 131075 h 170030"/>
                <a:gd name="connsiteX18" fmla="*/ 180651 w 242287"/>
                <a:gd name="connsiteY18" fmla="*/ 145039 h 170030"/>
                <a:gd name="connsiteX19" fmla="*/ 206454 w 242287"/>
                <a:gd name="connsiteY19" fmla="*/ 133503 h 170030"/>
                <a:gd name="connsiteX20" fmla="*/ 214960 w 242287"/>
                <a:gd name="connsiteY20" fmla="*/ 97976 h 170030"/>
                <a:gd name="connsiteX21" fmla="*/ 214960 w 242287"/>
                <a:gd name="connsiteY21" fmla="*/ -1304 h 170030"/>
                <a:gd name="connsiteX22" fmla="*/ 242288 w 242287"/>
                <a:gd name="connsiteY22" fmla="*/ -1304 h 170030"/>
                <a:gd name="connsiteX23" fmla="*/ 242288 w 242287"/>
                <a:gd name="connsiteY23" fmla="*/ 98889 h 170030"/>
                <a:gd name="connsiteX24" fmla="*/ 228314 w 242287"/>
                <a:gd name="connsiteY24" fmla="*/ 150507 h 170030"/>
                <a:gd name="connsiteX25" fmla="*/ 188242 w 242287"/>
                <a:gd name="connsiteY25" fmla="*/ 168727 h 170030"/>
                <a:gd name="connsiteX26" fmla="*/ 154838 w 242287"/>
                <a:gd name="connsiteY26" fmla="*/ 159916 h 170030"/>
                <a:gd name="connsiteX27" fmla="*/ 130245 w 242287"/>
                <a:gd name="connsiteY27" fmla="*/ 132895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0">
                  <a:moveTo>
                    <a:pt x="130245" y="132895"/>
                  </a:moveTo>
                  <a:cubicBezTo>
                    <a:pt x="126301" y="144429"/>
                    <a:pt x="119929" y="153545"/>
                    <a:pt x="111424" y="159611"/>
                  </a:cubicBezTo>
                  <a:cubicBezTo>
                    <a:pt x="102928" y="165689"/>
                    <a:pt x="92907" y="168727"/>
                    <a:pt x="80763" y="168727"/>
                  </a:cubicBezTo>
                  <a:cubicBezTo>
                    <a:pt x="68923" y="168727"/>
                    <a:pt x="58597" y="166288"/>
                    <a:pt x="49788" y="161431"/>
                  </a:cubicBezTo>
                  <a:cubicBezTo>
                    <a:pt x="40986" y="156573"/>
                    <a:pt x="33699" y="148990"/>
                    <a:pt x="27328" y="138971"/>
                  </a:cubicBezTo>
                  <a:lnTo>
                    <a:pt x="27328" y="164774"/>
                  </a:lnTo>
                  <a:lnTo>
                    <a:pt x="0" y="164774"/>
                  </a:lnTo>
                  <a:lnTo>
                    <a:pt x="0" y="-1304"/>
                  </a:lnTo>
                  <a:lnTo>
                    <a:pt x="27328" y="-1304"/>
                  </a:lnTo>
                  <a:lnTo>
                    <a:pt x="27328" y="92518"/>
                  </a:lnTo>
                  <a:cubicBezTo>
                    <a:pt x="27328" y="108606"/>
                    <a:pt x="31576" y="121359"/>
                    <a:pt x="39767" y="130770"/>
                  </a:cubicBezTo>
                  <a:cubicBezTo>
                    <a:pt x="47968" y="140180"/>
                    <a:pt x="58902" y="145039"/>
                    <a:pt x="72866" y="145039"/>
                  </a:cubicBezTo>
                  <a:cubicBezTo>
                    <a:pt x="84706" y="145039"/>
                    <a:pt x="93212" y="141095"/>
                    <a:pt x="98974" y="133503"/>
                  </a:cubicBezTo>
                  <a:cubicBezTo>
                    <a:pt x="104746" y="125913"/>
                    <a:pt x="107480" y="114074"/>
                    <a:pt x="107480" y="97976"/>
                  </a:cubicBezTo>
                  <a:lnTo>
                    <a:pt x="107480" y="-1304"/>
                  </a:lnTo>
                  <a:lnTo>
                    <a:pt x="134808" y="-1304"/>
                  </a:lnTo>
                  <a:lnTo>
                    <a:pt x="134808" y="92518"/>
                  </a:lnTo>
                  <a:cubicBezTo>
                    <a:pt x="134808" y="108606"/>
                    <a:pt x="139056" y="121664"/>
                    <a:pt x="147256" y="131075"/>
                  </a:cubicBezTo>
                  <a:cubicBezTo>
                    <a:pt x="155448" y="140180"/>
                    <a:pt x="166382" y="145039"/>
                    <a:pt x="180651" y="145039"/>
                  </a:cubicBezTo>
                  <a:cubicBezTo>
                    <a:pt x="192186" y="145039"/>
                    <a:pt x="200692" y="141095"/>
                    <a:pt x="206454" y="133503"/>
                  </a:cubicBezTo>
                  <a:cubicBezTo>
                    <a:pt x="212227" y="125608"/>
                    <a:pt x="214960" y="114074"/>
                    <a:pt x="214960" y="97976"/>
                  </a:cubicBezTo>
                  <a:lnTo>
                    <a:pt x="214960" y="-1304"/>
                  </a:lnTo>
                  <a:lnTo>
                    <a:pt x="242288" y="-1304"/>
                  </a:lnTo>
                  <a:lnTo>
                    <a:pt x="242288" y="98889"/>
                  </a:lnTo>
                  <a:cubicBezTo>
                    <a:pt x="242288" y="121359"/>
                    <a:pt x="237734" y="138362"/>
                    <a:pt x="228314" y="150507"/>
                  </a:cubicBezTo>
                  <a:cubicBezTo>
                    <a:pt x="218904" y="162651"/>
                    <a:pt x="205549" y="168727"/>
                    <a:pt x="188242" y="168727"/>
                  </a:cubicBezTo>
                  <a:cubicBezTo>
                    <a:pt x="175489" y="168727"/>
                    <a:pt x="164259" y="165689"/>
                    <a:pt x="154838" y="159916"/>
                  </a:cubicBezTo>
                  <a:cubicBezTo>
                    <a:pt x="145123" y="154144"/>
                    <a:pt x="136931" y="145039"/>
                    <a:pt x="130245" y="132895"/>
                  </a:cubicBezTo>
                  <a:close/>
                </a:path>
              </a:pathLst>
            </a:custGeom>
            <a:solidFill>
              <a:srgbClr val="FFFF00"/>
            </a:solidFill>
            <a:ln w="3047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85F7310-1ADA-AC58-FE7F-891EA7A6E33E}"/>
                </a:ext>
              </a:extLst>
            </p:cNvPr>
            <p:cNvSpPr/>
            <p:nvPr>
              <p:custDataLst>
                <p:tags r:id="rId14"/>
              </p:custDataLst>
            </p:nvPr>
          </p:nvSpPr>
          <p:spPr>
            <a:xfrm flipV="1">
              <a:off x="11787845" y="-17342353"/>
              <a:ext cx="219818" cy="24897"/>
            </a:xfrm>
            <a:custGeom>
              <a:avLst/>
              <a:gdLst>
                <a:gd name="connsiteX0" fmla="*/ 0 w 219818"/>
                <a:gd name="connsiteY0" fmla="*/ -1304 h 24897"/>
                <a:gd name="connsiteX1" fmla="*/ 219818 w 219818"/>
                <a:gd name="connsiteY1" fmla="*/ -1304 h 24897"/>
                <a:gd name="connsiteX2" fmla="*/ 219818 w 219818"/>
                <a:gd name="connsiteY2" fmla="*/ 23593 h 24897"/>
                <a:gd name="connsiteX3" fmla="*/ 0 w 219818"/>
                <a:gd name="connsiteY3" fmla="*/ 23593 h 24897"/>
                <a:gd name="connsiteX4" fmla="*/ 0 w 219818"/>
                <a:gd name="connsiteY4" fmla="*/ -1304 h 24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7">
                  <a:moveTo>
                    <a:pt x="0" y="-1304"/>
                  </a:moveTo>
                  <a:lnTo>
                    <a:pt x="219818" y="-1304"/>
                  </a:lnTo>
                  <a:lnTo>
                    <a:pt x="219818" y="23593"/>
                  </a:lnTo>
                  <a:lnTo>
                    <a:pt x="0" y="23593"/>
                  </a:lnTo>
                  <a:lnTo>
                    <a:pt x="0" y="-1304"/>
                  </a:lnTo>
                  <a:close/>
                </a:path>
              </a:pathLst>
            </a:custGeom>
            <a:solidFill>
              <a:srgbClr val="FFFF00"/>
            </a:solidFill>
            <a:ln w="3047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D371E8-0043-B1DC-68EB-298DE00DEC02}"/>
                </a:ext>
              </a:extLst>
            </p:cNvPr>
            <p:cNvSpPr/>
            <p:nvPr>
              <p:custDataLst>
                <p:tags r:id="rId15"/>
              </p:custDataLst>
            </p:nvPr>
          </p:nvSpPr>
          <p:spPr>
            <a:xfrm flipV="1">
              <a:off x="12126313" y="-17463808"/>
              <a:ext cx="131768" cy="221342"/>
            </a:xfrm>
            <a:custGeom>
              <a:avLst/>
              <a:gdLst>
                <a:gd name="connsiteX0" fmla="*/ 4257 w 131768"/>
                <a:gd name="connsiteY0" fmla="*/ 23899 h 221342"/>
                <a:gd name="connsiteX1" fmla="*/ 4257 w 131768"/>
                <a:gd name="connsiteY1" fmla="*/ -1305 h 221342"/>
                <a:gd name="connsiteX2" fmla="*/ 131769 w 131768"/>
                <a:gd name="connsiteY2" fmla="*/ -1305 h 221342"/>
                <a:gd name="connsiteX3" fmla="*/ 131769 w 131768"/>
                <a:gd name="connsiteY3" fmla="*/ 23899 h 221342"/>
                <a:gd name="connsiteX4" fmla="*/ 82886 w 131768"/>
                <a:gd name="connsiteY4" fmla="*/ 23899 h 221342"/>
                <a:gd name="connsiteX5" fmla="*/ 82886 w 131768"/>
                <a:gd name="connsiteY5" fmla="*/ 220037 h 221342"/>
                <a:gd name="connsiteX6" fmla="*/ 52835 w 131768"/>
                <a:gd name="connsiteY6" fmla="*/ 220037 h 221342"/>
                <a:gd name="connsiteX7" fmla="*/ 0 w 131768"/>
                <a:gd name="connsiteY7" fmla="*/ 209407 h 221342"/>
                <a:gd name="connsiteX8" fmla="*/ 0 w 131768"/>
                <a:gd name="connsiteY8" fmla="*/ 182079 h 221342"/>
                <a:gd name="connsiteX9" fmla="*/ 53139 w 131768"/>
                <a:gd name="connsiteY9" fmla="*/ 192709 h 221342"/>
                <a:gd name="connsiteX10" fmla="*/ 53139 w 131768"/>
                <a:gd name="connsiteY10" fmla="*/ 23899 h 221342"/>
                <a:gd name="connsiteX11" fmla="*/ 4257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899"/>
                  </a:moveTo>
                  <a:lnTo>
                    <a:pt x="4257" y="-1305"/>
                  </a:lnTo>
                  <a:lnTo>
                    <a:pt x="131769" y="-1305"/>
                  </a:lnTo>
                  <a:lnTo>
                    <a:pt x="131769" y="23899"/>
                  </a:lnTo>
                  <a:lnTo>
                    <a:pt x="82886" y="23899"/>
                  </a:lnTo>
                  <a:lnTo>
                    <a:pt x="82886" y="220037"/>
                  </a:lnTo>
                  <a:lnTo>
                    <a:pt x="52835" y="220037"/>
                  </a:lnTo>
                  <a:lnTo>
                    <a:pt x="0" y="209407"/>
                  </a:lnTo>
                  <a:lnTo>
                    <a:pt x="0" y="182079"/>
                  </a:lnTo>
                  <a:lnTo>
                    <a:pt x="53139" y="192709"/>
                  </a:lnTo>
                  <a:lnTo>
                    <a:pt x="53139" y="23899"/>
                  </a:lnTo>
                  <a:lnTo>
                    <a:pt x="4257" y="23899"/>
                  </a:lnTo>
                  <a:close/>
                </a:path>
              </a:pathLst>
            </a:custGeom>
            <a:solidFill>
              <a:srgbClr val="FFFF00"/>
            </a:solidFill>
            <a:ln w="3047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B3B03CF-BC4B-89DB-2D5D-74DB9E32C5B3}"/>
                </a:ext>
              </a:extLst>
            </p:cNvPr>
            <p:cNvSpPr/>
            <p:nvPr>
              <p:custDataLst>
                <p:tags r:id="rId16"/>
              </p:custDataLst>
            </p:nvPr>
          </p:nvSpPr>
          <p:spPr>
            <a:xfrm flipV="1">
              <a:off x="11420991" y="-17062331"/>
              <a:ext cx="868918" cy="30480"/>
            </a:xfrm>
            <a:custGeom>
              <a:avLst/>
              <a:gdLst>
                <a:gd name="connsiteX0" fmla="*/ 0 w 868918"/>
                <a:gd name="connsiteY0" fmla="*/ -1286 h 30480"/>
                <a:gd name="connsiteX1" fmla="*/ 868918 w 868918"/>
                <a:gd name="connsiteY1" fmla="*/ -1286 h 30480"/>
              </a:gdLst>
              <a:ahLst/>
              <a:cxnLst>
                <a:cxn ang="0">
                  <a:pos x="connsiteX0" y="connsiteY0"/>
                </a:cxn>
                <a:cxn ang="0">
                  <a:pos x="connsiteX1" y="connsiteY1"/>
                </a:cxn>
              </a:cxnLst>
              <a:rect l="l" t="t" r="r" b="b"/>
              <a:pathLst>
                <a:path w="868918" h="30480">
                  <a:moveTo>
                    <a:pt x="0" y="-1286"/>
                  </a:moveTo>
                  <a:lnTo>
                    <a:pt x="868918" y="-1286"/>
                  </a:lnTo>
                </a:path>
              </a:pathLst>
            </a:custGeom>
            <a:noFill/>
            <a:ln w="17492" cap="flat">
              <a:solidFill>
                <a:srgbClr val="FFFF00"/>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8C6234-D6D5-C2A5-AC31-45CA877CBC5F}"/>
                </a:ext>
              </a:extLst>
            </p:cNvPr>
            <p:cNvSpPr/>
            <p:nvPr>
              <p:custDataLst>
                <p:tags r:id="rId17"/>
              </p:custDataLst>
            </p:nvPr>
          </p:nvSpPr>
          <p:spPr>
            <a:xfrm flipV="1">
              <a:off x="11735163" y="-16896593"/>
              <a:ext cx="242287" cy="170032"/>
            </a:xfrm>
            <a:custGeom>
              <a:avLst/>
              <a:gdLst>
                <a:gd name="connsiteX0" fmla="*/ 130245 w 242287"/>
                <a:gd name="connsiteY0" fmla="*/ 132929 h 170032"/>
                <a:gd name="connsiteX1" fmla="*/ 111424 w 242287"/>
                <a:gd name="connsiteY1" fmla="*/ 159647 h 170032"/>
                <a:gd name="connsiteX2" fmla="*/ 80763 w 242287"/>
                <a:gd name="connsiteY2" fmla="*/ 168763 h 170032"/>
                <a:gd name="connsiteX3" fmla="*/ 49788 w 242287"/>
                <a:gd name="connsiteY3" fmla="*/ 161466 h 170032"/>
                <a:gd name="connsiteX4" fmla="*/ 27328 w 242287"/>
                <a:gd name="connsiteY4" fmla="*/ 139006 h 170032"/>
                <a:gd name="connsiteX5" fmla="*/ 27328 w 242287"/>
                <a:gd name="connsiteY5" fmla="*/ 164809 h 170032"/>
                <a:gd name="connsiteX6" fmla="*/ 0 w 242287"/>
                <a:gd name="connsiteY6" fmla="*/ 164809 h 170032"/>
                <a:gd name="connsiteX7" fmla="*/ 0 w 242287"/>
                <a:gd name="connsiteY7" fmla="*/ -1270 h 170032"/>
                <a:gd name="connsiteX8" fmla="*/ 27328 w 242287"/>
                <a:gd name="connsiteY8" fmla="*/ -1270 h 170032"/>
                <a:gd name="connsiteX9" fmla="*/ 27328 w 242287"/>
                <a:gd name="connsiteY9" fmla="*/ 92551 h 170032"/>
                <a:gd name="connsiteX10" fmla="*/ 39767 w 242287"/>
                <a:gd name="connsiteY10" fmla="*/ 130804 h 170032"/>
                <a:gd name="connsiteX11" fmla="*/ 72866 w 242287"/>
                <a:gd name="connsiteY11" fmla="*/ 145073 h 170032"/>
                <a:gd name="connsiteX12" fmla="*/ 98974 w 242287"/>
                <a:gd name="connsiteY12" fmla="*/ 133539 h 170032"/>
                <a:gd name="connsiteX13" fmla="*/ 107480 w 242287"/>
                <a:gd name="connsiteY13" fmla="*/ 98010 h 170032"/>
                <a:gd name="connsiteX14" fmla="*/ 107480 w 242287"/>
                <a:gd name="connsiteY14" fmla="*/ -1270 h 170032"/>
                <a:gd name="connsiteX15" fmla="*/ 134808 w 242287"/>
                <a:gd name="connsiteY15" fmla="*/ -1270 h 170032"/>
                <a:gd name="connsiteX16" fmla="*/ 134808 w 242287"/>
                <a:gd name="connsiteY16" fmla="*/ 92551 h 170032"/>
                <a:gd name="connsiteX17" fmla="*/ 147256 w 242287"/>
                <a:gd name="connsiteY17" fmla="*/ 131109 h 170032"/>
                <a:gd name="connsiteX18" fmla="*/ 180651 w 242287"/>
                <a:gd name="connsiteY18" fmla="*/ 145073 h 170032"/>
                <a:gd name="connsiteX19" fmla="*/ 206454 w 242287"/>
                <a:gd name="connsiteY19" fmla="*/ 133539 h 170032"/>
                <a:gd name="connsiteX20" fmla="*/ 214960 w 242287"/>
                <a:gd name="connsiteY20" fmla="*/ 98010 h 170032"/>
                <a:gd name="connsiteX21" fmla="*/ 214960 w 242287"/>
                <a:gd name="connsiteY21" fmla="*/ -1270 h 170032"/>
                <a:gd name="connsiteX22" fmla="*/ 242288 w 242287"/>
                <a:gd name="connsiteY22" fmla="*/ -1270 h 170032"/>
                <a:gd name="connsiteX23" fmla="*/ 242288 w 242287"/>
                <a:gd name="connsiteY23" fmla="*/ 98925 h 170032"/>
                <a:gd name="connsiteX24" fmla="*/ 228314 w 242287"/>
                <a:gd name="connsiteY24" fmla="*/ 150540 h 170032"/>
                <a:gd name="connsiteX25" fmla="*/ 188242 w 242287"/>
                <a:gd name="connsiteY25" fmla="*/ 168763 h 170032"/>
                <a:gd name="connsiteX26" fmla="*/ 154838 w 242287"/>
                <a:gd name="connsiteY26" fmla="*/ 159952 h 170032"/>
                <a:gd name="connsiteX27" fmla="*/ 130245 w 242287"/>
                <a:gd name="connsiteY27" fmla="*/ 132929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287" h="170032">
                  <a:moveTo>
                    <a:pt x="130245" y="132929"/>
                  </a:moveTo>
                  <a:cubicBezTo>
                    <a:pt x="126301" y="144463"/>
                    <a:pt x="119929" y="153578"/>
                    <a:pt x="111424" y="159647"/>
                  </a:cubicBezTo>
                  <a:cubicBezTo>
                    <a:pt x="102928" y="165723"/>
                    <a:pt x="92907" y="168763"/>
                    <a:pt x="80763" y="168763"/>
                  </a:cubicBezTo>
                  <a:cubicBezTo>
                    <a:pt x="68923" y="168763"/>
                    <a:pt x="58598" y="166324"/>
                    <a:pt x="49788" y="161466"/>
                  </a:cubicBezTo>
                  <a:cubicBezTo>
                    <a:pt x="40986" y="156609"/>
                    <a:pt x="33699" y="149026"/>
                    <a:pt x="27328" y="139006"/>
                  </a:cubicBezTo>
                  <a:lnTo>
                    <a:pt x="27328" y="164809"/>
                  </a:lnTo>
                  <a:lnTo>
                    <a:pt x="0" y="164809"/>
                  </a:lnTo>
                  <a:lnTo>
                    <a:pt x="0" y="-1270"/>
                  </a:lnTo>
                  <a:lnTo>
                    <a:pt x="27328" y="-1270"/>
                  </a:lnTo>
                  <a:lnTo>
                    <a:pt x="27328" y="92551"/>
                  </a:lnTo>
                  <a:cubicBezTo>
                    <a:pt x="27328" y="108640"/>
                    <a:pt x="31576" y="121394"/>
                    <a:pt x="39767" y="130804"/>
                  </a:cubicBezTo>
                  <a:cubicBezTo>
                    <a:pt x="47968" y="140216"/>
                    <a:pt x="58902" y="145073"/>
                    <a:pt x="72866" y="145073"/>
                  </a:cubicBezTo>
                  <a:cubicBezTo>
                    <a:pt x="84706" y="145073"/>
                    <a:pt x="93212" y="141129"/>
                    <a:pt x="98974" y="133539"/>
                  </a:cubicBezTo>
                  <a:cubicBezTo>
                    <a:pt x="104746" y="125947"/>
                    <a:pt x="107480" y="114107"/>
                    <a:pt x="107480" y="98010"/>
                  </a:cubicBezTo>
                  <a:lnTo>
                    <a:pt x="107480" y="-1270"/>
                  </a:lnTo>
                  <a:lnTo>
                    <a:pt x="134808" y="-1270"/>
                  </a:lnTo>
                  <a:lnTo>
                    <a:pt x="134808" y="92551"/>
                  </a:lnTo>
                  <a:cubicBezTo>
                    <a:pt x="134808" y="108640"/>
                    <a:pt x="139056" y="121699"/>
                    <a:pt x="147256" y="131109"/>
                  </a:cubicBezTo>
                  <a:cubicBezTo>
                    <a:pt x="155448" y="140216"/>
                    <a:pt x="166382" y="145073"/>
                    <a:pt x="180651" y="145073"/>
                  </a:cubicBezTo>
                  <a:cubicBezTo>
                    <a:pt x="192185" y="145073"/>
                    <a:pt x="200692" y="141129"/>
                    <a:pt x="206454" y="133539"/>
                  </a:cubicBezTo>
                  <a:cubicBezTo>
                    <a:pt x="212226" y="125642"/>
                    <a:pt x="214960" y="114107"/>
                    <a:pt x="214960" y="98010"/>
                  </a:cubicBezTo>
                  <a:lnTo>
                    <a:pt x="214960" y="-1270"/>
                  </a:lnTo>
                  <a:lnTo>
                    <a:pt x="242288" y="-1270"/>
                  </a:lnTo>
                  <a:lnTo>
                    <a:pt x="242288" y="98925"/>
                  </a:lnTo>
                  <a:cubicBezTo>
                    <a:pt x="242288" y="121394"/>
                    <a:pt x="237734" y="138396"/>
                    <a:pt x="228314" y="150540"/>
                  </a:cubicBezTo>
                  <a:cubicBezTo>
                    <a:pt x="218904" y="162685"/>
                    <a:pt x="205549" y="168763"/>
                    <a:pt x="188242" y="168763"/>
                  </a:cubicBezTo>
                  <a:cubicBezTo>
                    <a:pt x="175489" y="168763"/>
                    <a:pt x="164259" y="165723"/>
                    <a:pt x="154838" y="159952"/>
                  </a:cubicBezTo>
                  <a:cubicBezTo>
                    <a:pt x="145123" y="154179"/>
                    <a:pt x="136931" y="145073"/>
                    <a:pt x="130245" y="132929"/>
                  </a:cubicBezTo>
                  <a:close/>
                </a:path>
              </a:pathLst>
            </a:custGeom>
            <a:solidFill>
              <a:srgbClr val="FFFF00"/>
            </a:solidFill>
            <a:ln w="30474" cap="flat">
              <a:noFill/>
              <a:prstDash val="solid"/>
              <a:miter/>
            </a:ln>
          </p:spPr>
          <p:txBody>
            <a:bodyPr rtlCol="0" anchor="ctr"/>
            <a:lstStyle/>
            <a:p>
              <a:endParaRPr lang="en-US"/>
            </a:p>
          </p:txBody>
        </p:sp>
      </p:grpSp>
      <p:cxnSp>
        <p:nvCxnSpPr>
          <p:cNvPr id="63" name="Straight Connector 62">
            <a:extLst>
              <a:ext uri="{FF2B5EF4-FFF2-40B4-BE49-F238E27FC236}">
                <a16:creationId xmlns:a16="http://schemas.microsoft.com/office/drawing/2014/main" id="{82EE7ECE-1D79-CAE3-3122-B142AE98CC37}"/>
              </a:ext>
            </a:extLst>
          </p:cNvPr>
          <p:cNvCxnSpPr>
            <a:cxnSpLocks/>
          </p:cNvCxnSpPr>
          <p:nvPr/>
        </p:nvCxnSpPr>
        <p:spPr bwMode="auto">
          <a:xfrm>
            <a:off x="322083" y="3175004"/>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13" name="TextBox 12">
            <a:extLst>
              <a:ext uri="{FF2B5EF4-FFF2-40B4-BE49-F238E27FC236}">
                <a16:creationId xmlns:a16="http://schemas.microsoft.com/office/drawing/2014/main" id="{1C5D0EA9-2008-BC71-CFD4-329CB22B021A}"/>
              </a:ext>
            </a:extLst>
          </p:cNvPr>
          <p:cNvSpPr txBox="1"/>
          <p:nvPr/>
        </p:nvSpPr>
        <p:spPr bwMode="auto">
          <a:xfrm>
            <a:off x="322083" y="3574948"/>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You can also try to do the permutations setting of </a:t>
            </a: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2</a:t>
            </a:r>
            <a:r>
              <a:rPr lang="en-US" sz="2400" baseline="-1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via this plan.</a:t>
            </a:r>
          </a:p>
        </p:txBody>
      </p:sp>
      <p:sp>
        <p:nvSpPr>
          <p:cNvPr id="14" name="TextBox 13">
            <a:extLst>
              <a:ext uri="{FF2B5EF4-FFF2-40B4-BE49-F238E27FC236}">
                <a16:creationId xmlns:a16="http://schemas.microsoft.com/office/drawing/2014/main" id="{004AE466-00D4-CB75-50B3-8106365B899F}"/>
              </a:ext>
            </a:extLst>
          </p:cNvPr>
          <p:cNvSpPr txBox="1"/>
          <p:nvPr/>
        </p:nvSpPr>
        <p:spPr bwMode="auto">
          <a:xfrm>
            <a:off x="2207720" y="5016313"/>
            <a:ext cx="4724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sz="2400" cap="small" dirty="0" err="1">
                <a:solidFill>
                  <a:srgbClr val="FFFF00"/>
                </a:solidFill>
                <a:latin typeface="Arev Sans" pitchFamily="34" charset="0"/>
                <a:ea typeface="Arev Sans" pitchFamily="34" charset="0"/>
                <a:cs typeface="Arev sans bold" pitchFamily="34" charset="0"/>
              </a:rPr>
              <a:t>BabyAvg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a:t>
            </a:r>
            <a:r>
              <a:rPr lang="en-US" sz="2400" cap="small" dirty="0" err="1">
                <a:solidFill>
                  <a:srgbClr val="FFFF00"/>
                </a:solidFill>
                <a:latin typeface="Arev Sans" pitchFamily="34" charset="0"/>
                <a:ea typeface="Arev Sans" pitchFamily="34" charset="0"/>
                <a:cs typeface="Arev sans bold" pitchFamily="34" charset="0"/>
              </a:rPr>
              <a:t>UnifAvg</a:t>
            </a:r>
            <a:r>
              <a:rPr lang="en-US" baseline="-25000" dirty="0" err="1">
                <a:solidFill>
                  <a:srgbClr val="FFFF00"/>
                </a:solidFill>
                <a:latin typeface="Arev Sans" pitchFamily="34" charset="0"/>
                <a:ea typeface="Arev Sans" pitchFamily="34" charset="0"/>
                <a:cs typeface="Arev sans bold" pitchFamily="34" charset="0"/>
              </a:rPr>
              <a:t>ℜ</a:t>
            </a:r>
            <a:r>
              <a:rPr lang="en-US" sz="2400" baseline="-50000" dirty="0" err="1">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a:t>
            </a:r>
            <a:r>
              <a:rPr lang="en-US" baseline="-25000" dirty="0">
                <a:latin typeface="Arev Sans" pitchFamily="34" charset="0"/>
                <a:ea typeface="Arev Sans" pitchFamily="34" charset="0"/>
                <a:cs typeface="Arev sans bold" pitchFamily="34" charset="0"/>
              </a:rPr>
              <a:t>op</a:t>
            </a:r>
          </a:p>
        </p:txBody>
      </p:sp>
      <p:sp>
        <p:nvSpPr>
          <p:cNvPr id="16" name="TextBox 15">
            <a:extLst>
              <a:ext uri="{FF2B5EF4-FFF2-40B4-BE49-F238E27FC236}">
                <a16:creationId xmlns:a16="http://schemas.microsoft.com/office/drawing/2014/main" id="{37385E91-0782-D79F-C2BA-74DF423B0BB1}"/>
              </a:ext>
            </a:extLst>
          </p:cNvPr>
          <p:cNvSpPr txBox="1"/>
          <p:nvPr/>
        </p:nvSpPr>
        <p:spPr bwMode="auto">
          <a:xfrm>
            <a:off x="6532619" y="5067840"/>
            <a:ext cx="1768806" cy="4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20000"/>
              </a:lnSpc>
            </a:pPr>
            <a:r>
              <a:rPr lang="en-US" sz="2400" dirty="0">
                <a:latin typeface="Verdana" panose="020B0604030504040204" pitchFamily="34" charset="0"/>
                <a:ea typeface="Verdana" panose="020B0604030504040204" pitchFamily="34" charset="0"/>
                <a:cs typeface="Arev sans bold" pitchFamily="34" charset="0"/>
              </a:rPr>
              <a:t>≤ 1 −</a:t>
            </a:r>
            <a:endParaRPr lang="en-US" sz="2400" dirty="0">
              <a:latin typeface="Arev Sans" pitchFamily="34" charset="0"/>
              <a:ea typeface="Arev Sans" pitchFamily="34" charset="0"/>
              <a:cs typeface="Arev sans bold" pitchFamily="34" charset="0"/>
            </a:endParaRPr>
          </a:p>
        </p:txBody>
      </p:sp>
      <p:sp>
        <p:nvSpPr>
          <p:cNvPr id="17" name="TextBox 16">
            <a:extLst>
              <a:ext uri="{FF2B5EF4-FFF2-40B4-BE49-F238E27FC236}">
                <a16:creationId xmlns:a16="http://schemas.microsoft.com/office/drawing/2014/main" id="{B3ACEC57-90BB-6EB7-F44D-BD9A5D17AA3F}"/>
              </a:ext>
            </a:extLst>
          </p:cNvPr>
          <p:cNvSpPr txBox="1"/>
          <p:nvPr/>
        </p:nvSpPr>
        <p:spPr bwMode="auto">
          <a:xfrm>
            <a:off x="8786787" y="5322586"/>
            <a:ext cx="1259840" cy="43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000" dirty="0">
                <a:latin typeface="Arev Sans" pitchFamily="34" charset="0"/>
                <a:ea typeface="Arev Sans" pitchFamily="34" charset="0"/>
                <a:cs typeface="Arev sans bold" pitchFamily="34" charset="0"/>
              </a:rPr>
              <a:t>·</a:t>
            </a:r>
            <a:r>
              <a:rPr lang="en-US" sz="900" dirty="0">
                <a:latin typeface="Arev Sans" pitchFamily="34" charset="0"/>
                <a:ea typeface="Arev Sans" pitchFamily="34" charset="0"/>
                <a:cs typeface="Arev sans bold" pitchFamily="34" charset="0"/>
              </a:rPr>
              <a:t> </a:t>
            </a:r>
            <a:r>
              <a:rPr lang="tr-TR" sz="2000" dirty="0">
                <a:latin typeface="Arev Sans" pitchFamily="34" charset="0"/>
                <a:ea typeface="Arev Sans" pitchFamily="34" charset="0"/>
                <a:cs typeface="Arev sans bold" pitchFamily="34" charset="0"/>
              </a:rPr>
              <a:t>O</a:t>
            </a:r>
            <a:r>
              <a:rPr lang="en-US" sz="2000" dirty="0">
                <a:latin typeface="Arev Sans" pitchFamily="34" charset="0"/>
                <a:ea typeface="Arev Sans" pitchFamily="34" charset="0"/>
                <a:cs typeface="Arev sans bold" pitchFamily="34" charset="0"/>
              </a:rPr>
              <a:t>(  </a:t>
            </a:r>
            <a:r>
              <a:rPr lang="en-US" sz="2400"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2</a:t>
            </a:r>
            <a:r>
              <a:rPr lang="en-US" sz="2000" dirty="0">
                <a:latin typeface="Arev Sans" pitchFamily="34" charset="0"/>
                <a:ea typeface="Arev Sans" pitchFamily="34" charset="0"/>
                <a:cs typeface="Arev sans bold" pitchFamily="34" charset="0"/>
              </a:rPr>
              <a:t>)</a:t>
            </a:r>
          </a:p>
        </p:txBody>
      </p:sp>
      <p:grpSp>
        <p:nvGrpSpPr>
          <p:cNvPr id="18" name="Group 17"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title="IguanaTex Vector Display">
            <a:extLst>
              <a:ext uri="{FF2B5EF4-FFF2-40B4-BE49-F238E27FC236}">
                <a16:creationId xmlns:a16="http://schemas.microsoft.com/office/drawing/2014/main" id="{DAE1D5D1-1A47-DFAE-5E38-D30A8A2AF08D}"/>
              </a:ext>
            </a:extLst>
          </p:cNvPr>
          <p:cNvGrpSpPr>
            <a:grpSpLocks noChangeAspect="1"/>
          </p:cNvGrpSpPr>
          <p:nvPr>
            <p:custDataLst>
              <p:tags r:id="rId2"/>
            </p:custDataLst>
          </p:nvPr>
        </p:nvGrpSpPr>
        <p:grpSpPr>
          <a:xfrm>
            <a:off x="8047770" y="5016313"/>
            <a:ext cx="1533146" cy="672548"/>
            <a:chOff x="14709361" y="-14927531"/>
            <a:chExt cx="1824589" cy="800397"/>
          </a:xfrm>
        </p:grpSpPr>
        <p:sp>
          <p:nvSpPr>
            <p:cNvPr id="19" name="Freeform: Shape 18">
              <a:extLst>
                <a:ext uri="{FF2B5EF4-FFF2-40B4-BE49-F238E27FC236}">
                  <a16:creationId xmlns:a16="http://schemas.microsoft.com/office/drawing/2014/main" id="{62D050E0-510B-D1EE-F2FF-D01E9431613E}"/>
                </a:ext>
              </a:extLst>
            </p:cNvPr>
            <p:cNvSpPr/>
            <p:nvPr>
              <p:custDataLst>
                <p:tags r:id="rId3"/>
              </p:custDataLst>
            </p:nvPr>
          </p:nvSpPr>
          <p:spPr>
            <a:xfrm flipV="1">
              <a:off x="15584037" y="-14927531"/>
              <a:ext cx="131769"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8 h 221342"/>
                <a:gd name="connsiteX6" fmla="*/ 52836 w 131768"/>
                <a:gd name="connsiteY6" fmla="*/ 220038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8"/>
                  </a:lnTo>
                  <a:lnTo>
                    <a:pt x="52836" y="220038"/>
                  </a:lnTo>
                  <a:lnTo>
                    <a:pt x="0" y="209407"/>
                  </a:lnTo>
                  <a:lnTo>
                    <a:pt x="0" y="182079"/>
                  </a:lnTo>
                  <a:lnTo>
                    <a:pt x="53140" y="192709"/>
                  </a:lnTo>
                  <a:lnTo>
                    <a:pt x="53140" y="23899"/>
                  </a:lnTo>
                  <a:lnTo>
                    <a:pt x="4258" y="23899"/>
                  </a:lnTo>
                  <a:close/>
                </a:path>
              </a:pathLst>
            </a:custGeom>
            <a:solidFill>
              <a:srgbClr val="FFFFFF"/>
            </a:solidFill>
            <a:ln w="30474" cap="flat">
              <a:noFill/>
              <a:prstDash val="solid"/>
              <a:miter/>
            </a:ln>
          </p:spPr>
          <p:txBody>
            <a:bodyPr rtlCol="0" anchor="ctr"/>
            <a:lstStyle/>
            <a:p>
              <a:pPr algn="ctr"/>
              <a:endParaRPr lang="en-US"/>
            </a:p>
          </p:txBody>
        </p:sp>
        <p:sp>
          <p:nvSpPr>
            <p:cNvPr id="20" name="Freeform: Shape 19">
              <a:extLst>
                <a:ext uri="{FF2B5EF4-FFF2-40B4-BE49-F238E27FC236}">
                  <a16:creationId xmlns:a16="http://schemas.microsoft.com/office/drawing/2014/main" id="{D3D29D42-E568-495B-F766-30F524A1ED54}"/>
                </a:ext>
              </a:extLst>
            </p:cNvPr>
            <p:cNvSpPr/>
            <p:nvPr>
              <p:custDataLst>
                <p:tags r:id="rId4"/>
              </p:custDataLst>
            </p:nvPr>
          </p:nvSpPr>
          <p:spPr>
            <a:xfrm flipV="1">
              <a:off x="14934851" y="-14579838"/>
              <a:ext cx="1466969" cy="30480"/>
            </a:xfrm>
            <a:custGeom>
              <a:avLst/>
              <a:gdLst>
                <a:gd name="connsiteX0" fmla="*/ 0 w 1466969"/>
                <a:gd name="connsiteY0" fmla="*/ -1286 h 30480"/>
                <a:gd name="connsiteX1" fmla="*/ 1466969 w 1466969"/>
                <a:gd name="connsiteY1" fmla="*/ -1286 h 30480"/>
              </a:gdLst>
              <a:ahLst/>
              <a:cxnLst>
                <a:cxn ang="0">
                  <a:pos x="connsiteX0" y="connsiteY0"/>
                </a:cxn>
                <a:cxn ang="0">
                  <a:pos x="connsiteX1" y="connsiteY1"/>
                </a:cxn>
              </a:cxnLst>
              <a:rect l="l" t="t" r="r" b="b"/>
              <a:pathLst>
                <a:path w="1466969" h="30480">
                  <a:moveTo>
                    <a:pt x="0" y="-1286"/>
                  </a:moveTo>
                  <a:lnTo>
                    <a:pt x="1466969" y="-1286"/>
                  </a:lnTo>
                </a:path>
              </a:pathLst>
            </a:custGeom>
            <a:noFill/>
            <a:ln w="17492" cap="flat">
              <a:solidFill>
                <a:srgbClr val="FFFFFF"/>
              </a:solidFill>
              <a:prstDash val="solid"/>
              <a:miter/>
            </a:ln>
          </p:spPr>
          <p:txBody>
            <a:bodyPr rtlCol="0" anchor="ctr"/>
            <a:lstStyle/>
            <a:p>
              <a:pPr algn="ctr"/>
              <a:endParaRPr lang="en-US"/>
            </a:p>
          </p:txBody>
        </p:sp>
        <p:sp>
          <p:nvSpPr>
            <p:cNvPr id="21" name="Freeform: Shape 20">
              <a:extLst>
                <a:ext uri="{FF2B5EF4-FFF2-40B4-BE49-F238E27FC236}">
                  <a16:creationId xmlns:a16="http://schemas.microsoft.com/office/drawing/2014/main" id="{F1E2F084-D3A5-126A-1572-618EC0694CE9}"/>
                </a:ext>
              </a:extLst>
            </p:cNvPr>
            <p:cNvSpPr/>
            <p:nvPr>
              <p:custDataLst>
                <p:tags r:id="rId5"/>
              </p:custDataLst>
            </p:nvPr>
          </p:nvSpPr>
          <p:spPr>
            <a:xfrm flipV="1">
              <a:off x="14709361" y="-14360316"/>
              <a:ext cx="148466" cy="233182"/>
            </a:xfrm>
            <a:custGeom>
              <a:avLst/>
              <a:gdLst>
                <a:gd name="connsiteX0" fmla="*/ 27328 w 148466"/>
                <a:gd name="connsiteY0" fmla="*/ 86781 h 233182"/>
                <a:gd name="connsiteX1" fmla="*/ 49188 w 148466"/>
                <a:gd name="connsiteY1" fmla="*/ 64922 h 233182"/>
                <a:gd name="connsiteX2" fmla="*/ 80458 w 148466"/>
                <a:gd name="connsiteY2" fmla="*/ 57635 h 233182"/>
                <a:gd name="connsiteX3" fmla="*/ 129645 w 148466"/>
                <a:gd name="connsiteY3" fmla="*/ 81618 h 233182"/>
                <a:gd name="connsiteX4" fmla="*/ 148466 w 148466"/>
                <a:gd name="connsiteY4" fmla="*/ 144770 h 233182"/>
                <a:gd name="connsiteX5" fmla="*/ 129645 w 148466"/>
                <a:gd name="connsiteY5" fmla="*/ 207920 h 233182"/>
                <a:gd name="connsiteX6" fmla="*/ 80458 w 148466"/>
                <a:gd name="connsiteY6" fmla="*/ 231914 h 233182"/>
                <a:gd name="connsiteX7" fmla="*/ 49188 w 148466"/>
                <a:gd name="connsiteY7" fmla="*/ 224618 h 233182"/>
                <a:gd name="connsiteX8" fmla="*/ 27328 w 148466"/>
                <a:gd name="connsiteY8" fmla="*/ 202757 h 233182"/>
                <a:gd name="connsiteX9" fmla="*/ 27328 w 148466"/>
                <a:gd name="connsiteY9" fmla="*/ 227961 h 233182"/>
                <a:gd name="connsiteX10" fmla="*/ 0 w 148466"/>
                <a:gd name="connsiteY10" fmla="*/ 227961 h 233182"/>
                <a:gd name="connsiteX11" fmla="*/ 0 w 148466"/>
                <a:gd name="connsiteY11" fmla="*/ -1268 h 233182"/>
                <a:gd name="connsiteX12" fmla="*/ 27328 w 148466"/>
                <a:gd name="connsiteY12" fmla="*/ -1268 h 233182"/>
                <a:gd name="connsiteX13" fmla="*/ 27328 w 148466"/>
                <a:gd name="connsiteY13" fmla="*/ 86781 h 233182"/>
                <a:gd name="connsiteX14" fmla="*/ 120235 w 148466"/>
                <a:gd name="connsiteY14" fmla="*/ 144770 h 233182"/>
                <a:gd name="connsiteX15" fmla="*/ 107785 w 148466"/>
                <a:gd name="connsiteY15" fmla="*/ 97402 h 233182"/>
                <a:gd name="connsiteX16" fmla="*/ 73781 w 148466"/>
                <a:gd name="connsiteY16" fmla="*/ 80400 h 233182"/>
                <a:gd name="connsiteX17" fmla="*/ 39767 w 148466"/>
                <a:gd name="connsiteY17" fmla="*/ 97402 h 233182"/>
                <a:gd name="connsiteX18" fmla="*/ 27328 w 148466"/>
                <a:gd name="connsiteY18" fmla="*/ 144770 h 233182"/>
                <a:gd name="connsiteX19" fmla="*/ 39767 w 148466"/>
                <a:gd name="connsiteY19" fmla="*/ 191833 h 233182"/>
                <a:gd name="connsiteX20" fmla="*/ 73781 w 148466"/>
                <a:gd name="connsiteY20" fmla="*/ 209140 h 233182"/>
                <a:gd name="connsiteX21" fmla="*/ 107785 w 148466"/>
                <a:gd name="connsiteY21" fmla="*/ 191833 h 233182"/>
                <a:gd name="connsiteX22" fmla="*/ 120235 w 148466"/>
                <a:gd name="connsiteY22" fmla="*/ 144770 h 2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66" h="233182">
                  <a:moveTo>
                    <a:pt x="27328" y="86781"/>
                  </a:moveTo>
                  <a:cubicBezTo>
                    <a:pt x="33090" y="76761"/>
                    <a:pt x="40377" y="69474"/>
                    <a:pt x="49188" y="64922"/>
                  </a:cubicBezTo>
                  <a:cubicBezTo>
                    <a:pt x="57684" y="60064"/>
                    <a:pt x="68313" y="57635"/>
                    <a:pt x="80458" y="57635"/>
                  </a:cubicBezTo>
                  <a:cubicBezTo>
                    <a:pt x="100498" y="57635"/>
                    <a:pt x="116891" y="65530"/>
                    <a:pt x="129645" y="81618"/>
                  </a:cubicBezTo>
                  <a:cubicBezTo>
                    <a:pt x="142095" y="97707"/>
                    <a:pt x="148466" y="118662"/>
                    <a:pt x="148466" y="144770"/>
                  </a:cubicBezTo>
                  <a:cubicBezTo>
                    <a:pt x="148466" y="170878"/>
                    <a:pt x="142095" y="191833"/>
                    <a:pt x="129645" y="207920"/>
                  </a:cubicBezTo>
                  <a:cubicBezTo>
                    <a:pt x="116891" y="224017"/>
                    <a:pt x="100498" y="231914"/>
                    <a:pt x="80458" y="231914"/>
                  </a:cubicBezTo>
                  <a:cubicBezTo>
                    <a:pt x="68313" y="231914"/>
                    <a:pt x="57684" y="229475"/>
                    <a:pt x="49188" y="224618"/>
                  </a:cubicBezTo>
                  <a:cubicBezTo>
                    <a:pt x="40377" y="220064"/>
                    <a:pt x="33090" y="212474"/>
                    <a:pt x="27328" y="202757"/>
                  </a:cubicBezTo>
                  <a:lnTo>
                    <a:pt x="27328" y="227961"/>
                  </a:lnTo>
                  <a:lnTo>
                    <a:pt x="0" y="227961"/>
                  </a:lnTo>
                  <a:lnTo>
                    <a:pt x="0" y="-1268"/>
                  </a:lnTo>
                  <a:lnTo>
                    <a:pt x="27328" y="-1268"/>
                  </a:lnTo>
                  <a:lnTo>
                    <a:pt x="27328" y="86781"/>
                  </a:lnTo>
                  <a:close/>
                  <a:moveTo>
                    <a:pt x="120235" y="144770"/>
                  </a:moveTo>
                  <a:cubicBezTo>
                    <a:pt x="120235" y="124728"/>
                    <a:pt x="115976" y="108945"/>
                    <a:pt x="107785" y="97402"/>
                  </a:cubicBezTo>
                  <a:cubicBezTo>
                    <a:pt x="99584" y="86171"/>
                    <a:pt x="88354" y="80400"/>
                    <a:pt x="73781" y="80400"/>
                  </a:cubicBezTo>
                  <a:cubicBezTo>
                    <a:pt x="59208" y="80400"/>
                    <a:pt x="47968" y="86171"/>
                    <a:pt x="39767" y="97402"/>
                  </a:cubicBezTo>
                  <a:cubicBezTo>
                    <a:pt x="31576" y="108945"/>
                    <a:pt x="27328" y="124728"/>
                    <a:pt x="27328" y="144770"/>
                  </a:cubicBezTo>
                  <a:cubicBezTo>
                    <a:pt x="27328" y="164810"/>
                    <a:pt x="31576" y="180593"/>
                    <a:pt x="39767" y="191833"/>
                  </a:cubicBezTo>
                  <a:cubicBezTo>
                    <a:pt x="47968" y="203367"/>
                    <a:pt x="59208" y="209140"/>
                    <a:pt x="73781" y="209140"/>
                  </a:cubicBezTo>
                  <a:cubicBezTo>
                    <a:pt x="88354" y="209140"/>
                    <a:pt x="99584" y="203367"/>
                    <a:pt x="107785" y="191833"/>
                  </a:cubicBezTo>
                  <a:cubicBezTo>
                    <a:pt x="115976" y="180593"/>
                    <a:pt x="120235" y="164810"/>
                    <a:pt x="120235" y="144770"/>
                  </a:cubicBezTo>
                  <a:close/>
                </a:path>
              </a:pathLst>
            </a:custGeom>
            <a:solidFill>
              <a:srgbClr val="FFFFFF"/>
            </a:solidFill>
            <a:ln w="30474" cap="flat">
              <a:noFill/>
              <a:prstDash val="solid"/>
              <a:miter/>
            </a:ln>
          </p:spPr>
          <p:txBody>
            <a:bodyPr rtlCol="0" anchor="ctr"/>
            <a:lstStyle/>
            <a:p>
              <a:pPr algn="ctr"/>
              <a:endParaRPr lang="en-US"/>
            </a:p>
          </p:txBody>
        </p:sp>
        <p:sp>
          <p:nvSpPr>
            <p:cNvPr id="23" name="Freeform: Shape 22">
              <a:extLst>
                <a:ext uri="{FF2B5EF4-FFF2-40B4-BE49-F238E27FC236}">
                  <a16:creationId xmlns:a16="http://schemas.microsoft.com/office/drawing/2014/main" id="{6F68A291-0F3E-7741-2D25-42CF2B9A82F2}"/>
                </a:ext>
              </a:extLst>
            </p:cNvPr>
            <p:cNvSpPr/>
            <p:nvPr>
              <p:custDataLst>
                <p:tags r:id="rId6"/>
              </p:custDataLst>
            </p:nvPr>
          </p:nvSpPr>
          <p:spPr>
            <a:xfrm flipV="1">
              <a:off x="14898423" y="-14360316"/>
              <a:ext cx="152419" cy="174279"/>
            </a:xfrm>
            <a:custGeom>
              <a:avLst/>
              <a:gdLst>
                <a:gd name="connsiteX0" fmla="*/ 76209 w 152419"/>
                <a:gd name="connsiteY0" fmla="*/ 149930 h 174279"/>
                <a:gd name="connsiteX1" fmla="*/ 110823 w 152419"/>
                <a:gd name="connsiteY1" fmla="*/ 132624 h 174279"/>
                <a:gd name="connsiteX2" fmla="*/ 123576 w 152419"/>
                <a:gd name="connsiteY2" fmla="*/ 85866 h 174279"/>
                <a:gd name="connsiteX3" fmla="*/ 110823 w 152419"/>
                <a:gd name="connsiteY3" fmla="*/ 39107 h 174279"/>
                <a:gd name="connsiteX4" fmla="*/ 76209 w 152419"/>
                <a:gd name="connsiteY4" fmla="*/ 21801 h 174279"/>
                <a:gd name="connsiteX5" fmla="*/ 41291 w 152419"/>
                <a:gd name="connsiteY5" fmla="*/ 38802 h 174279"/>
                <a:gd name="connsiteX6" fmla="*/ 28842 w 152419"/>
                <a:gd name="connsiteY6" fmla="*/ 85866 h 174279"/>
                <a:gd name="connsiteX7" fmla="*/ 41596 w 152419"/>
                <a:gd name="connsiteY7" fmla="*/ 132929 h 174279"/>
                <a:gd name="connsiteX8" fmla="*/ 76209 w 152419"/>
                <a:gd name="connsiteY8" fmla="*/ 149930 h 174279"/>
                <a:gd name="connsiteX9" fmla="*/ 76209 w 152419"/>
                <a:gd name="connsiteY9" fmla="*/ 173010 h 174279"/>
                <a:gd name="connsiteX10" fmla="*/ 20346 w 152419"/>
                <a:gd name="connsiteY10" fmla="*/ 149930 h 174279"/>
                <a:gd name="connsiteX11" fmla="*/ 0 w 152419"/>
                <a:gd name="connsiteY11" fmla="*/ 85866 h 174279"/>
                <a:gd name="connsiteX12" fmla="*/ 20346 w 152419"/>
                <a:gd name="connsiteY12" fmla="*/ 21801 h 174279"/>
                <a:gd name="connsiteX13" fmla="*/ 76209 w 152419"/>
                <a:gd name="connsiteY13" fmla="*/ -1270 h 174279"/>
                <a:gd name="connsiteX14" fmla="*/ 132074 w 152419"/>
                <a:gd name="connsiteY14" fmla="*/ 21801 h 174279"/>
                <a:gd name="connsiteX15" fmla="*/ 152420 w 152419"/>
                <a:gd name="connsiteY15" fmla="*/ 85866 h 174279"/>
                <a:gd name="connsiteX16" fmla="*/ 132074 w 152419"/>
                <a:gd name="connsiteY16" fmla="*/ 149930 h 174279"/>
                <a:gd name="connsiteX17" fmla="*/ 76209 w 152419"/>
                <a:gd name="connsiteY17" fmla="*/ 173010 h 17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19" h="174279">
                  <a:moveTo>
                    <a:pt x="76209" y="149930"/>
                  </a:moveTo>
                  <a:cubicBezTo>
                    <a:pt x="90782" y="149930"/>
                    <a:pt x="102317" y="144158"/>
                    <a:pt x="110823" y="132624"/>
                  </a:cubicBezTo>
                  <a:cubicBezTo>
                    <a:pt x="119321" y="121088"/>
                    <a:pt x="123576" y="105600"/>
                    <a:pt x="123576" y="85866"/>
                  </a:cubicBezTo>
                  <a:cubicBezTo>
                    <a:pt x="123576" y="66129"/>
                    <a:pt x="119321" y="50346"/>
                    <a:pt x="110823" y="39107"/>
                  </a:cubicBezTo>
                  <a:cubicBezTo>
                    <a:pt x="102317" y="27571"/>
                    <a:pt x="90782" y="21801"/>
                    <a:pt x="76209" y="21801"/>
                  </a:cubicBezTo>
                  <a:cubicBezTo>
                    <a:pt x="61636" y="21801"/>
                    <a:pt x="49797" y="27571"/>
                    <a:pt x="41291" y="38802"/>
                  </a:cubicBezTo>
                  <a:cubicBezTo>
                    <a:pt x="33099" y="50346"/>
                    <a:pt x="28842" y="66129"/>
                    <a:pt x="28842" y="85866"/>
                  </a:cubicBezTo>
                  <a:cubicBezTo>
                    <a:pt x="28842" y="105600"/>
                    <a:pt x="33099" y="121393"/>
                    <a:pt x="41596" y="132929"/>
                  </a:cubicBezTo>
                  <a:cubicBezTo>
                    <a:pt x="50102" y="144158"/>
                    <a:pt x="61636" y="149930"/>
                    <a:pt x="76209" y="149930"/>
                  </a:cubicBezTo>
                  <a:close/>
                  <a:moveTo>
                    <a:pt x="76209" y="173010"/>
                  </a:moveTo>
                  <a:cubicBezTo>
                    <a:pt x="52531" y="173010"/>
                    <a:pt x="33699" y="165418"/>
                    <a:pt x="20346" y="149930"/>
                  </a:cubicBezTo>
                  <a:cubicBezTo>
                    <a:pt x="6677" y="134443"/>
                    <a:pt x="0" y="113192"/>
                    <a:pt x="0" y="85866"/>
                  </a:cubicBezTo>
                  <a:cubicBezTo>
                    <a:pt x="0" y="58537"/>
                    <a:pt x="6677" y="37288"/>
                    <a:pt x="20346" y="21801"/>
                  </a:cubicBezTo>
                  <a:cubicBezTo>
                    <a:pt x="33699" y="6322"/>
                    <a:pt x="52531" y="-1270"/>
                    <a:pt x="76209" y="-1270"/>
                  </a:cubicBezTo>
                  <a:cubicBezTo>
                    <a:pt x="99890" y="-1270"/>
                    <a:pt x="118720" y="6322"/>
                    <a:pt x="132074" y="21801"/>
                  </a:cubicBezTo>
                  <a:cubicBezTo>
                    <a:pt x="145741" y="37288"/>
                    <a:pt x="152420" y="58537"/>
                    <a:pt x="152420" y="85866"/>
                  </a:cubicBezTo>
                  <a:cubicBezTo>
                    <a:pt x="152420" y="113192"/>
                    <a:pt x="145741" y="134443"/>
                    <a:pt x="132074" y="149930"/>
                  </a:cubicBezTo>
                  <a:cubicBezTo>
                    <a:pt x="118720" y="165418"/>
                    <a:pt x="99890" y="173010"/>
                    <a:pt x="76209" y="173010"/>
                  </a:cubicBezTo>
                  <a:close/>
                </a:path>
              </a:pathLst>
            </a:custGeom>
            <a:solidFill>
              <a:srgbClr val="FFFFFF"/>
            </a:solidFill>
            <a:ln w="30474" cap="flat">
              <a:noFill/>
              <a:prstDash val="solid"/>
              <a:miter/>
            </a:ln>
          </p:spPr>
          <p:txBody>
            <a:bodyPr rtlCol="0" anchor="ctr"/>
            <a:lstStyle/>
            <a:p>
              <a:pPr algn="ctr"/>
              <a:endParaRPr lang="en-US"/>
            </a:p>
          </p:txBody>
        </p:sp>
        <p:sp>
          <p:nvSpPr>
            <p:cNvPr id="24" name="Freeform: Shape 23">
              <a:extLst>
                <a:ext uri="{FF2B5EF4-FFF2-40B4-BE49-F238E27FC236}">
                  <a16:creationId xmlns:a16="http://schemas.microsoft.com/office/drawing/2014/main" id="{49AB99BF-B928-1053-FC42-35E86DB37C6A}"/>
                </a:ext>
              </a:extLst>
            </p:cNvPr>
            <p:cNvSpPr/>
            <p:nvPr>
              <p:custDataLst>
                <p:tags r:id="rId7"/>
              </p:custDataLst>
            </p:nvPr>
          </p:nvSpPr>
          <p:spPr>
            <a:xfrm flipV="1">
              <a:off x="15103353" y="-14421037"/>
              <a:ext cx="27327" cy="230754"/>
            </a:xfrm>
            <a:custGeom>
              <a:avLst/>
              <a:gdLst>
                <a:gd name="connsiteX0" fmla="*/ 0 w 27327"/>
                <a:gd name="connsiteY0" fmla="*/ 229483 h 230754"/>
                <a:gd name="connsiteX1" fmla="*/ 0 w 27327"/>
                <a:gd name="connsiteY1" fmla="*/ -1272 h 230754"/>
                <a:gd name="connsiteX2" fmla="*/ 27328 w 27327"/>
                <a:gd name="connsiteY2" fmla="*/ -1272 h 230754"/>
                <a:gd name="connsiteX3" fmla="*/ 27328 w 27327"/>
                <a:gd name="connsiteY3" fmla="*/ 229483 h 230754"/>
                <a:gd name="connsiteX4" fmla="*/ 0 w 27327"/>
                <a:gd name="connsiteY4" fmla="*/ 229483 h 23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7" h="230754">
                  <a:moveTo>
                    <a:pt x="0" y="229483"/>
                  </a:moveTo>
                  <a:lnTo>
                    <a:pt x="0" y="-1272"/>
                  </a:lnTo>
                  <a:lnTo>
                    <a:pt x="27328" y="-1272"/>
                  </a:lnTo>
                  <a:lnTo>
                    <a:pt x="27328" y="229483"/>
                  </a:lnTo>
                  <a:lnTo>
                    <a:pt x="0" y="229483"/>
                  </a:lnTo>
                  <a:close/>
                </a:path>
              </a:pathLst>
            </a:custGeom>
            <a:solidFill>
              <a:srgbClr val="FFFFFF"/>
            </a:solidFill>
            <a:ln w="30474" cap="flat">
              <a:noFill/>
              <a:prstDash val="solid"/>
              <a:miter/>
            </a:ln>
          </p:spPr>
          <p:txBody>
            <a:bodyPr rtlCol="0" anchor="ctr"/>
            <a:lstStyle/>
            <a:p>
              <a:pPr algn="ctr"/>
              <a:endParaRPr lang="en-US"/>
            </a:p>
          </p:txBody>
        </p:sp>
        <p:sp>
          <p:nvSpPr>
            <p:cNvPr id="25" name="Freeform: Shape 24">
              <a:extLst>
                <a:ext uri="{FF2B5EF4-FFF2-40B4-BE49-F238E27FC236}">
                  <a16:creationId xmlns:a16="http://schemas.microsoft.com/office/drawing/2014/main" id="{C2A0940B-216D-14E2-BBEB-CDE4F844B018}"/>
                </a:ext>
              </a:extLst>
            </p:cNvPr>
            <p:cNvSpPr/>
            <p:nvPr>
              <p:custDataLst>
                <p:tags r:id="rId8"/>
              </p:custDataLst>
            </p:nvPr>
          </p:nvSpPr>
          <p:spPr>
            <a:xfrm flipV="1">
              <a:off x="15175572" y="-14356362"/>
              <a:ext cx="161525" cy="229228"/>
            </a:xfrm>
            <a:custGeom>
              <a:avLst/>
              <a:gdLst>
                <a:gd name="connsiteX0" fmla="*/ 88657 w 161525"/>
                <a:gd name="connsiteY0" fmla="*/ 46395 h 229228"/>
                <a:gd name="connsiteX1" fmla="*/ 161526 w 161525"/>
                <a:gd name="connsiteY1" fmla="*/ 227961 h 229228"/>
                <a:gd name="connsiteX2" fmla="*/ 132682 w 161525"/>
                <a:gd name="connsiteY2" fmla="*/ 227961 h 229228"/>
                <a:gd name="connsiteX3" fmla="*/ 80763 w 161525"/>
                <a:gd name="connsiteY3" fmla="*/ 98012 h 229228"/>
                <a:gd name="connsiteX4" fmla="*/ 28840 w 161525"/>
                <a:gd name="connsiteY4" fmla="*/ 227961 h 229228"/>
                <a:gd name="connsiteX5" fmla="*/ 0 w 161525"/>
                <a:gd name="connsiteY5" fmla="*/ 227961 h 229228"/>
                <a:gd name="connsiteX6" fmla="*/ 67102 w 161525"/>
                <a:gd name="connsiteY6" fmla="*/ 64617 h 229228"/>
                <a:gd name="connsiteX7" fmla="*/ 62246 w 161525"/>
                <a:gd name="connsiteY7" fmla="*/ 52167 h 229228"/>
                <a:gd name="connsiteX8" fmla="*/ 48281 w 161525"/>
                <a:gd name="connsiteY8" fmla="*/ 26963 h 229228"/>
                <a:gd name="connsiteX9" fmla="*/ 30974 w 161525"/>
                <a:gd name="connsiteY9" fmla="*/ 21507 h 229228"/>
                <a:gd name="connsiteX10" fmla="*/ 14877 w 161525"/>
                <a:gd name="connsiteY10" fmla="*/ 21507 h 229228"/>
                <a:gd name="connsiteX11" fmla="*/ 14877 w 161525"/>
                <a:gd name="connsiteY11" fmla="*/ -1268 h 229228"/>
                <a:gd name="connsiteX12" fmla="*/ 36737 w 161525"/>
                <a:gd name="connsiteY12" fmla="*/ -1268 h 229228"/>
                <a:gd name="connsiteX13" fmla="*/ 66188 w 161525"/>
                <a:gd name="connsiteY13" fmla="*/ 7839 h 229228"/>
                <a:gd name="connsiteX14" fmla="*/ 88657 w 161525"/>
                <a:gd name="connsiteY14" fmla="*/ 46395 h 22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5" h="229228">
                  <a:moveTo>
                    <a:pt x="88657" y="46395"/>
                  </a:moveTo>
                  <a:lnTo>
                    <a:pt x="161526" y="227961"/>
                  </a:lnTo>
                  <a:lnTo>
                    <a:pt x="132682" y="227961"/>
                  </a:lnTo>
                  <a:lnTo>
                    <a:pt x="80763" y="98012"/>
                  </a:lnTo>
                  <a:lnTo>
                    <a:pt x="28840" y="227961"/>
                  </a:lnTo>
                  <a:lnTo>
                    <a:pt x="0" y="227961"/>
                  </a:lnTo>
                  <a:lnTo>
                    <a:pt x="67102" y="64617"/>
                  </a:lnTo>
                  <a:lnTo>
                    <a:pt x="62246" y="52167"/>
                  </a:lnTo>
                  <a:cubicBezTo>
                    <a:pt x="57083" y="38804"/>
                    <a:pt x="52529" y="30308"/>
                    <a:pt x="48281" y="26963"/>
                  </a:cubicBezTo>
                  <a:cubicBezTo>
                    <a:pt x="44330" y="23326"/>
                    <a:pt x="38566" y="21507"/>
                    <a:pt x="30974" y="21507"/>
                  </a:cubicBezTo>
                  <a:lnTo>
                    <a:pt x="14877" y="21507"/>
                  </a:lnTo>
                  <a:lnTo>
                    <a:pt x="14877" y="-1268"/>
                  </a:lnTo>
                  <a:lnTo>
                    <a:pt x="36737" y="-1268"/>
                  </a:lnTo>
                  <a:cubicBezTo>
                    <a:pt x="48881" y="-1268"/>
                    <a:pt x="58597" y="1770"/>
                    <a:pt x="66188" y="7839"/>
                  </a:cubicBezTo>
                  <a:cubicBezTo>
                    <a:pt x="73476" y="13915"/>
                    <a:pt x="80763" y="26660"/>
                    <a:pt x="88657" y="46395"/>
                  </a:cubicBezTo>
                  <a:close/>
                </a:path>
              </a:pathLst>
            </a:custGeom>
            <a:solidFill>
              <a:srgbClr val="FFFFFF"/>
            </a:solidFill>
            <a:ln w="30474"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8E61DB62-6C9E-2C97-3B83-BB9E47FBD411}"/>
                </a:ext>
              </a:extLst>
            </p:cNvPr>
            <p:cNvSpPr/>
            <p:nvPr>
              <p:custDataLst>
                <p:tags r:id="rId9"/>
              </p:custDataLst>
            </p:nvPr>
          </p:nvSpPr>
          <p:spPr>
            <a:xfrm flipV="1">
              <a:off x="15370723" y="-14422247"/>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FF"/>
            </a:solidFill>
            <a:ln w="30474" cap="flat">
              <a:noFill/>
              <a:prstDash val="solid"/>
              <a:miter/>
            </a:ln>
          </p:spPr>
          <p:txBody>
            <a:bodyPr rtlCol="0" anchor="ctr"/>
            <a:lstStyle/>
            <a:p>
              <a:pPr algn="ctr"/>
              <a:endParaRPr lang="en-US"/>
            </a:p>
          </p:txBody>
        </p:sp>
        <p:sp>
          <p:nvSpPr>
            <p:cNvPr id="28" name="Freeform: Shape 27">
              <a:extLst>
                <a:ext uri="{FF2B5EF4-FFF2-40B4-BE49-F238E27FC236}">
                  <a16:creationId xmlns:a16="http://schemas.microsoft.com/office/drawing/2014/main" id="{EFD3F3AB-A259-872B-C83D-B1BB5DC31C21}"/>
                </a:ext>
              </a:extLst>
            </p:cNvPr>
            <p:cNvSpPr/>
            <p:nvPr>
              <p:custDataLst>
                <p:tags r:id="rId10"/>
              </p:custDataLst>
            </p:nvPr>
          </p:nvSpPr>
          <p:spPr>
            <a:xfrm flipV="1">
              <a:off x="15513149" y="-14421037"/>
              <a:ext cx="147257" cy="230754"/>
            </a:xfrm>
            <a:custGeom>
              <a:avLst/>
              <a:gdLst>
                <a:gd name="connsiteX0" fmla="*/ 0 w 147257"/>
                <a:gd name="connsiteY0" fmla="*/ 229483 h 230754"/>
                <a:gd name="connsiteX1" fmla="*/ 0 w 147257"/>
                <a:gd name="connsiteY1" fmla="*/ -1272 h 230754"/>
                <a:gd name="connsiteX2" fmla="*/ 27328 w 147257"/>
                <a:gd name="connsiteY2" fmla="*/ -1272 h 230754"/>
                <a:gd name="connsiteX3" fmla="*/ 27328 w 147257"/>
                <a:gd name="connsiteY3" fmla="*/ 79797 h 230754"/>
                <a:gd name="connsiteX4" fmla="*/ 111728 w 147257"/>
                <a:gd name="connsiteY4" fmla="*/ -1272 h 230754"/>
                <a:gd name="connsiteX5" fmla="*/ 147257 w 147257"/>
                <a:gd name="connsiteY5" fmla="*/ -1272 h 230754"/>
                <a:gd name="connsiteX6" fmla="*/ 55559 w 147257"/>
                <a:gd name="connsiteY6" fmla="*/ 87084 h 230754"/>
                <a:gd name="connsiteX7" fmla="*/ 143609 w 147257"/>
                <a:gd name="connsiteY7" fmla="*/ 164807 h 230754"/>
                <a:gd name="connsiteX8" fmla="*/ 108690 w 147257"/>
                <a:gd name="connsiteY8" fmla="*/ 164807 h 230754"/>
                <a:gd name="connsiteX9" fmla="*/ 27328 w 147257"/>
                <a:gd name="connsiteY9" fmla="*/ 93150 h 230754"/>
                <a:gd name="connsiteX10" fmla="*/ 27328 w 147257"/>
                <a:gd name="connsiteY10" fmla="*/ 229483 h 230754"/>
                <a:gd name="connsiteX11" fmla="*/ 0 w 147257"/>
                <a:gd name="connsiteY11" fmla="*/ 229483 h 2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257" h="230754">
                  <a:moveTo>
                    <a:pt x="0" y="229483"/>
                  </a:moveTo>
                  <a:lnTo>
                    <a:pt x="0" y="-1272"/>
                  </a:lnTo>
                  <a:lnTo>
                    <a:pt x="27328" y="-1272"/>
                  </a:lnTo>
                  <a:lnTo>
                    <a:pt x="27328" y="79797"/>
                  </a:lnTo>
                  <a:lnTo>
                    <a:pt x="111728" y="-1272"/>
                  </a:lnTo>
                  <a:lnTo>
                    <a:pt x="147257" y="-1272"/>
                  </a:lnTo>
                  <a:lnTo>
                    <a:pt x="55559" y="87084"/>
                  </a:lnTo>
                  <a:lnTo>
                    <a:pt x="143609" y="164807"/>
                  </a:lnTo>
                  <a:lnTo>
                    <a:pt x="108690" y="164807"/>
                  </a:lnTo>
                  <a:lnTo>
                    <a:pt x="27328" y="93150"/>
                  </a:lnTo>
                  <a:lnTo>
                    <a:pt x="27328" y="229483"/>
                  </a:lnTo>
                  <a:lnTo>
                    <a:pt x="0" y="229483"/>
                  </a:lnTo>
                  <a:close/>
                </a:path>
              </a:pathLst>
            </a:custGeom>
            <a:solidFill>
              <a:srgbClr val="FFFF00"/>
            </a:solidFill>
            <a:ln w="30474" cap="flat">
              <a:noFill/>
              <a:prstDash val="solid"/>
              <a:miter/>
            </a:ln>
          </p:spPr>
          <p:txBody>
            <a:bodyPr rtlCol="0" anchor="ctr"/>
            <a:lstStyle/>
            <a:p>
              <a:pPr algn="ctr"/>
              <a:endParaRPr lang="en-US"/>
            </a:p>
          </p:txBody>
        </p:sp>
        <p:sp>
          <p:nvSpPr>
            <p:cNvPr id="29" name="Freeform: Shape 28">
              <a:extLst>
                <a:ext uri="{FF2B5EF4-FFF2-40B4-BE49-F238E27FC236}">
                  <a16:creationId xmlns:a16="http://schemas.microsoft.com/office/drawing/2014/main" id="{83894186-B37F-7EEB-D477-DAF1A0B002BF}"/>
                </a:ext>
              </a:extLst>
            </p:cNvPr>
            <p:cNvSpPr/>
            <p:nvPr>
              <p:custDataLst>
                <p:tags r:id="rId11"/>
              </p:custDataLst>
            </p:nvPr>
          </p:nvSpPr>
          <p:spPr>
            <a:xfrm flipV="1">
              <a:off x="16394895" y="-14360316"/>
              <a:ext cx="139055" cy="170031"/>
            </a:xfrm>
            <a:custGeom>
              <a:avLst/>
              <a:gdLst>
                <a:gd name="connsiteX0" fmla="*/ 139056 w 139055"/>
                <a:gd name="connsiteY0" fmla="*/ 98925 h 170032"/>
                <a:gd name="connsiteX1" fmla="*/ 124178 w 139055"/>
                <a:gd name="connsiteY1" fmla="*/ 151151 h 170032"/>
                <a:gd name="connsiteX2" fmla="*/ 81068 w 139055"/>
                <a:gd name="connsiteY2" fmla="*/ 168763 h 170032"/>
                <a:gd name="connsiteX3" fmla="*/ 50397 w 139055"/>
                <a:gd name="connsiteY3" fmla="*/ 161466 h 170032"/>
                <a:gd name="connsiteX4" fmla="*/ 27328 w 139055"/>
                <a:gd name="connsiteY4" fmla="*/ 139006 h 170032"/>
                <a:gd name="connsiteX5" fmla="*/ 27328 w 139055"/>
                <a:gd name="connsiteY5" fmla="*/ 164809 h 170032"/>
                <a:gd name="connsiteX6" fmla="*/ 0 w 139055"/>
                <a:gd name="connsiteY6" fmla="*/ 164809 h 170032"/>
                <a:gd name="connsiteX7" fmla="*/ 0 w 139055"/>
                <a:gd name="connsiteY7" fmla="*/ -1270 h 170032"/>
                <a:gd name="connsiteX8" fmla="*/ 27328 w 139055"/>
                <a:gd name="connsiteY8" fmla="*/ -1270 h 170032"/>
                <a:gd name="connsiteX9" fmla="*/ 27328 w 139055"/>
                <a:gd name="connsiteY9" fmla="*/ 92551 h 170032"/>
                <a:gd name="connsiteX10" fmla="*/ 40072 w 139055"/>
                <a:gd name="connsiteY10" fmla="*/ 131109 h 170032"/>
                <a:gd name="connsiteX11" fmla="*/ 74991 w 139055"/>
                <a:gd name="connsiteY11" fmla="*/ 145073 h 170032"/>
                <a:gd name="connsiteX12" fmla="*/ 102623 w 139055"/>
                <a:gd name="connsiteY12" fmla="*/ 133234 h 170032"/>
                <a:gd name="connsiteX13" fmla="*/ 111729 w 139055"/>
                <a:gd name="connsiteY13" fmla="*/ 98010 h 170032"/>
                <a:gd name="connsiteX14" fmla="*/ 111729 w 139055"/>
                <a:gd name="connsiteY14" fmla="*/ -1270 h 170032"/>
                <a:gd name="connsiteX15" fmla="*/ 139056 w 139055"/>
                <a:gd name="connsiteY15" fmla="*/ -1270 h 170032"/>
                <a:gd name="connsiteX16" fmla="*/ 139056 w 139055"/>
                <a:gd name="connsiteY16" fmla="*/ 98925 h 1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55" h="170032">
                  <a:moveTo>
                    <a:pt x="139056" y="98925"/>
                  </a:moveTo>
                  <a:cubicBezTo>
                    <a:pt x="139056" y="122003"/>
                    <a:pt x="134198" y="139311"/>
                    <a:pt x="124178" y="151151"/>
                  </a:cubicBezTo>
                  <a:cubicBezTo>
                    <a:pt x="114462" y="162990"/>
                    <a:pt x="100194" y="168763"/>
                    <a:pt x="81068" y="168763"/>
                  </a:cubicBezTo>
                  <a:cubicBezTo>
                    <a:pt x="69523" y="168763"/>
                    <a:pt x="59208" y="166324"/>
                    <a:pt x="50397" y="161466"/>
                  </a:cubicBezTo>
                  <a:cubicBezTo>
                    <a:pt x="41596" y="156313"/>
                    <a:pt x="34004" y="149026"/>
                    <a:pt x="27328" y="139006"/>
                  </a:cubicBezTo>
                  <a:lnTo>
                    <a:pt x="27328" y="164809"/>
                  </a:lnTo>
                  <a:lnTo>
                    <a:pt x="0" y="164809"/>
                  </a:lnTo>
                  <a:lnTo>
                    <a:pt x="0" y="-1270"/>
                  </a:lnTo>
                  <a:lnTo>
                    <a:pt x="27328" y="-1270"/>
                  </a:lnTo>
                  <a:lnTo>
                    <a:pt x="27328" y="92551"/>
                  </a:lnTo>
                  <a:cubicBezTo>
                    <a:pt x="27328" y="108640"/>
                    <a:pt x="31576" y="121699"/>
                    <a:pt x="40072" y="131109"/>
                  </a:cubicBezTo>
                  <a:cubicBezTo>
                    <a:pt x="48578" y="140216"/>
                    <a:pt x="60113" y="145073"/>
                    <a:pt x="74991" y="145073"/>
                  </a:cubicBezTo>
                  <a:cubicBezTo>
                    <a:pt x="87135" y="145073"/>
                    <a:pt x="96546" y="141129"/>
                    <a:pt x="102623" y="133234"/>
                  </a:cubicBezTo>
                  <a:cubicBezTo>
                    <a:pt x="108690" y="125642"/>
                    <a:pt x="111729" y="113802"/>
                    <a:pt x="111729" y="98010"/>
                  </a:cubicBezTo>
                  <a:lnTo>
                    <a:pt x="111729" y="-1270"/>
                  </a:lnTo>
                  <a:lnTo>
                    <a:pt x="139056" y="-1270"/>
                  </a:lnTo>
                  <a:lnTo>
                    <a:pt x="139056" y="98925"/>
                  </a:lnTo>
                  <a:close/>
                </a:path>
              </a:pathLst>
            </a:custGeom>
            <a:solidFill>
              <a:srgbClr val="FFFF00"/>
            </a:solidFill>
            <a:ln w="30474" cap="flat">
              <a:noFill/>
              <a:prstDash val="solid"/>
              <a:miter/>
            </a:ln>
          </p:spPr>
          <p:txBody>
            <a:bodyPr rtlCol="0" anchor="ctr"/>
            <a:lstStyle/>
            <a:p>
              <a:pPr algn="ctr"/>
              <a:endParaRPr lang="en-US"/>
            </a:p>
          </p:txBody>
        </p:sp>
        <p:sp>
          <p:nvSpPr>
            <p:cNvPr id="30" name="Freeform: Shape 29">
              <a:extLst>
                <a:ext uri="{FF2B5EF4-FFF2-40B4-BE49-F238E27FC236}">
                  <a16:creationId xmlns:a16="http://schemas.microsoft.com/office/drawing/2014/main" id="{6C6061DB-B922-22F9-5C0F-A14449D64903}"/>
                </a:ext>
              </a:extLst>
            </p:cNvPr>
            <p:cNvSpPr/>
            <p:nvPr>
              <p:custDataLst>
                <p:tags r:id="rId12"/>
              </p:custDataLst>
            </p:nvPr>
          </p:nvSpPr>
          <p:spPr>
            <a:xfrm flipV="1">
              <a:off x="15677211" y="-14422247"/>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FF"/>
            </a:solidFill>
            <a:ln w="30474" cap="flat">
              <a:noFill/>
              <a:prstDash val="solid"/>
              <a:miter/>
            </a:ln>
          </p:spPr>
          <p:txBody>
            <a:bodyPr rtlCol="0" anchor="ctr"/>
            <a:lstStyle/>
            <a:p>
              <a:pPr algn="ctr"/>
              <a:endParaRPr lang="en-US"/>
            </a:p>
          </p:txBody>
        </p:sp>
      </p:grpSp>
      <p:cxnSp>
        <p:nvCxnSpPr>
          <p:cNvPr id="31" name="Straight Connector 30">
            <a:extLst>
              <a:ext uri="{FF2B5EF4-FFF2-40B4-BE49-F238E27FC236}">
                <a16:creationId xmlns:a16="http://schemas.microsoft.com/office/drawing/2014/main" id="{BC487EE5-B440-0ED1-F844-A493BAF31C5E}"/>
              </a:ext>
            </a:extLst>
          </p:cNvPr>
          <p:cNvCxnSpPr>
            <a:cxnSpLocks/>
          </p:cNvCxnSpPr>
          <p:nvPr/>
        </p:nvCxnSpPr>
        <p:spPr bwMode="auto">
          <a:xfrm>
            <a:off x="8018782" y="5332565"/>
            <a:ext cx="1661011" cy="0"/>
          </a:xfrm>
          <a:prstGeom prst="line">
            <a:avLst/>
          </a:prstGeom>
          <a:noFill/>
          <a:ln w="28575" cap="flat" cmpd="sng" algn="ctr">
            <a:solidFill>
              <a:schemeClr val="tx1"/>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1A19D85F-182F-E3DE-3CA3-C424107D20BD}"/>
              </a:ext>
            </a:extLst>
          </p:cNvPr>
          <p:cNvSpPr txBox="1"/>
          <p:nvPr/>
        </p:nvSpPr>
        <p:spPr bwMode="auto">
          <a:xfrm>
            <a:off x="322083" y="4304540"/>
            <a:ext cx="1154783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For </a:t>
            </a:r>
            <a:r>
              <a:rPr lang="en-US" sz="2400" cap="small" dirty="0">
                <a:solidFill>
                  <a:srgbClr val="FFFF00"/>
                </a:solidFill>
                <a:latin typeface="Arev Sans" pitchFamily="34" charset="0"/>
                <a:ea typeface="Arev Sans" pitchFamily="34" charset="0"/>
                <a:cs typeface="Arev sans bold" pitchFamily="34" charset="0"/>
              </a:rPr>
              <a:t>Baby</a:t>
            </a:r>
            <a:r>
              <a:rPr lang="en-US" sz="2400" dirty="0">
                <a:latin typeface="Arev Sans" pitchFamily="34" charset="0"/>
                <a:ea typeface="Arev Sans" pitchFamily="34" charset="0"/>
                <a:cs typeface="Arev sans bold" pitchFamily="34" charset="0"/>
              </a:rPr>
              <a:t> defined by one randomly placed classical reversible gate, </a:t>
            </a:r>
          </a:p>
        </p:txBody>
      </p:sp>
      <p:sp>
        <p:nvSpPr>
          <p:cNvPr id="15" name="TextBox 14">
            <a:extLst>
              <a:ext uri="{FF2B5EF4-FFF2-40B4-BE49-F238E27FC236}">
                <a16:creationId xmlns:a16="http://schemas.microsoft.com/office/drawing/2014/main" id="{057C2463-0C43-E99A-1622-3B7DD00A94E3}"/>
              </a:ext>
            </a:extLst>
          </p:cNvPr>
          <p:cNvSpPr txBox="1"/>
          <p:nvPr/>
        </p:nvSpPr>
        <p:spPr bwMode="auto">
          <a:xfrm>
            <a:off x="322083" y="5822993"/>
            <a:ext cx="11547835" cy="94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is known, but only implies random O(n</a:t>
            </a:r>
            <a:r>
              <a:rPr lang="en-US" baseline="30000" dirty="0">
                <a:solidFill>
                  <a:srgbClr val="FFFF00"/>
                </a:solidFill>
                <a:effectLst>
                  <a:glow rad="228600">
                    <a:schemeClr val="accent1">
                      <a:satMod val="175000"/>
                      <a:alpha val="40000"/>
                    </a:schemeClr>
                  </a:glow>
                </a:effectLst>
                <a:latin typeface="Arev Sans" pitchFamily="34" charset="0"/>
                <a:ea typeface="Arev Sans" pitchFamily="34" charset="0"/>
                <a:cs typeface="Arev sans bold" pitchFamily="34" charset="0"/>
              </a:rPr>
              <a:t>3</a:t>
            </a:r>
            <a:r>
              <a:rPr lang="en-US" sz="2400" dirty="0">
                <a:latin typeface="Arev Sans" pitchFamily="34" charset="0"/>
                <a:ea typeface="Arev Sans" pitchFamily="34" charset="0"/>
                <a:cs typeface="Arev sans bold" pitchFamily="34" charset="0"/>
              </a:rPr>
              <a:t>)-size classical reversible circuits</a:t>
            </a:r>
            <a:br>
              <a:rPr lang="en-US" sz="2400" dirty="0">
                <a:latin typeface="Arev Sans" pitchFamily="34" charset="0"/>
                <a:ea typeface="Arev Sans" pitchFamily="34" charset="0"/>
                <a:cs typeface="Arev sans bold" pitchFamily="34" charset="0"/>
              </a:rPr>
            </a:br>
            <a:r>
              <a:rPr lang="en-US" sz="2400" dirty="0">
                <a:latin typeface="Arev Sans" pitchFamily="34" charset="0"/>
                <a:ea typeface="Arev Sans" pitchFamily="34" charset="0"/>
                <a:cs typeface="Arev sans bold" pitchFamily="34" charset="0"/>
              </a:rPr>
              <a:t>are almost </a:t>
            </a:r>
            <a:r>
              <a:rPr lang="en-US" sz="2400" dirty="0">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-wise uniform permutations.</a:t>
            </a:r>
          </a:p>
        </p:txBody>
      </p:sp>
    </p:spTree>
    <p:extLst>
      <p:ext uri="{BB962C8B-B14F-4D97-AF65-F5344CB8AC3E}">
        <p14:creationId xmlns:p14="http://schemas.microsoft.com/office/powerpoint/2010/main" val="1027841634"/>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7665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A1D354-1E56-EABD-15C9-3C72B7DB6AD9}"/>
              </a:ext>
            </a:extLst>
          </p:cNvPr>
          <p:cNvSpPr txBox="1"/>
          <p:nvPr/>
        </p:nvSpPr>
        <p:spPr bwMode="auto">
          <a:xfrm>
            <a:off x="-73481" y="2307471"/>
            <a:ext cx="664573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1500" dirty="0">
                <a:latin typeface="Geodesic" panose="00000400000000000000" pitchFamily="2" charset="0"/>
                <a:ea typeface="Arev Sans" pitchFamily="34" charset="0"/>
                <a:cs typeface="Arev sans bold" pitchFamily="34" charset="0"/>
              </a:rPr>
              <a:t>Thanks</a:t>
            </a:r>
            <a:r>
              <a:rPr lang="en-US" sz="8000" dirty="0">
                <a:latin typeface="Geodesic" panose="00000400000000000000" pitchFamily="2" charset="0"/>
                <a:ea typeface="Arev Sans" pitchFamily="34" charset="0"/>
                <a:cs typeface="Arev sans bold" pitchFamily="34" charset="0"/>
              </a:rPr>
              <a:t>!</a:t>
            </a:r>
          </a:p>
        </p:txBody>
      </p:sp>
      <p:pic>
        <p:nvPicPr>
          <p:cNvPr id="6150" name="Picture 6">
            <a:extLst>
              <a:ext uri="{FF2B5EF4-FFF2-40B4-BE49-F238E27FC236}">
                <a16:creationId xmlns:a16="http://schemas.microsoft.com/office/drawing/2014/main" id="{3933BD02-723C-F203-8679-3B11A81484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827" y="9538"/>
            <a:ext cx="5539846" cy="68770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sketchy line">
            <a:extLst>
              <a:ext uri="{FF2B5EF4-FFF2-40B4-BE49-F238E27FC236}">
                <a16:creationId xmlns:a16="http://schemas.microsoft.com/office/drawing/2014/main" id="{9CCDFD0C-3F54-E2FC-4EF1-183B5449B7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7544" y="4124654"/>
            <a:ext cx="4243589" cy="45719"/>
          </a:xfrm>
          <a:custGeom>
            <a:avLst/>
            <a:gdLst>
              <a:gd name="connsiteX0" fmla="*/ 0 w 4243589"/>
              <a:gd name="connsiteY0" fmla="*/ 0 h 45719"/>
              <a:gd name="connsiteX1" fmla="*/ 563791 w 4243589"/>
              <a:gd name="connsiteY1" fmla="*/ 0 h 45719"/>
              <a:gd name="connsiteX2" fmla="*/ 1042710 w 4243589"/>
              <a:gd name="connsiteY2" fmla="*/ 0 h 45719"/>
              <a:gd name="connsiteX3" fmla="*/ 1564066 w 4243589"/>
              <a:gd name="connsiteY3" fmla="*/ 0 h 45719"/>
              <a:gd name="connsiteX4" fmla="*/ 2212729 w 4243589"/>
              <a:gd name="connsiteY4" fmla="*/ 0 h 45719"/>
              <a:gd name="connsiteX5" fmla="*/ 2776520 w 4243589"/>
              <a:gd name="connsiteY5" fmla="*/ 0 h 45719"/>
              <a:gd name="connsiteX6" fmla="*/ 3297875 w 4243589"/>
              <a:gd name="connsiteY6" fmla="*/ 0 h 45719"/>
              <a:gd name="connsiteX7" fmla="*/ 4243589 w 4243589"/>
              <a:gd name="connsiteY7" fmla="*/ 0 h 45719"/>
              <a:gd name="connsiteX8" fmla="*/ 4243589 w 4243589"/>
              <a:gd name="connsiteY8" fmla="*/ 45719 h 45719"/>
              <a:gd name="connsiteX9" fmla="*/ 3637362 w 4243589"/>
              <a:gd name="connsiteY9" fmla="*/ 45719 h 45719"/>
              <a:gd name="connsiteX10" fmla="*/ 3116007 w 4243589"/>
              <a:gd name="connsiteY10" fmla="*/ 45719 h 45719"/>
              <a:gd name="connsiteX11" fmla="*/ 2424908 w 4243589"/>
              <a:gd name="connsiteY11" fmla="*/ 45719 h 45719"/>
              <a:gd name="connsiteX12" fmla="*/ 1861117 w 4243589"/>
              <a:gd name="connsiteY12" fmla="*/ 45719 h 45719"/>
              <a:gd name="connsiteX13" fmla="*/ 1382198 w 4243589"/>
              <a:gd name="connsiteY13" fmla="*/ 45719 h 45719"/>
              <a:gd name="connsiteX14" fmla="*/ 733535 w 4243589"/>
              <a:gd name="connsiteY14" fmla="*/ 45719 h 45719"/>
              <a:gd name="connsiteX15" fmla="*/ 0 w 4243589"/>
              <a:gd name="connsiteY15" fmla="*/ 45719 h 45719"/>
              <a:gd name="connsiteX16" fmla="*/ 0 w 4243589"/>
              <a:gd name="connsiteY1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45719"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985" y="12205"/>
                  <a:pt x="4244298" y="26576"/>
                  <a:pt x="4243589" y="45719"/>
                </a:cubicBezTo>
                <a:cubicBezTo>
                  <a:pt x="4112949" y="24576"/>
                  <a:pt x="3928037" y="29262"/>
                  <a:pt x="3637362" y="45719"/>
                </a:cubicBezTo>
                <a:cubicBezTo>
                  <a:pt x="3346687" y="62176"/>
                  <a:pt x="3254446" y="54100"/>
                  <a:pt x="3116007" y="45719"/>
                </a:cubicBezTo>
                <a:cubicBezTo>
                  <a:pt x="2977569" y="37338"/>
                  <a:pt x="2620228" y="56304"/>
                  <a:pt x="2424908" y="45719"/>
                </a:cubicBezTo>
                <a:cubicBezTo>
                  <a:pt x="2229588" y="35134"/>
                  <a:pt x="2088287" y="23577"/>
                  <a:pt x="1861117" y="45719"/>
                </a:cubicBezTo>
                <a:cubicBezTo>
                  <a:pt x="1633947" y="67861"/>
                  <a:pt x="1502447" y="26560"/>
                  <a:pt x="1382198" y="45719"/>
                </a:cubicBezTo>
                <a:cubicBezTo>
                  <a:pt x="1261949" y="64878"/>
                  <a:pt x="1045440" y="55784"/>
                  <a:pt x="733535" y="45719"/>
                </a:cubicBezTo>
                <a:cubicBezTo>
                  <a:pt x="421630" y="35654"/>
                  <a:pt x="341257" y="9072"/>
                  <a:pt x="0" y="45719"/>
                </a:cubicBezTo>
                <a:cubicBezTo>
                  <a:pt x="-553" y="24164"/>
                  <a:pt x="1835" y="18692"/>
                  <a:pt x="0" y="0"/>
                </a:cubicBezTo>
                <a:close/>
              </a:path>
              <a:path w="4243589" h="45719"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345" y="20692"/>
                  <a:pt x="4241695" y="26047"/>
                  <a:pt x="4243589" y="45719"/>
                </a:cubicBezTo>
                <a:cubicBezTo>
                  <a:pt x="4130424" y="26191"/>
                  <a:pt x="3932803" y="69680"/>
                  <a:pt x="3722234" y="45719"/>
                </a:cubicBezTo>
                <a:cubicBezTo>
                  <a:pt x="3511665" y="21758"/>
                  <a:pt x="3269903" y="73425"/>
                  <a:pt x="3116007" y="45719"/>
                </a:cubicBezTo>
                <a:cubicBezTo>
                  <a:pt x="2962111" y="18013"/>
                  <a:pt x="2744280" y="50655"/>
                  <a:pt x="2509780" y="45719"/>
                </a:cubicBezTo>
                <a:cubicBezTo>
                  <a:pt x="2275280" y="40783"/>
                  <a:pt x="2066059" y="71095"/>
                  <a:pt x="1945989" y="45719"/>
                </a:cubicBezTo>
                <a:cubicBezTo>
                  <a:pt x="1825919" y="20343"/>
                  <a:pt x="1407329" y="40047"/>
                  <a:pt x="1254890" y="45719"/>
                </a:cubicBezTo>
                <a:cubicBezTo>
                  <a:pt x="1102451" y="51391"/>
                  <a:pt x="837950" y="59104"/>
                  <a:pt x="563791" y="45719"/>
                </a:cubicBezTo>
                <a:cubicBezTo>
                  <a:pt x="289632" y="32334"/>
                  <a:pt x="132768" y="34536"/>
                  <a:pt x="0" y="45719"/>
                </a:cubicBezTo>
                <a:cubicBezTo>
                  <a:pt x="-547" y="26819"/>
                  <a:pt x="2107" y="1651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406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 name="Group 351"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title="IguanaTex Vector Display">
            <a:extLst>
              <a:ext uri="{FF2B5EF4-FFF2-40B4-BE49-F238E27FC236}">
                <a16:creationId xmlns:a16="http://schemas.microsoft.com/office/drawing/2014/main" id="{04E0101A-0BDE-9CFB-EB5C-BC150291BCEF}"/>
              </a:ext>
            </a:extLst>
          </p:cNvPr>
          <p:cNvGrpSpPr>
            <a:grpSpLocks noChangeAspect="1"/>
          </p:cNvGrpSpPr>
          <p:nvPr>
            <p:custDataLst>
              <p:tags r:id="rId1"/>
            </p:custDataLst>
          </p:nvPr>
        </p:nvGrpSpPr>
        <p:grpSpPr>
          <a:xfrm>
            <a:off x="268656" y="1556941"/>
            <a:ext cx="3878334" cy="932876"/>
            <a:chOff x="10782205" y="-15689950"/>
            <a:chExt cx="2182832" cy="525048"/>
          </a:xfrm>
        </p:grpSpPr>
        <p:sp>
          <p:nvSpPr>
            <p:cNvPr id="338" name="Freeform: Shape 337">
              <a:extLst>
                <a:ext uri="{FF2B5EF4-FFF2-40B4-BE49-F238E27FC236}">
                  <a16:creationId xmlns:a16="http://schemas.microsoft.com/office/drawing/2014/main" id="{311B536A-F7FD-9C91-38F4-75BF24D1D7A0}"/>
                </a:ext>
              </a:extLst>
            </p:cNvPr>
            <p:cNvSpPr/>
            <p:nvPr>
              <p:custDataLst>
                <p:tags r:id="rId15"/>
              </p:custDataLst>
            </p:nvPr>
          </p:nvSpPr>
          <p:spPr>
            <a:xfrm flipV="1">
              <a:off x="11369141" y="-15609568"/>
              <a:ext cx="157266" cy="221340"/>
            </a:xfrm>
            <a:custGeom>
              <a:avLst/>
              <a:gdLst>
                <a:gd name="connsiteX0" fmla="*/ 0 w 157266"/>
                <a:gd name="connsiteY0" fmla="*/ 220043 h 221340"/>
                <a:gd name="connsiteX1" fmla="*/ 0 w 157266"/>
                <a:gd name="connsiteY1" fmla="*/ -1298 h 221340"/>
                <a:gd name="connsiteX2" fmla="*/ 157267 w 157266"/>
                <a:gd name="connsiteY2" fmla="*/ -1298 h 221340"/>
                <a:gd name="connsiteX3" fmla="*/ 157267 w 157266"/>
                <a:gd name="connsiteY3" fmla="*/ 41812 h 221340"/>
                <a:gd name="connsiteX4" fmla="*/ 57074 w 157266"/>
                <a:gd name="connsiteY4" fmla="*/ 41812 h 221340"/>
                <a:gd name="connsiteX5" fmla="*/ 57074 w 157266"/>
                <a:gd name="connsiteY5" fmla="*/ 92523 h 221340"/>
                <a:gd name="connsiteX6" fmla="*/ 148161 w 157266"/>
                <a:gd name="connsiteY6" fmla="*/ 92523 h 221340"/>
                <a:gd name="connsiteX7" fmla="*/ 148161 w 157266"/>
                <a:gd name="connsiteY7" fmla="*/ 135633 h 221340"/>
                <a:gd name="connsiteX8" fmla="*/ 57074 w 157266"/>
                <a:gd name="connsiteY8" fmla="*/ 135633 h 221340"/>
                <a:gd name="connsiteX9" fmla="*/ 57074 w 157266"/>
                <a:gd name="connsiteY9" fmla="*/ 176924 h 221340"/>
                <a:gd name="connsiteX10" fmla="*/ 153933 w 157266"/>
                <a:gd name="connsiteY10" fmla="*/ 176924 h 221340"/>
                <a:gd name="connsiteX11" fmla="*/ 153933 w 157266"/>
                <a:gd name="connsiteY11" fmla="*/ 220043 h 221340"/>
                <a:gd name="connsiteX12" fmla="*/ 0 w 157266"/>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66" h="221340">
                  <a:moveTo>
                    <a:pt x="0" y="220043"/>
                  </a:moveTo>
                  <a:lnTo>
                    <a:pt x="0" y="-1298"/>
                  </a:lnTo>
                  <a:lnTo>
                    <a:pt x="157267" y="-1298"/>
                  </a:lnTo>
                  <a:lnTo>
                    <a:pt x="157267" y="41812"/>
                  </a:lnTo>
                  <a:lnTo>
                    <a:pt x="57074" y="41812"/>
                  </a:lnTo>
                  <a:lnTo>
                    <a:pt x="57074" y="92523"/>
                  </a:lnTo>
                  <a:lnTo>
                    <a:pt x="148161" y="92523"/>
                  </a:lnTo>
                  <a:lnTo>
                    <a:pt x="148161" y="135633"/>
                  </a:lnTo>
                  <a:lnTo>
                    <a:pt x="57074" y="135633"/>
                  </a:lnTo>
                  <a:lnTo>
                    <a:pt x="57074" y="176924"/>
                  </a:lnTo>
                  <a:lnTo>
                    <a:pt x="153933" y="176924"/>
                  </a:lnTo>
                  <a:lnTo>
                    <a:pt x="153933" y="220043"/>
                  </a:lnTo>
                  <a:lnTo>
                    <a:pt x="0" y="220043"/>
                  </a:lnTo>
                  <a:close/>
                </a:path>
              </a:pathLst>
            </a:custGeom>
            <a:solidFill>
              <a:srgbClr val="FFFFFF"/>
            </a:solidFill>
            <a:ln w="3047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67922F2-4C9C-2E62-C9B6-CE1C40D34AD9}"/>
                </a:ext>
              </a:extLst>
            </p:cNvPr>
            <p:cNvSpPr/>
            <p:nvPr>
              <p:custDataLst>
                <p:tags r:id="rId16"/>
              </p:custDataLst>
            </p:nvPr>
          </p:nvSpPr>
          <p:spPr>
            <a:xfrm flipV="1">
              <a:off x="10782205" y="-15336361"/>
              <a:ext cx="143998" cy="168229"/>
            </a:xfrm>
            <a:custGeom>
              <a:avLst/>
              <a:gdLst>
                <a:gd name="connsiteX0" fmla="*/ 7610 w 143998"/>
                <a:gd name="connsiteY0" fmla="*/ 166948 h 168229"/>
                <a:gd name="connsiteX1" fmla="*/ 59998 w 143998"/>
                <a:gd name="connsiteY1" fmla="*/ 88480 h 168229"/>
                <a:gd name="connsiteX2" fmla="*/ 0 w 143998"/>
                <a:gd name="connsiteY2" fmla="*/ -1282 h 168229"/>
                <a:gd name="connsiteX3" fmla="*/ 24460 w 143998"/>
                <a:gd name="connsiteY3" fmla="*/ -1282 h 168229"/>
                <a:gd name="connsiteX4" fmla="*/ 72228 w 143998"/>
                <a:gd name="connsiteY4" fmla="*/ 70251 h 168229"/>
                <a:gd name="connsiteX5" fmla="*/ 119539 w 143998"/>
                <a:gd name="connsiteY5" fmla="*/ -1282 h 168229"/>
                <a:gd name="connsiteX6" fmla="*/ 143999 w 143998"/>
                <a:gd name="connsiteY6" fmla="*/ -1282 h 168229"/>
                <a:gd name="connsiteX7" fmla="*/ 86305 w 143998"/>
                <a:gd name="connsiteY7" fmla="*/ 86175 h 168229"/>
                <a:gd name="connsiteX8" fmla="*/ 140303 w 143998"/>
                <a:gd name="connsiteY8" fmla="*/ 166948 h 168229"/>
                <a:gd name="connsiteX9" fmla="*/ 115842 w 143998"/>
                <a:gd name="connsiteY9" fmla="*/ 166948 h 168229"/>
                <a:gd name="connsiteX10" fmla="*/ 73847 w 143998"/>
                <a:gd name="connsiteY10" fmla="*/ 104407 h 168229"/>
                <a:gd name="connsiteX11" fmla="*/ 32071 w 143998"/>
                <a:gd name="connsiteY11" fmla="*/ 166948 h 168229"/>
                <a:gd name="connsiteX12" fmla="*/ 7610 w 143998"/>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998" h="168229">
                  <a:moveTo>
                    <a:pt x="7610" y="166948"/>
                  </a:moveTo>
                  <a:lnTo>
                    <a:pt x="59998" y="88480"/>
                  </a:lnTo>
                  <a:lnTo>
                    <a:pt x="0" y="-1282"/>
                  </a:lnTo>
                  <a:lnTo>
                    <a:pt x="24460" y="-1282"/>
                  </a:lnTo>
                  <a:lnTo>
                    <a:pt x="72228" y="70251"/>
                  </a:lnTo>
                  <a:lnTo>
                    <a:pt x="119539" y="-1282"/>
                  </a:lnTo>
                  <a:lnTo>
                    <a:pt x="143999" y="-1282"/>
                  </a:lnTo>
                  <a:lnTo>
                    <a:pt x="86305" y="86175"/>
                  </a:lnTo>
                  <a:lnTo>
                    <a:pt x="140303" y="166948"/>
                  </a:lnTo>
                  <a:lnTo>
                    <a:pt x="115842" y="166948"/>
                  </a:lnTo>
                  <a:lnTo>
                    <a:pt x="73847" y="104407"/>
                  </a:lnTo>
                  <a:lnTo>
                    <a:pt x="32071" y="166948"/>
                  </a:lnTo>
                  <a:lnTo>
                    <a:pt x="7610" y="166948"/>
                  </a:lnTo>
                  <a:close/>
                </a:path>
              </a:pathLst>
            </a:custGeom>
            <a:solidFill>
              <a:srgbClr val="FFFF00"/>
            </a:solidFill>
            <a:ln w="3047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4E38BDF4-102D-9C15-1220-DB4F2FB399E8}"/>
                </a:ext>
              </a:extLst>
            </p:cNvPr>
            <p:cNvSpPr/>
            <p:nvPr>
              <p:custDataLst>
                <p:tags r:id="rId17"/>
              </p:custDataLst>
            </p:nvPr>
          </p:nvSpPr>
          <p:spPr>
            <a:xfrm flipV="1">
              <a:off x="10952067" y="-15265048"/>
              <a:ext cx="155067" cy="60922"/>
            </a:xfrm>
            <a:custGeom>
              <a:avLst/>
              <a:gdLst>
                <a:gd name="connsiteX0" fmla="*/ 13155 w 155067"/>
                <a:gd name="connsiteY0" fmla="*/ 11874 h 60922"/>
                <a:gd name="connsiteX1" fmla="*/ 38767 w 155067"/>
                <a:gd name="connsiteY1" fmla="*/ 33104 h 60922"/>
                <a:gd name="connsiteX2" fmla="*/ 116301 w 155067"/>
                <a:gd name="connsiteY2" fmla="*/ -1280 h 60922"/>
                <a:gd name="connsiteX3" fmla="*/ 155068 w 155067"/>
                <a:gd name="connsiteY3" fmla="*/ 46488 h 60922"/>
                <a:gd name="connsiteX4" fmla="*/ 141913 w 155067"/>
                <a:gd name="connsiteY4" fmla="*/ 46488 h 60922"/>
                <a:gd name="connsiteX5" fmla="*/ 116301 w 155067"/>
                <a:gd name="connsiteY5" fmla="*/ 25265 h 60922"/>
                <a:gd name="connsiteX6" fmla="*/ 38767 w 155067"/>
                <a:gd name="connsiteY6" fmla="*/ 59642 h 60922"/>
                <a:gd name="connsiteX7" fmla="*/ 0 w 155067"/>
                <a:gd name="connsiteY7" fmla="*/ 11874 h 60922"/>
                <a:gd name="connsiteX8" fmla="*/ 13155 w 155067"/>
                <a:gd name="connsiteY8" fmla="*/ 11874 h 6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 h="60922">
                  <a:moveTo>
                    <a:pt x="13155" y="11874"/>
                  </a:moveTo>
                  <a:cubicBezTo>
                    <a:pt x="13155" y="16722"/>
                    <a:pt x="20765" y="33104"/>
                    <a:pt x="38767" y="33104"/>
                  </a:cubicBezTo>
                  <a:cubicBezTo>
                    <a:pt x="65304" y="33104"/>
                    <a:pt x="83763" y="-1280"/>
                    <a:pt x="116301" y="-1280"/>
                  </a:cubicBezTo>
                  <a:cubicBezTo>
                    <a:pt x="134760" y="-1280"/>
                    <a:pt x="155068" y="13950"/>
                    <a:pt x="155068" y="46488"/>
                  </a:cubicBezTo>
                  <a:lnTo>
                    <a:pt x="141913" y="46488"/>
                  </a:lnTo>
                  <a:cubicBezTo>
                    <a:pt x="141913" y="41649"/>
                    <a:pt x="134303" y="25265"/>
                    <a:pt x="116301" y="25265"/>
                  </a:cubicBezTo>
                  <a:cubicBezTo>
                    <a:pt x="89764" y="25265"/>
                    <a:pt x="71305" y="59642"/>
                    <a:pt x="38767" y="59642"/>
                  </a:cubicBezTo>
                  <a:cubicBezTo>
                    <a:pt x="20308" y="59642"/>
                    <a:pt x="0" y="44412"/>
                    <a:pt x="0" y="11874"/>
                  </a:cubicBezTo>
                  <a:lnTo>
                    <a:pt x="13155" y="11874"/>
                  </a:lnTo>
                  <a:close/>
                </a:path>
              </a:pathLst>
            </a:custGeom>
            <a:solidFill>
              <a:srgbClr val="FFFFFF"/>
            </a:solidFill>
            <a:ln w="3047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1B4E8A7-1D7F-30BD-7B75-480BC1DEC5FD}"/>
                </a:ext>
              </a:extLst>
            </p:cNvPr>
            <p:cNvSpPr/>
            <p:nvPr>
              <p:custDataLst>
                <p:tags r:id="rId18"/>
              </p:custDataLst>
            </p:nvPr>
          </p:nvSpPr>
          <p:spPr>
            <a:xfrm flipV="1">
              <a:off x="11149146" y="-15336361"/>
              <a:ext cx="108689" cy="168229"/>
            </a:xfrm>
            <a:custGeom>
              <a:avLst/>
              <a:gdLst>
                <a:gd name="connsiteX0" fmla="*/ 22850 w 108689"/>
                <a:gd name="connsiteY0" fmla="*/ 148250 h 168229"/>
                <a:gd name="connsiteX1" fmla="*/ 51463 w 108689"/>
                <a:gd name="connsiteY1" fmla="*/ 148250 h 168229"/>
                <a:gd name="connsiteX2" fmla="*/ 75924 w 108689"/>
                <a:gd name="connsiteY2" fmla="*/ 139945 h 168229"/>
                <a:gd name="connsiteX3" fmla="*/ 84696 w 108689"/>
                <a:gd name="connsiteY3" fmla="*/ 116637 h 168229"/>
                <a:gd name="connsiteX4" fmla="*/ 75924 w 108689"/>
                <a:gd name="connsiteY4" fmla="*/ 93328 h 168229"/>
                <a:gd name="connsiteX5" fmla="*/ 51463 w 108689"/>
                <a:gd name="connsiteY5" fmla="*/ 85024 h 168229"/>
                <a:gd name="connsiteX6" fmla="*/ 22850 w 108689"/>
                <a:gd name="connsiteY6" fmla="*/ 85024 h 168229"/>
                <a:gd name="connsiteX7" fmla="*/ 22850 w 108689"/>
                <a:gd name="connsiteY7" fmla="*/ 148250 h 168229"/>
                <a:gd name="connsiteX8" fmla="*/ 0 w 108689"/>
                <a:gd name="connsiteY8" fmla="*/ 166948 h 168229"/>
                <a:gd name="connsiteX9" fmla="*/ 0 w 108689"/>
                <a:gd name="connsiteY9" fmla="*/ -1282 h 168229"/>
                <a:gd name="connsiteX10" fmla="*/ 22850 w 108689"/>
                <a:gd name="connsiteY10" fmla="*/ -1282 h 168229"/>
                <a:gd name="connsiteX11" fmla="*/ 22850 w 108689"/>
                <a:gd name="connsiteY11" fmla="*/ 66335 h 168229"/>
                <a:gd name="connsiteX12" fmla="*/ 51463 w 108689"/>
                <a:gd name="connsiteY12" fmla="*/ 66335 h 168229"/>
                <a:gd name="connsiteX13" fmla="*/ 94154 w 108689"/>
                <a:gd name="connsiteY13" fmla="*/ 79022 h 168229"/>
                <a:gd name="connsiteX14" fmla="*/ 108689 w 108689"/>
                <a:gd name="connsiteY14" fmla="*/ 116637 h 168229"/>
                <a:gd name="connsiteX15" fmla="*/ 94154 w 108689"/>
                <a:gd name="connsiteY15" fmla="*/ 154251 h 168229"/>
                <a:gd name="connsiteX16" fmla="*/ 51463 w 108689"/>
                <a:gd name="connsiteY16" fmla="*/ 166948 h 168229"/>
                <a:gd name="connsiteX17" fmla="*/ 0 w 108689"/>
                <a:gd name="connsiteY17"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689" h="168229">
                  <a:moveTo>
                    <a:pt x="22850" y="148250"/>
                  </a:moveTo>
                  <a:lnTo>
                    <a:pt x="51463" y="148250"/>
                  </a:lnTo>
                  <a:cubicBezTo>
                    <a:pt x="62073" y="148250"/>
                    <a:pt x="70151" y="145489"/>
                    <a:pt x="75924" y="139945"/>
                  </a:cubicBezTo>
                  <a:cubicBezTo>
                    <a:pt x="81695" y="134639"/>
                    <a:pt x="84696" y="126791"/>
                    <a:pt x="84696" y="116637"/>
                  </a:cubicBezTo>
                  <a:cubicBezTo>
                    <a:pt x="84696" y="106483"/>
                    <a:pt x="81695" y="98634"/>
                    <a:pt x="75924" y="93328"/>
                  </a:cubicBezTo>
                  <a:cubicBezTo>
                    <a:pt x="70151" y="87796"/>
                    <a:pt x="62073" y="85024"/>
                    <a:pt x="51463" y="85024"/>
                  </a:cubicBezTo>
                  <a:lnTo>
                    <a:pt x="22850" y="85024"/>
                  </a:lnTo>
                  <a:lnTo>
                    <a:pt x="22850" y="148250"/>
                  </a:lnTo>
                  <a:close/>
                  <a:moveTo>
                    <a:pt x="0" y="166948"/>
                  </a:moveTo>
                  <a:lnTo>
                    <a:pt x="0" y="-1282"/>
                  </a:lnTo>
                  <a:lnTo>
                    <a:pt x="22850" y="-1282"/>
                  </a:lnTo>
                  <a:lnTo>
                    <a:pt x="22850" y="66335"/>
                  </a:lnTo>
                  <a:lnTo>
                    <a:pt x="51463" y="66335"/>
                  </a:lnTo>
                  <a:cubicBezTo>
                    <a:pt x="70389" y="66335"/>
                    <a:pt x="84458" y="70489"/>
                    <a:pt x="94154" y="79022"/>
                  </a:cubicBezTo>
                  <a:cubicBezTo>
                    <a:pt x="103850" y="87558"/>
                    <a:pt x="108689" y="100026"/>
                    <a:pt x="108689" y="116637"/>
                  </a:cubicBezTo>
                  <a:cubicBezTo>
                    <a:pt x="108689" y="133248"/>
                    <a:pt x="103850" y="145716"/>
                    <a:pt x="94154" y="154251"/>
                  </a:cubicBezTo>
                  <a:cubicBezTo>
                    <a:pt x="84458" y="162796"/>
                    <a:pt x="70389" y="166948"/>
                    <a:pt x="51463" y="166948"/>
                  </a:cubicBezTo>
                  <a:lnTo>
                    <a:pt x="0" y="166948"/>
                  </a:lnTo>
                  <a:close/>
                </a:path>
              </a:pathLst>
            </a:custGeom>
            <a:solidFill>
              <a:srgbClr val="FFFF00"/>
            </a:solidFill>
            <a:ln w="3047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C0B2526A-7708-BDDA-7AAB-518234422059}"/>
                </a:ext>
              </a:extLst>
            </p:cNvPr>
            <p:cNvSpPr/>
            <p:nvPr>
              <p:custDataLst>
                <p:tags r:id="rId19"/>
              </p:custDataLst>
            </p:nvPr>
          </p:nvSpPr>
          <p:spPr>
            <a:xfrm flipV="1">
              <a:off x="11286596" y="-15339362"/>
              <a:ext cx="118386" cy="174459"/>
            </a:xfrm>
            <a:custGeom>
              <a:avLst/>
              <a:gdLst>
                <a:gd name="connsiteX0" fmla="*/ 108232 w 118386"/>
                <a:gd name="connsiteY0" fmla="*/ 164634 h 174459"/>
                <a:gd name="connsiteX1" fmla="*/ 83077 w 118386"/>
                <a:gd name="connsiteY1" fmla="*/ 171102 h 174459"/>
                <a:gd name="connsiteX2" fmla="*/ 59074 w 118386"/>
                <a:gd name="connsiteY2" fmla="*/ 173178 h 174459"/>
                <a:gd name="connsiteX3" fmla="*/ 15687 w 118386"/>
                <a:gd name="connsiteY3" fmla="*/ 160481 h 174459"/>
                <a:gd name="connsiteX4" fmla="*/ 0 w 118386"/>
                <a:gd name="connsiteY4" fmla="*/ 125172 h 174459"/>
                <a:gd name="connsiteX5" fmla="*/ 11306 w 118386"/>
                <a:gd name="connsiteY5" fmla="*/ 95178 h 174459"/>
                <a:gd name="connsiteX6" fmla="*/ 48225 w 118386"/>
                <a:gd name="connsiteY6" fmla="*/ 79251 h 174459"/>
                <a:gd name="connsiteX7" fmla="*/ 62074 w 118386"/>
                <a:gd name="connsiteY7" fmla="*/ 76479 h 174459"/>
                <a:gd name="connsiteX8" fmla="*/ 87001 w 118386"/>
                <a:gd name="connsiteY8" fmla="*/ 66098 h 174459"/>
                <a:gd name="connsiteX9" fmla="*/ 94612 w 118386"/>
                <a:gd name="connsiteY9" fmla="*/ 46714 h 174459"/>
                <a:gd name="connsiteX10" fmla="*/ 84000 w 118386"/>
                <a:gd name="connsiteY10" fmla="*/ 24787 h 174459"/>
                <a:gd name="connsiteX11" fmla="*/ 53998 w 118386"/>
                <a:gd name="connsiteY11" fmla="*/ 17177 h 174459"/>
                <a:gd name="connsiteX12" fmla="*/ 27917 w 118386"/>
                <a:gd name="connsiteY12" fmla="*/ 21102 h 174459"/>
                <a:gd name="connsiteX13" fmla="*/ 695 w 118386"/>
                <a:gd name="connsiteY13" fmla="*/ 32865 h 174459"/>
                <a:gd name="connsiteX14" fmla="*/ 695 w 118386"/>
                <a:gd name="connsiteY14" fmla="*/ 9330 h 174459"/>
                <a:gd name="connsiteX15" fmla="*/ 28613 w 118386"/>
                <a:gd name="connsiteY15" fmla="*/ 1490 h 174459"/>
                <a:gd name="connsiteX16" fmla="*/ 53998 w 118386"/>
                <a:gd name="connsiteY16" fmla="*/ -1282 h 174459"/>
                <a:gd name="connsiteX17" fmla="*/ 101994 w 118386"/>
                <a:gd name="connsiteY17" fmla="*/ 11406 h 174459"/>
                <a:gd name="connsiteX18" fmla="*/ 118386 w 118386"/>
                <a:gd name="connsiteY18" fmla="*/ 48334 h 174459"/>
                <a:gd name="connsiteX19" fmla="*/ 106385 w 118386"/>
                <a:gd name="connsiteY19" fmla="*/ 81100 h 174459"/>
                <a:gd name="connsiteX20" fmla="*/ 68771 w 118386"/>
                <a:gd name="connsiteY20" fmla="*/ 98178 h 174459"/>
                <a:gd name="connsiteX21" fmla="*/ 54921 w 118386"/>
                <a:gd name="connsiteY21" fmla="*/ 100941 h 174459"/>
                <a:gd name="connsiteX22" fmla="*/ 29537 w 118386"/>
                <a:gd name="connsiteY22" fmla="*/ 110179 h 174459"/>
                <a:gd name="connsiteX23" fmla="*/ 22840 w 118386"/>
                <a:gd name="connsiteY23" fmla="*/ 127019 h 174459"/>
                <a:gd name="connsiteX24" fmla="*/ 32994 w 118386"/>
                <a:gd name="connsiteY24" fmla="*/ 147556 h 174459"/>
                <a:gd name="connsiteX25" fmla="*/ 61618 w 118386"/>
                <a:gd name="connsiteY25" fmla="*/ 154709 h 174459"/>
                <a:gd name="connsiteX26" fmla="*/ 83762 w 118386"/>
                <a:gd name="connsiteY26" fmla="*/ 151708 h 174459"/>
                <a:gd name="connsiteX27" fmla="*/ 108232 w 118386"/>
                <a:gd name="connsiteY27" fmla="*/ 142479 h 174459"/>
                <a:gd name="connsiteX28" fmla="*/ 108232 w 118386"/>
                <a:gd name="connsiteY28" fmla="*/ 164634 h 1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386" h="174459">
                  <a:moveTo>
                    <a:pt x="108232" y="164634"/>
                  </a:moveTo>
                  <a:cubicBezTo>
                    <a:pt x="99689" y="167406"/>
                    <a:pt x="91382" y="169711"/>
                    <a:pt x="83077" y="171102"/>
                  </a:cubicBezTo>
                  <a:cubicBezTo>
                    <a:pt x="75000" y="172483"/>
                    <a:pt x="66922" y="173178"/>
                    <a:pt x="59074" y="173178"/>
                  </a:cubicBezTo>
                  <a:cubicBezTo>
                    <a:pt x="40614" y="173178"/>
                    <a:pt x="26079" y="169024"/>
                    <a:pt x="15687" y="160481"/>
                  </a:cubicBezTo>
                  <a:cubicBezTo>
                    <a:pt x="5306" y="151708"/>
                    <a:pt x="0" y="140174"/>
                    <a:pt x="0" y="125172"/>
                  </a:cubicBezTo>
                  <a:cubicBezTo>
                    <a:pt x="0" y="112484"/>
                    <a:pt x="3696" y="102331"/>
                    <a:pt x="11306" y="95178"/>
                  </a:cubicBezTo>
                  <a:cubicBezTo>
                    <a:pt x="18926" y="88025"/>
                    <a:pt x="31156" y="82719"/>
                    <a:pt x="48225" y="79251"/>
                  </a:cubicBezTo>
                  <a:lnTo>
                    <a:pt x="62074" y="76479"/>
                  </a:lnTo>
                  <a:cubicBezTo>
                    <a:pt x="73609" y="74174"/>
                    <a:pt x="81924" y="70718"/>
                    <a:pt x="87001" y="66098"/>
                  </a:cubicBezTo>
                  <a:cubicBezTo>
                    <a:pt x="92078" y="61488"/>
                    <a:pt x="94612" y="55020"/>
                    <a:pt x="94612" y="46714"/>
                  </a:cubicBezTo>
                  <a:cubicBezTo>
                    <a:pt x="94612" y="37256"/>
                    <a:pt x="91154" y="29864"/>
                    <a:pt x="84000" y="24787"/>
                  </a:cubicBezTo>
                  <a:cubicBezTo>
                    <a:pt x="77076" y="19711"/>
                    <a:pt x="66922" y="17177"/>
                    <a:pt x="53998" y="17177"/>
                  </a:cubicBezTo>
                  <a:cubicBezTo>
                    <a:pt x="45462" y="17177"/>
                    <a:pt x="36690" y="18559"/>
                    <a:pt x="27917" y="21102"/>
                  </a:cubicBezTo>
                  <a:cubicBezTo>
                    <a:pt x="18926" y="23636"/>
                    <a:pt x="9925" y="27559"/>
                    <a:pt x="695" y="32865"/>
                  </a:cubicBezTo>
                  <a:lnTo>
                    <a:pt x="695" y="9330"/>
                  </a:lnTo>
                  <a:cubicBezTo>
                    <a:pt x="10382" y="5871"/>
                    <a:pt x="19612" y="3099"/>
                    <a:pt x="28613" y="1490"/>
                  </a:cubicBezTo>
                  <a:cubicBezTo>
                    <a:pt x="37614" y="-359"/>
                    <a:pt x="45920" y="-1282"/>
                    <a:pt x="53998" y="-1282"/>
                  </a:cubicBezTo>
                  <a:cubicBezTo>
                    <a:pt x="75000" y="-1282"/>
                    <a:pt x="91154" y="2871"/>
                    <a:pt x="101994" y="11406"/>
                  </a:cubicBezTo>
                  <a:cubicBezTo>
                    <a:pt x="112842" y="19711"/>
                    <a:pt x="118386" y="32179"/>
                    <a:pt x="118386" y="48334"/>
                  </a:cubicBezTo>
                  <a:cubicBezTo>
                    <a:pt x="118386" y="61944"/>
                    <a:pt x="114462" y="73023"/>
                    <a:pt x="106385" y="81100"/>
                  </a:cubicBezTo>
                  <a:cubicBezTo>
                    <a:pt x="98308" y="89178"/>
                    <a:pt x="85611" y="94949"/>
                    <a:pt x="68771" y="98178"/>
                  </a:cubicBezTo>
                  <a:lnTo>
                    <a:pt x="54921" y="100941"/>
                  </a:lnTo>
                  <a:cubicBezTo>
                    <a:pt x="42463" y="103255"/>
                    <a:pt x="33919" y="106485"/>
                    <a:pt x="29537" y="110179"/>
                  </a:cubicBezTo>
                  <a:cubicBezTo>
                    <a:pt x="25156" y="113867"/>
                    <a:pt x="22840" y="119637"/>
                    <a:pt x="22840" y="127019"/>
                  </a:cubicBezTo>
                  <a:cubicBezTo>
                    <a:pt x="22840" y="135793"/>
                    <a:pt x="26308" y="142717"/>
                    <a:pt x="32994" y="147556"/>
                  </a:cubicBezTo>
                  <a:cubicBezTo>
                    <a:pt x="39691" y="152404"/>
                    <a:pt x="49149" y="154709"/>
                    <a:pt x="61618" y="154709"/>
                  </a:cubicBezTo>
                  <a:cubicBezTo>
                    <a:pt x="68771" y="154709"/>
                    <a:pt x="76153" y="153795"/>
                    <a:pt x="83762" y="151708"/>
                  </a:cubicBezTo>
                  <a:cubicBezTo>
                    <a:pt x="91382" y="149632"/>
                    <a:pt x="99689" y="146631"/>
                    <a:pt x="108232" y="142479"/>
                  </a:cubicBezTo>
                  <a:lnTo>
                    <a:pt x="108232" y="164634"/>
                  </a:lnTo>
                  <a:close/>
                </a:path>
              </a:pathLst>
            </a:custGeom>
            <a:solidFill>
              <a:srgbClr val="FFFF00"/>
            </a:solidFill>
            <a:ln w="3047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122C749F-F505-D5D4-DBDF-A015DF74DDAF}"/>
                </a:ext>
              </a:extLst>
            </p:cNvPr>
            <p:cNvSpPr/>
            <p:nvPr>
              <p:custDataLst>
                <p:tags r:id="rId20"/>
              </p:custDataLst>
            </p:nvPr>
          </p:nvSpPr>
          <p:spPr>
            <a:xfrm flipV="1">
              <a:off x="11445957" y="-15336361"/>
              <a:ext cx="108459" cy="168229"/>
            </a:xfrm>
            <a:custGeom>
              <a:avLst/>
              <a:gdLst>
                <a:gd name="connsiteX0" fmla="*/ 0 w 108459"/>
                <a:gd name="connsiteY0" fmla="*/ 166948 h 168229"/>
                <a:gd name="connsiteX1" fmla="*/ 0 w 108459"/>
                <a:gd name="connsiteY1" fmla="*/ -1282 h 168229"/>
                <a:gd name="connsiteX2" fmla="*/ 108459 w 108459"/>
                <a:gd name="connsiteY2" fmla="*/ -1282 h 168229"/>
                <a:gd name="connsiteX3" fmla="*/ 108459 w 108459"/>
                <a:gd name="connsiteY3" fmla="*/ 17873 h 168229"/>
                <a:gd name="connsiteX4" fmla="*/ 22851 w 108459"/>
                <a:gd name="connsiteY4" fmla="*/ 17873 h 168229"/>
                <a:gd name="connsiteX5" fmla="*/ 22851 w 108459"/>
                <a:gd name="connsiteY5" fmla="*/ 78793 h 168229"/>
                <a:gd name="connsiteX6" fmla="*/ 102928 w 108459"/>
                <a:gd name="connsiteY6" fmla="*/ 78793 h 168229"/>
                <a:gd name="connsiteX7" fmla="*/ 102928 w 108459"/>
                <a:gd name="connsiteY7" fmla="*/ 97949 h 168229"/>
                <a:gd name="connsiteX8" fmla="*/ 22851 w 108459"/>
                <a:gd name="connsiteY8" fmla="*/ 97949 h 168229"/>
                <a:gd name="connsiteX9" fmla="*/ 22851 w 108459"/>
                <a:gd name="connsiteY9" fmla="*/ 147794 h 168229"/>
                <a:gd name="connsiteX10" fmla="*/ 106384 w 108459"/>
                <a:gd name="connsiteY10" fmla="*/ 147794 h 168229"/>
                <a:gd name="connsiteX11" fmla="*/ 106384 w 108459"/>
                <a:gd name="connsiteY11" fmla="*/ 166948 h 168229"/>
                <a:gd name="connsiteX12" fmla="*/ 0 w 108459"/>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459" h="168229">
                  <a:moveTo>
                    <a:pt x="0" y="166948"/>
                  </a:moveTo>
                  <a:lnTo>
                    <a:pt x="0" y="-1282"/>
                  </a:lnTo>
                  <a:lnTo>
                    <a:pt x="108459" y="-1282"/>
                  </a:lnTo>
                  <a:lnTo>
                    <a:pt x="108459" y="17873"/>
                  </a:lnTo>
                  <a:lnTo>
                    <a:pt x="22851" y="17873"/>
                  </a:lnTo>
                  <a:lnTo>
                    <a:pt x="22851" y="78793"/>
                  </a:lnTo>
                  <a:lnTo>
                    <a:pt x="102928" y="78793"/>
                  </a:lnTo>
                  <a:lnTo>
                    <a:pt x="102928" y="97949"/>
                  </a:lnTo>
                  <a:lnTo>
                    <a:pt x="22851" y="97949"/>
                  </a:lnTo>
                  <a:lnTo>
                    <a:pt x="22851" y="147794"/>
                  </a:lnTo>
                  <a:lnTo>
                    <a:pt x="106384" y="147794"/>
                  </a:lnTo>
                  <a:lnTo>
                    <a:pt x="106384"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6EE7A9C-4820-5DFE-CFD6-FA685945B30C}"/>
                </a:ext>
              </a:extLst>
            </p:cNvPr>
            <p:cNvSpPr/>
            <p:nvPr>
              <p:custDataLst>
                <p:tags r:id="rId21"/>
              </p:custDataLst>
            </p:nvPr>
          </p:nvSpPr>
          <p:spPr>
            <a:xfrm flipV="1">
              <a:off x="11594806" y="-15336361"/>
              <a:ext cx="128768" cy="171459"/>
            </a:xfrm>
            <a:custGeom>
              <a:avLst/>
              <a:gdLst>
                <a:gd name="connsiteX0" fmla="*/ 0 w 128768"/>
                <a:gd name="connsiteY0" fmla="*/ 170178 h 171459"/>
                <a:gd name="connsiteX1" fmla="*/ 0 w 128768"/>
                <a:gd name="connsiteY1" fmla="*/ 65174 h 171459"/>
                <a:gd name="connsiteX2" fmla="*/ 16154 w 128768"/>
                <a:gd name="connsiteY2" fmla="*/ 15558 h 171459"/>
                <a:gd name="connsiteX3" fmla="*/ 64380 w 128768"/>
                <a:gd name="connsiteY3" fmla="*/ -1282 h 171459"/>
                <a:gd name="connsiteX4" fmla="*/ 112376 w 128768"/>
                <a:gd name="connsiteY4" fmla="*/ 15558 h 171459"/>
                <a:gd name="connsiteX5" fmla="*/ 128769 w 128768"/>
                <a:gd name="connsiteY5" fmla="*/ 65174 h 171459"/>
                <a:gd name="connsiteX6" fmla="*/ 128769 w 128768"/>
                <a:gd name="connsiteY6" fmla="*/ 170178 h 171459"/>
                <a:gd name="connsiteX7" fmla="*/ 105918 w 128768"/>
                <a:gd name="connsiteY7" fmla="*/ 170178 h 171459"/>
                <a:gd name="connsiteX8" fmla="*/ 105918 w 128768"/>
                <a:gd name="connsiteY8" fmla="*/ 67946 h 171459"/>
                <a:gd name="connsiteX9" fmla="*/ 95994 w 128768"/>
                <a:gd name="connsiteY9" fmla="*/ 28951 h 171459"/>
                <a:gd name="connsiteX10" fmla="*/ 64380 w 128768"/>
                <a:gd name="connsiteY10" fmla="*/ 17177 h 171459"/>
                <a:gd name="connsiteX11" fmla="*/ 32766 w 128768"/>
                <a:gd name="connsiteY11" fmla="*/ 28951 h 171459"/>
                <a:gd name="connsiteX12" fmla="*/ 22841 w 128768"/>
                <a:gd name="connsiteY12" fmla="*/ 67946 h 171459"/>
                <a:gd name="connsiteX13" fmla="*/ 22841 w 128768"/>
                <a:gd name="connsiteY13" fmla="*/ 170178 h 171459"/>
                <a:gd name="connsiteX14" fmla="*/ 0 w 128768"/>
                <a:gd name="connsiteY14" fmla="*/ 170178 h 1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68" h="171459">
                  <a:moveTo>
                    <a:pt x="0" y="170178"/>
                  </a:moveTo>
                  <a:lnTo>
                    <a:pt x="0" y="65174"/>
                  </a:lnTo>
                  <a:cubicBezTo>
                    <a:pt x="0" y="43257"/>
                    <a:pt x="5307" y="26637"/>
                    <a:pt x="16154" y="15558"/>
                  </a:cubicBezTo>
                  <a:cubicBezTo>
                    <a:pt x="27234" y="4253"/>
                    <a:pt x="43148" y="-1282"/>
                    <a:pt x="64380" y="-1282"/>
                  </a:cubicBezTo>
                  <a:cubicBezTo>
                    <a:pt x="85612" y="-1282"/>
                    <a:pt x="101538" y="4253"/>
                    <a:pt x="112376" y="15558"/>
                  </a:cubicBezTo>
                  <a:cubicBezTo>
                    <a:pt x="123453" y="26637"/>
                    <a:pt x="128769" y="43257"/>
                    <a:pt x="128769" y="65174"/>
                  </a:cubicBezTo>
                  <a:lnTo>
                    <a:pt x="128769" y="170178"/>
                  </a:lnTo>
                  <a:lnTo>
                    <a:pt x="105918" y="170178"/>
                  </a:lnTo>
                  <a:lnTo>
                    <a:pt x="105918" y="67946"/>
                  </a:lnTo>
                  <a:cubicBezTo>
                    <a:pt x="105918" y="49943"/>
                    <a:pt x="102691" y="37027"/>
                    <a:pt x="95994" y="28951"/>
                  </a:cubicBezTo>
                  <a:cubicBezTo>
                    <a:pt x="89535" y="21102"/>
                    <a:pt x="78916" y="17177"/>
                    <a:pt x="64380" y="17177"/>
                  </a:cubicBezTo>
                  <a:cubicBezTo>
                    <a:pt x="49844" y="17177"/>
                    <a:pt x="39225" y="21102"/>
                    <a:pt x="32766" y="28951"/>
                  </a:cubicBezTo>
                  <a:cubicBezTo>
                    <a:pt x="26070" y="37027"/>
                    <a:pt x="22841" y="49943"/>
                    <a:pt x="22841" y="67946"/>
                  </a:cubicBezTo>
                  <a:lnTo>
                    <a:pt x="22841" y="170178"/>
                  </a:lnTo>
                  <a:lnTo>
                    <a:pt x="0" y="170178"/>
                  </a:lnTo>
                  <a:close/>
                </a:path>
              </a:pathLst>
            </a:custGeom>
            <a:solidFill>
              <a:srgbClr val="FFFF00"/>
            </a:solidFill>
            <a:ln w="3047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87E793F-7969-E5EF-9199-16CA6B2A6C11}"/>
                </a:ext>
              </a:extLst>
            </p:cNvPr>
            <p:cNvSpPr/>
            <p:nvPr>
              <p:custDataLst>
                <p:tags r:id="rId22"/>
              </p:custDataLst>
            </p:nvPr>
          </p:nvSpPr>
          <p:spPr>
            <a:xfrm flipV="1">
              <a:off x="11771703" y="-15336361"/>
              <a:ext cx="141463" cy="168229"/>
            </a:xfrm>
            <a:custGeom>
              <a:avLst/>
              <a:gdLst>
                <a:gd name="connsiteX0" fmla="*/ 22851 w 141463"/>
                <a:gd name="connsiteY0" fmla="*/ 148250 h 168229"/>
                <a:gd name="connsiteX1" fmla="*/ 50310 w 141463"/>
                <a:gd name="connsiteY1" fmla="*/ 148250 h 168229"/>
                <a:gd name="connsiteX2" fmla="*/ 101306 w 141463"/>
                <a:gd name="connsiteY2" fmla="*/ 132563 h 168229"/>
                <a:gd name="connsiteX3" fmla="*/ 117461 w 141463"/>
                <a:gd name="connsiteY3" fmla="*/ 82948 h 168229"/>
                <a:gd name="connsiteX4" fmla="*/ 101306 w 141463"/>
                <a:gd name="connsiteY4" fmla="*/ 33103 h 168229"/>
                <a:gd name="connsiteX5" fmla="*/ 50310 w 141463"/>
                <a:gd name="connsiteY5" fmla="*/ 17406 h 168229"/>
                <a:gd name="connsiteX6" fmla="*/ 22851 w 141463"/>
                <a:gd name="connsiteY6" fmla="*/ 17406 h 168229"/>
                <a:gd name="connsiteX7" fmla="*/ 22851 w 141463"/>
                <a:gd name="connsiteY7" fmla="*/ 148250 h 168229"/>
                <a:gd name="connsiteX8" fmla="*/ 0 w 141463"/>
                <a:gd name="connsiteY8" fmla="*/ 166948 h 168229"/>
                <a:gd name="connsiteX9" fmla="*/ 0 w 141463"/>
                <a:gd name="connsiteY9" fmla="*/ -1282 h 168229"/>
                <a:gd name="connsiteX10" fmla="*/ 46845 w 141463"/>
                <a:gd name="connsiteY10" fmla="*/ -1282 h 168229"/>
                <a:gd name="connsiteX11" fmla="*/ 118387 w 141463"/>
                <a:gd name="connsiteY11" fmla="*/ 19024 h 168229"/>
                <a:gd name="connsiteX12" fmla="*/ 141464 w 141463"/>
                <a:gd name="connsiteY12" fmla="*/ 82948 h 168229"/>
                <a:gd name="connsiteX13" fmla="*/ 118616 w 141463"/>
                <a:gd name="connsiteY13" fmla="*/ 146640 h 168229"/>
                <a:gd name="connsiteX14" fmla="*/ 46845 w 141463"/>
                <a:gd name="connsiteY14" fmla="*/ 166948 h 168229"/>
                <a:gd name="connsiteX15" fmla="*/ 0 w 141463"/>
                <a:gd name="connsiteY15"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63" h="168229">
                  <a:moveTo>
                    <a:pt x="22851" y="148250"/>
                  </a:moveTo>
                  <a:lnTo>
                    <a:pt x="50310" y="148250"/>
                  </a:lnTo>
                  <a:cubicBezTo>
                    <a:pt x="73618" y="148250"/>
                    <a:pt x="90459" y="142946"/>
                    <a:pt x="101306" y="132563"/>
                  </a:cubicBezTo>
                  <a:cubicBezTo>
                    <a:pt x="112157" y="121942"/>
                    <a:pt x="117461" y="105558"/>
                    <a:pt x="117461" y="82948"/>
                  </a:cubicBezTo>
                  <a:cubicBezTo>
                    <a:pt x="117461" y="60335"/>
                    <a:pt x="112157" y="43713"/>
                    <a:pt x="101306" y="33103"/>
                  </a:cubicBezTo>
                  <a:cubicBezTo>
                    <a:pt x="90459" y="22721"/>
                    <a:pt x="73618" y="17406"/>
                    <a:pt x="50310" y="17406"/>
                  </a:cubicBezTo>
                  <a:lnTo>
                    <a:pt x="22851" y="17406"/>
                  </a:lnTo>
                  <a:lnTo>
                    <a:pt x="22851" y="148250"/>
                  </a:lnTo>
                  <a:close/>
                  <a:moveTo>
                    <a:pt x="0" y="166948"/>
                  </a:moveTo>
                  <a:lnTo>
                    <a:pt x="0" y="-1282"/>
                  </a:lnTo>
                  <a:lnTo>
                    <a:pt x="46845" y="-1282"/>
                  </a:lnTo>
                  <a:cubicBezTo>
                    <a:pt x="79153" y="-1282"/>
                    <a:pt x="103157" y="5414"/>
                    <a:pt x="118387" y="19024"/>
                  </a:cubicBezTo>
                  <a:cubicBezTo>
                    <a:pt x="133844" y="32636"/>
                    <a:pt x="141464" y="54105"/>
                    <a:pt x="141464" y="82948"/>
                  </a:cubicBezTo>
                  <a:cubicBezTo>
                    <a:pt x="141464" y="111789"/>
                    <a:pt x="133844" y="133019"/>
                    <a:pt x="118616" y="146640"/>
                  </a:cubicBezTo>
                  <a:cubicBezTo>
                    <a:pt x="103385" y="160253"/>
                    <a:pt x="79382" y="166948"/>
                    <a:pt x="46845" y="166948"/>
                  </a:cubicBezTo>
                  <a:lnTo>
                    <a:pt x="0" y="166948"/>
                  </a:lnTo>
                  <a:close/>
                </a:path>
              </a:pathLst>
            </a:custGeom>
            <a:solidFill>
              <a:srgbClr val="FFFF00"/>
            </a:solidFill>
            <a:ln w="3047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916473C2-042A-1C9C-EE35-F66C18EB210F}"/>
                </a:ext>
              </a:extLst>
            </p:cNvPr>
            <p:cNvSpPr/>
            <p:nvPr>
              <p:custDataLst>
                <p:tags r:id="rId23"/>
              </p:custDataLst>
            </p:nvPr>
          </p:nvSpPr>
          <p:spPr>
            <a:xfrm flipV="1">
              <a:off x="11945426" y="-15339362"/>
              <a:ext cx="155762" cy="174459"/>
            </a:xfrm>
            <a:custGeom>
              <a:avLst/>
              <a:gdLst>
                <a:gd name="connsiteX0" fmla="*/ 78002 w 155762"/>
                <a:gd name="connsiteY0" fmla="*/ 154709 h 174459"/>
                <a:gd name="connsiteX1" fmla="*/ 117224 w 155762"/>
                <a:gd name="connsiteY1" fmla="*/ 136249 h 174459"/>
                <a:gd name="connsiteX2" fmla="*/ 131759 w 155762"/>
                <a:gd name="connsiteY2" fmla="*/ 85948 h 174459"/>
                <a:gd name="connsiteX3" fmla="*/ 117224 w 155762"/>
                <a:gd name="connsiteY3" fmla="*/ 35637 h 174459"/>
                <a:gd name="connsiteX4" fmla="*/ 78002 w 155762"/>
                <a:gd name="connsiteY4" fmla="*/ 17177 h 174459"/>
                <a:gd name="connsiteX5" fmla="*/ 38539 w 155762"/>
                <a:gd name="connsiteY5" fmla="*/ 35637 h 174459"/>
                <a:gd name="connsiteX6" fmla="*/ 23994 w 155762"/>
                <a:gd name="connsiteY6" fmla="*/ 85948 h 174459"/>
                <a:gd name="connsiteX7" fmla="*/ 38539 w 155762"/>
                <a:gd name="connsiteY7" fmla="*/ 136249 h 174459"/>
                <a:gd name="connsiteX8" fmla="*/ 78002 w 155762"/>
                <a:gd name="connsiteY8" fmla="*/ 154709 h 174459"/>
                <a:gd name="connsiteX9" fmla="*/ 78002 w 155762"/>
                <a:gd name="connsiteY9" fmla="*/ 173178 h 174459"/>
                <a:gd name="connsiteX10" fmla="*/ 21232 w 155762"/>
                <a:gd name="connsiteY10" fmla="*/ 149403 h 174459"/>
                <a:gd name="connsiteX11" fmla="*/ 0 w 155762"/>
                <a:gd name="connsiteY11" fmla="*/ 85948 h 174459"/>
                <a:gd name="connsiteX12" fmla="*/ 21232 w 155762"/>
                <a:gd name="connsiteY12" fmla="*/ 22254 h 174459"/>
                <a:gd name="connsiteX13" fmla="*/ 78002 w 155762"/>
                <a:gd name="connsiteY13" fmla="*/ -1282 h 174459"/>
                <a:gd name="connsiteX14" fmla="*/ 134529 w 155762"/>
                <a:gd name="connsiteY14" fmla="*/ 22482 h 174459"/>
                <a:gd name="connsiteX15" fmla="*/ 155763 w 155762"/>
                <a:gd name="connsiteY15" fmla="*/ 85948 h 174459"/>
                <a:gd name="connsiteX16" fmla="*/ 134529 w 155762"/>
                <a:gd name="connsiteY16" fmla="*/ 149403 h 174459"/>
                <a:gd name="connsiteX17" fmla="*/ 78002 w 155762"/>
                <a:gd name="connsiteY17" fmla="*/ 173178 h 1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62" h="174459">
                  <a:moveTo>
                    <a:pt x="78002" y="154709"/>
                  </a:moveTo>
                  <a:cubicBezTo>
                    <a:pt x="94613" y="154709"/>
                    <a:pt x="107537" y="148480"/>
                    <a:pt x="117224" y="136249"/>
                  </a:cubicBezTo>
                  <a:cubicBezTo>
                    <a:pt x="126923" y="124019"/>
                    <a:pt x="131759" y="107179"/>
                    <a:pt x="131759" y="85948"/>
                  </a:cubicBezTo>
                  <a:cubicBezTo>
                    <a:pt x="131759" y="64716"/>
                    <a:pt x="126923" y="47867"/>
                    <a:pt x="117224" y="35637"/>
                  </a:cubicBezTo>
                  <a:cubicBezTo>
                    <a:pt x="107537" y="23407"/>
                    <a:pt x="94613" y="17177"/>
                    <a:pt x="78002" y="17177"/>
                  </a:cubicBezTo>
                  <a:cubicBezTo>
                    <a:pt x="61380" y="17177"/>
                    <a:pt x="48455" y="23407"/>
                    <a:pt x="38539" y="35637"/>
                  </a:cubicBezTo>
                  <a:cubicBezTo>
                    <a:pt x="28840" y="47867"/>
                    <a:pt x="23994" y="64716"/>
                    <a:pt x="23994" y="85948"/>
                  </a:cubicBezTo>
                  <a:cubicBezTo>
                    <a:pt x="23994" y="107179"/>
                    <a:pt x="28840" y="124019"/>
                    <a:pt x="38539" y="136249"/>
                  </a:cubicBezTo>
                  <a:cubicBezTo>
                    <a:pt x="48455" y="148480"/>
                    <a:pt x="61380" y="154709"/>
                    <a:pt x="78002" y="154709"/>
                  </a:cubicBezTo>
                  <a:close/>
                  <a:moveTo>
                    <a:pt x="78002" y="173178"/>
                  </a:moveTo>
                  <a:cubicBezTo>
                    <a:pt x="54456" y="173178"/>
                    <a:pt x="35536" y="165330"/>
                    <a:pt x="21232" y="149403"/>
                  </a:cubicBezTo>
                  <a:cubicBezTo>
                    <a:pt x="7154" y="133717"/>
                    <a:pt x="0" y="112484"/>
                    <a:pt x="0" y="85948"/>
                  </a:cubicBezTo>
                  <a:cubicBezTo>
                    <a:pt x="0" y="59410"/>
                    <a:pt x="7154" y="38180"/>
                    <a:pt x="21232" y="22254"/>
                  </a:cubicBezTo>
                  <a:cubicBezTo>
                    <a:pt x="35536" y="6567"/>
                    <a:pt x="54456" y="-1282"/>
                    <a:pt x="78002" y="-1282"/>
                  </a:cubicBezTo>
                  <a:cubicBezTo>
                    <a:pt x="101535" y="-1282"/>
                    <a:pt x="120454" y="6567"/>
                    <a:pt x="134529" y="22482"/>
                  </a:cubicBezTo>
                  <a:cubicBezTo>
                    <a:pt x="148609" y="38180"/>
                    <a:pt x="155763" y="59410"/>
                    <a:pt x="155763" y="85948"/>
                  </a:cubicBezTo>
                  <a:cubicBezTo>
                    <a:pt x="155763" y="112484"/>
                    <a:pt x="148609" y="133717"/>
                    <a:pt x="134529" y="149403"/>
                  </a:cubicBezTo>
                  <a:cubicBezTo>
                    <a:pt x="120454" y="165330"/>
                    <a:pt x="101535" y="173178"/>
                    <a:pt x="78002" y="173178"/>
                  </a:cubicBezTo>
                  <a:close/>
                </a:path>
              </a:pathLst>
            </a:custGeom>
            <a:solidFill>
              <a:srgbClr val="FFFF00"/>
            </a:solidFill>
            <a:ln w="3047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50C32481-4FAA-5E65-2DB2-653F673A0B31}"/>
                </a:ext>
              </a:extLst>
            </p:cNvPr>
            <p:cNvSpPr/>
            <p:nvPr>
              <p:custDataLst>
                <p:tags r:id="rId24"/>
              </p:custDataLst>
            </p:nvPr>
          </p:nvSpPr>
          <p:spPr>
            <a:xfrm flipV="1">
              <a:off x="12185337" y="-15669976"/>
              <a:ext cx="86286" cy="376628"/>
            </a:xfrm>
            <a:custGeom>
              <a:avLst/>
              <a:gdLst>
                <a:gd name="connsiteX0" fmla="*/ 0 w 86286"/>
                <a:gd name="connsiteY0" fmla="*/ 375331 h 376628"/>
                <a:gd name="connsiteX1" fmla="*/ 86287 w 86286"/>
                <a:gd name="connsiteY1" fmla="*/ 375331 h 376628"/>
                <a:gd name="connsiteX2" fmla="*/ 86287 w 86286"/>
                <a:gd name="connsiteY2" fmla="*/ 356681 h 376628"/>
                <a:gd name="connsiteX3" fmla="*/ 20402 w 86286"/>
                <a:gd name="connsiteY3" fmla="*/ 356681 h 376628"/>
                <a:gd name="connsiteX4" fmla="*/ 20402 w 86286"/>
                <a:gd name="connsiteY4" fmla="*/ 17364 h 376628"/>
                <a:gd name="connsiteX5" fmla="*/ 86287 w 86286"/>
                <a:gd name="connsiteY5" fmla="*/ 17364 h 376628"/>
                <a:gd name="connsiteX6" fmla="*/ 86287 w 86286"/>
                <a:gd name="connsiteY6" fmla="*/ -1297 h 376628"/>
                <a:gd name="connsiteX7" fmla="*/ 0 w 86286"/>
                <a:gd name="connsiteY7" fmla="*/ -1297 h 376628"/>
                <a:gd name="connsiteX8" fmla="*/ 0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0" y="375331"/>
                  </a:moveTo>
                  <a:lnTo>
                    <a:pt x="86287" y="375331"/>
                  </a:lnTo>
                  <a:lnTo>
                    <a:pt x="86287" y="356681"/>
                  </a:lnTo>
                  <a:lnTo>
                    <a:pt x="20402" y="356681"/>
                  </a:lnTo>
                  <a:lnTo>
                    <a:pt x="20402" y="17364"/>
                  </a:lnTo>
                  <a:lnTo>
                    <a:pt x="86287" y="17364"/>
                  </a:lnTo>
                  <a:lnTo>
                    <a:pt x="86287" y="-1297"/>
                  </a:lnTo>
                  <a:lnTo>
                    <a:pt x="0" y="-1297"/>
                  </a:lnTo>
                  <a:lnTo>
                    <a:pt x="0" y="375331"/>
                  </a:lnTo>
                  <a:close/>
                </a:path>
              </a:pathLst>
            </a:custGeom>
            <a:solidFill>
              <a:srgbClr val="FFFFFF"/>
            </a:solidFill>
            <a:ln w="3047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1B76E736-C87F-C82A-57B1-013176DFB22C}"/>
                </a:ext>
              </a:extLst>
            </p:cNvPr>
            <p:cNvSpPr/>
            <p:nvPr>
              <p:custDataLst>
                <p:tags r:id="rId25"/>
              </p:custDataLst>
            </p:nvPr>
          </p:nvSpPr>
          <p:spPr>
            <a:xfrm flipV="1">
              <a:off x="12309607" y="-15609568"/>
              <a:ext cx="189461" cy="221340"/>
            </a:xfrm>
            <a:custGeom>
              <a:avLst/>
              <a:gdLst>
                <a:gd name="connsiteX0" fmla="*/ 10021 w 189461"/>
                <a:gd name="connsiteY0" fmla="*/ 220043 h 221340"/>
                <a:gd name="connsiteX1" fmla="*/ 78943 w 189461"/>
                <a:gd name="connsiteY1" fmla="*/ 116812 h 221340"/>
                <a:gd name="connsiteX2" fmla="*/ 0 w 189461"/>
                <a:gd name="connsiteY2" fmla="*/ -1298 h 221340"/>
                <a:gd name="connsiteX3" fmla="*/ 32185 w 189461"/>
                <a:gd name="connsiteY3" fmla="*/ -1298 h 221340"/>
                <a:gd name="connsiteX4" fmla="*/ 95031 w 189461"/>
                <a:gd name="connsiteY4" fmla="*/ 92828 h 221340"/>
                <a:gd name="connsiteX5" fmla="*/ 157277 w 189461"/>
                <a:gd name="connsiteY5" fmla="*/ -1298 h 221340"/>
                <a:gd name="connsiteX6" fmla="*/ 189462 w 189461"/>
                <a:gd name="connsiteY6" fmla="*/ -1298 h 221340"/>
                <a:gd name="connsiteX7" fmla="*/ 113557 w 189461"/>
                <a:gd name="connsiteY7" fmla="*/ 113774 h 221340"/>
                <a:gd name="connsiteX8" fmla="*/ 184605 w 189461"/>
                <a:gd name="connsiteY8" fmla="*/ 220043 h 221340"/>
                <a:gd name="connsiteX9" fmla="*/ 152420 w 189461"/>
                <a:gd name="connsiteY9" fmla="*/ 220043 h 221340"/>
                <a:gd name="connsiteX10" fmla="*/ 97164 w 189461"/>
                <a:gd name="connsiteY10" fmla="*/ 137758 h 221340"/>
                <a:gd name="connsiteX11" fmla="*/ 42206 w 189461"/>
                <a:gd name="connsiteY11" fmla="*/ 220043 h 221340"/>
                <a:gd name="connsiteX12" fmla="*/ 10021 w 189461"/>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61" h="221340">
                  <a:moveTo>
                    <a:pt x="10021" y="220043"/>
                  </a:moveTo>
                  <a:lnTo>
                    <a:pt x="78943" y="116812"/>
                  </a:lnTo>
                  <a:lnTo>
                    <a:pt x="0" y="-1298"/>
                  </a:lnTo>
                  <a:lnTo>
                    <a:pt x="32185" y="-1298"/>
                  </a:lnTo>
                  <a:lnTo>
                    <a:pt x="95031" y="92828"/>
                  </a:lnTo>
                  <a:lnTo>
                    <a:pt x="157277" y="-1298"/>
                  </a:lnTo>
                  <a:lnTo>
                    <a:pt x="189462" y="-1298"/>
                  </a:lnTo>
                  <a:lnTo>
                    <a:pt x="113557" y="113774"/>
                  </a:lnTo>
                  <a:lnTo>
                    <a:pt x="184605" y="220043"/>
                  </a:lnTo>
                  <a:lnTo>
                    <a:pt x="152420" y="220043"/>
                  </a:lnTo>
                  <a:lnTo>
                    <a:pt x="97164" y="137758"/>
                  </a:lnTo>
                  <a:lnTo>
                    <a:pt x="42206" y="220043"/>
                  </a:lnTo>
                  <a:lnTo>
                    <a:pt x="10021" y="220043"/>
                  </a:lnTo>
                  <a:close/>
                </a:path>
              </a:pathLst>
            </a:custGeom>
            <a:solidFill>
              <a:srgbClr val="FFFF00"/>
            </a:solidFill>
            <a:ln w="3047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53F7272-035A-5273-121F-4138EDC19051}"/>
                </a:ext>
              </a:extLst>
            </p:cNvPr>
            <p:cNvSpPr/>
            <p:nvPr>
              <p:custDataLst>
                <p:tags r:id="rId26"/>
              </p:custDataLst>
            </p:nvPr>
          </p:nvSpPr>
          <p:spPr>
            <a:xfrm flipV="1">
              <a:off x="12528097" y="-15652098"/>
              <a:ext cx="142151" cy="142151"/>
            </a:xfrm>
            <a:custGeom>
              <a:avLst/>
              <a:gdLst>
                <a:gd name="connsiteX0" fmla="*/ 142151 w 142151"/>
                <a:gd name="connsiteY0" fmla="*/ 69773 h 142151"/>
                <a:gd name="connsiteX1" fmla="*/ 71076 w 142151"/>
                <a:gd name="connsiteY1" fmla="*/ 140848 h 142151"/>
                <a:gd name="connsiteX2" fmla="*/ 0 w 142151"/>
                <a:gd name="connsiteY2" fmla="*/ 69773 h 142151"/>
                <a:gd name="connsiteX3" fmla="*/ 71076 w 142151"/>
                <a:gd name="connsiteY3" fmla="*/ -1303 h 142151"/>
                <a:gd name="connsiteX4" fmla="*/ 142151 w 142151"/>
                <a:gd name="connsiteY4" fmla="*/ 69773 h 142151"/>
                <a:gd name="connsiteX5" fmla="*/ 113996 w 142151"/>
                <a:gd name="connsiteY5" fmla="*/ 40235 h 142151"/>
                <a:gd name="connsiteX6" fmla="*/ 84459 w 142151"/>
                <a:gd name="connsiteY6" fmla="*/ 69773 h 142151"/>
                <a:gd name="connsiteX7" fmla="*/ 113996 w 142151"/>
                <a:gd name="connsiteY7" fmla="*/ 99319 h 142151"/>
                <a:gd name="connsiteX8" fmla="*/ 123225 w 142151"/>
                <a:gd name="connsiteY8" fmla="*/ 69773 h 142151"/>
                <a:gd name="connsiteX9" fmla="*/ 113996 w 142151"/>
                <a:gd name="connsiteY9" fmla="*/ 40235 h 142151"/>
                <a:gd name="connsiteX10" fmla="*/ 41539 w 142151"/>
                <a:gd name="connsiteY10" fmla="*/ 26853 h 142151"/>
                <a:gd name="connsiteX11" fmla="*/ 71076 w 142151"/>
                <a:gd name="connsiteY11" fmla="*/ 56390 h 142151"/>
                <a:gd name="connsiteX12" fmla="*/ 100613 w 142151"/>
                <a:gd name="connsiteY12" fmla="*/ 26853 h 142151"/>
                <a:gd name="connsiteX13" fmla="*/ 71076 w 142151"/>
                <a:gd name="connsiteY13" fmla="*/ 17624 h 142151"/>
                <a:gd name="connsiteX14" fmla="*/ 41539 w 142151"/>
                <a:gd name="connsiteY14" fmla="*/ 26853 h 142151"/>
                <a:gd name="connsiteX15" fmla="*/ 28147 w 142151"/>
                <a:gd name="connsiteY15" fmla="*/ 99319 h 142151"/>
                <a:gd name="connsiteX16" fmla="*/ 57693 w 142151"/>
                <a:gd name="connsiteY16" fmla="*/ 69773 h 142151"/>
                <a:gd name="connsiteX17" fmla="*/ 28147 w 142151"/>
                <a:gd name="connsiteY17" fmla="*/ 40235 h 142151"/>
                <a:gd name="connsiteX18" fmla="*/ 18917 w 142151"/>
                <a:gd name="connsiteY18" fmla="*/ 69773 h 142151"/>
                <a:gd name="connsiteX19" fmla="*/ 28147 w 142151"/>
                <a:gd name="connsiteY19" fmla="*/ 99319 h 142151"/>
                <a:gd name="connsiteX20" fmla="*/ 100613 w 142151"/>
                <a:gd name="connsiteY20" fmla="*/ 112701 h 142151"/>
                <a:gd name="connsiteX21" fmla="*/ 71076 w 142151"/>
                <a:gd name="connsiteY21" fmla="*/ 83164 h 142151"/>
                <a:gd name="connsiteX22" fmla="*/ 41539 w 142151"/>
                <a:gd name="connsiteY22" fmla="*/ 112701 h 142151"/>
                <a:gd name="connsiteX23" fmla="*/ 71076 w 142151"/>
                <a:gd name="connsiteY23" fmla="*/ 121932 h 142151"/>
                <a:gd name="connsiteX24" fmla="*/ 100613 w 142151"/>
                <a:gd name="connsiteY24" fmla="*/ 112701 h 1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151" h="142151">
                  <a:moveTo>
                    <a:pt x="142151" y="69773"/>
                  </a:moveTo>
                  <a:cubicBezTo>
                    <a:pt x="142151" y="109006"/>
                    <a:pt x="110300" y="140848"/>
                    <a:pt x="71076" y="140848"/>
                  </a:cubicBezTo>
                  <a:cubicBezTo>
                    <a:pt x="31843" y="140848"/>
                    <a:pt x="0" y="109006"/>
                    <a:pt x="0" y="69773"/>
                  </a:cubicBezTo>
                  <a:cubicBezTo>
                    <a:pt x="0" y="30550"/>
                    <a:pt x="31843" y="-1303"/>
                    <a:pt x="71076" y="-1303"/>
                  </a:cubicBezTo>
                  <a:cubicBezTo>
                    <a:pt x="110300" y="-1303"/>
                    <a:pt x="142151" y="30550"/>
                    <a:pt x="142151" y="69773"/>
                  </a:cubicBezTo>
                  <a:close/>
                  <a:moveTo>
                    <a:pt x="113996" y="40235"/>
                  </a:moveTo>
                  <a:lnTo>
                    <a:pt x="84459" y="69773"/>
                  </a:lnTo>
                  <a:lnTo>
                    <a:pt x="113996" y="99319"/>
                  </a:lnTo>
                  <a:cubicBezTo>
                    <a:pt x="119768" y="91004"/>
                    <a:pt x="123225" y="80850"/>
                    <a:pt x="123225" y="69773"/>
                  </a:cubicBezTo>
                  <a:cubicBezTo>
                    <a:pt x="123225" y="58704"/>
                    <a:pt x="119768" y="48550"/>
                    <a:pt x="113996" y="40235"/>
                  </a:cubicBezTo>
                  <a:close/>
                  <a:moveTo>
                    <a:pt x="41539" y="26853"/>
                  </a:moveTo>
                  <a:lnTo>
                    <a:pt x="71076" y="56390"/>
                  </a:lnTo>
                  <a:lnTo>
                    <a:pt x="100613" y="26853"/>
                  </a:lnTo>
                  <a:cubicBezTo>
                    <a:pt x="92307" y="21081"/>
                    <a:pt x="82153" y="17624"/>
                    <a:pt x="71076" y="17624"/>
                  </a:cubicBezTo>
                  <a:cubicBezTo>
                    <a:pt x="59998" y="17624"/>
                    <a:pt x="49844" y="21081"/>
                    <a:pt x="41539" y="26853"/>
                  </a:cubicBezTo>
                  <a:close/>
                  <a:moveTo>
                    <a:pt x="28147" y="99319"/>
                  </a:moveTo>
                  <a:lnTo>
                    <a:pt x="57693" y="69773"/>
                  </a:lnTo>
                  <a:lnTo>
                    <a:pt x="28147" y="40235"/>
                  </a:lnTo>
                  <a:cubicBezTo>
                    <a:pt x="22385" y="48550"/>
                    <a:pt x="18917" y="58704"/>
                    <a:pt x="18917" y="69773"/>
                  </a:cubicBezTo>
                  <a:cubicBezTo>
                    <a:pt x="18917" y="80850"/>
                    <a:pt x="22385" y="91004"/>
                    <a:pt x="28147" y="99319"/>
                  </a:cubicBezTo>
                  <a:close/>
                  <a:moveTo>
                    <a:pt x="100613" y="112701"/>
                  </a:moveTo>
                  <a:lnTo>
                    <a:pt x="71076" y="83164"/>
                  </a:lnTo>
                  <a:lnTo>
                    <a:pt x="41539" y="112701"/>
                  </a:lnTo>
                  <a:cubicBezTo>
                    <a:pt x="49844" y="118464"/>
                    <a:pt x="59998" y="121932"/>
                    <a:pt x="71076" y="121932"/>
                  </a:cubicBezTo>
                  <a:cubicBezTo>
                    <a:pt x="82153" y="121932"/>
                    <a:pt x="92307" y="118464"/>
                    <a:pt x="100613" y="112701"/>
                  </a:cubicBezTo>
                  <a:close/>
                </a:path>
              </a:pathLst>
            </a:custGeom>
            <a:solidFill>
              <a:srgbClr val="FFFF00"/>
            </a:solidFill>
            <a:ln w="3047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D3B15BCF-1D87-14FE-2FBE-9DC30CAD6E97}"/>
                </a:ext>
              </a:extLst>
            </p:cNvPr>
            <p:cNvSpPr/>
            <p:nvPr>
              <p:custDataLst>
                <p:tags r:id="rId27"/>
              </p:custDataLst>
            </p:nvPr>
          </p:nvSpPr>
          <p:spPr>
            <a:xfrm flipV="1">
              <a:off x="12723566" y="-15689950"/>
              <a:ext cx="111918" cy="175384"/>
            </a:xfrm>
            <a:custGeom>
              <a:avLst/>
              <a:gdLst>
                <a:gd name="connsiteX0" fmla="*/ 0 w 111918"/>
                <a:gd name="connsiteY0" fmla="*/ 174080 h 175384"/>
                <a:gd name="connsiteX1" fmla="*/ 0 w 111918"/>
                <a:gd name="connsiteY1" fmla="*/ -1305 h 175384"/>
                <a:gd name="connsiteX2" fmla="*/ 20764 w 111918"/>
                <a:gd name="connsiteY2" fmla="*/ -1305 h 175384"/>
                <a:gd name="connsiteX3" fmla="*/ 20764 w 111918"/>
                <a:gd name="connsiteY3" fmla="*/ 60314 h 175384"/>
                <a:gd name="connsiteX4" fmla="*/ 84916 w 111918"/>
                <a:gd name="connsiteY4" fmla="*/ -1305 h 175384"/>
                <a:gd name="connsiteX5" fmla="*/ 111919 w 111918"/>
                <a:gd name="connsiteY5" fmla="*/ -1305 h 175384"/>
                <a:gd name="connsiteX6" fmla="*/ 42224 w 111918"/>
                <a:gd name="connsiteY6" fmla="*/ 65847 h 175384"/>
                <a:gd name="connsiteX7" fmla="*/ 109147 w 111918"/>
                <a:gd name="connsiteY7" fmla="*/ 124922 h 175384"/>
                <a:gd name="connsiteX8" fmla="*/ 82610 w 111918"/>
                <a:gd name="connsiteY8" fmla="*/ 124922 h 175384"/>
                <a:gd name="connsiteX9" fmla="*/ 20764 w 111918"/>
                <a:gd name="connsiteY9" fmla="*/ 70468 h 175384"/>
                <a:gd name="connsiteX10" fmla="*/ 20764 w 111918"/>
                <a:gd name="connsiteY10" fmla="*/ 174080 h 175384"/>
                <a:gd name="connsiteX11" fmla="*/ 0 w 111918"/>
                <a:gd name="connsiteY11" fmla="*/ 17408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8" h="175384">
                  <a:moveTo>
                    <a:pt x="0" y="174080"/>
                  </a:moveTo>
                  <a:lnTo>
                    <a:pt x="0" y="-1305"/>
                  </a:lnTo>
                  <a:lnTo>
                    <a:pt x="20764" y="-1305"/>
                  </a:lnTo>
                  <a:lnTo>
                    <a:pt x="20764" y="60314"/>
                  </a:lnTo>
                  <a:lnTo>
                    <a:pt x="84916" y="-1305"/>
                  </a:lnTo>
                  <a:lnTo>
                    <a:pt x="111919" y="-1305"/>
                  </a:lnTo>
                  <a:lnTo>
                    <a:pt x="42224" y="65847"/>
                  </a:lnTo>
                  <a:lnTo>
                    <a:pt x="109147" y="124922"/>
                  </a:lnTo>
                  <a:lnTo>
                    <a:pt x="82610" y="124922"/>
                  </a:lnTo>
                  <a:lnTo>
                    <a:pt x="20764" y="70468"/>
                  </a:lnTo>
                  <a:lnTo>
                    <a:pt x="20764" y="174080"/>
                  </a:lnTo>
                  <a:lnTo>
                    <a:pt x="0" y="174080"/>
                  </a:lnTo>
                  <a:close/>
                </a:path>
              </a:pathLst>
            </a:custGeom>
            <a:solidFill>
              <a:srgbClr val="FFFF00"/>
            </a:solidFill>
            <a:ln w="30474"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2F44103-A10D-B79E-87B0-221FCC4D4CF8}"/>
                </a:ext>
              </a:extLst>
            </p:cNvPr>
            <p:cNvSpPr/>
            <p:nvPr>
              <p:custDataLst>
                <p:tags r:id="rId28"/>
              </p:custDataLst>
            </p:nvPr>
          </p:nvSpPr>
          <p:spPr>
            <a:xfrm flipV="1">
              <a:off x="12878751" y="-15669976"/>
              <a:ext cx="86286" cy="376628"/>
            </a:xfrm>
            <a:custGeom>
              <a:avLst/>
              <a:gdLst>
                <a:gd name="connsiteX0" fmla="*/ 86287 w 86286"/>
                <a:gd name="connsiteY0" fmla="*/ 375331 h 376628"/>
                <a:gd name="connsiteX1" fmla="*/ 86287 w 86286"/>
                <a:gd name="connsiteY1" fmla="*/ -1297 h 376628"/>
                <a:gd name="connsiteX2" fmla="*/ 0 w 86286"/>
                <a:gd name="connsiteY2" fmla="*/ -1297 h 376628"/>
                <a:gd name="connsiteX3" fmla="*/ 0 w 86286"/>
                <a:gd name="connsiteY3" fmla="*/ 17364 h 376628"/>
                <a:gd name="connsiteX4" fmla="*/ 65875 w 86286"/>
                <a:gd name="connsiteY4" fmla="*/ 17364 h 376628"/>
                <a:gd name="connsiteX5" fmla="*/ 65875 w 86286"/>
                <a:gd name="connsiteY5" fmla="*/ 356681 h 376628"/>
                <a:gd name="connsiteX6" fmla="*/ 0 w 86286"/>
                <a:gd name="connsiteY6" fmla="*/ 356681 h 376628"/>
                <a:gd name="connsiteX7" fmla="*/ 0 w 86286"/>
                <a:gd name="connsiteY7" fmla="*/ 375331 h 376628"/>
                <a:gd name="connsiteX8" fmla="*/ 86287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86287" y="375331"/>
                  </a:moveTo>
                  <a:lnTo>
                    <a:pt x="86287" y="-1297"/>
                  </a:lnTo>
                  <a:lnTo>
                    <a:pt x="0" y="-1297"/>
                  </a:lnTo>
                  <a:lnTo>
                    <a:pt x="0" y="17364"/>
                  </a:lnTo>
                  <a:lnTo>
                    <a:pt x="65875" y="17364"/>
                  </a:lnTo>
                  <a:lnTo>
                    <a:pt x="65875" y="356681"/>
                  </a:lnTo>
                  <a:lnTo>
                    <a:pt x="0" y="356681"/>
                  </a:lnTo>
                  <a:lnTo>
                    <a:pt x="0" y="375331"/>
                  </a:lnTo>
                  <a:lnTo>
                    <a:pt x="86287" y="375331"/>
                  </a:lnTo>
                  <a:close/>
                </a:path>
              </a:pathLst>
            </a:custGeom>
            <a:solidFill>
              <a:srgbClr val="FFFFFF"/>
            </a:solidFill>
            <a:ln w="3047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9A3DE70-75D1-2573-278F-E31BB51C8B46}"/>
              </a:ext>
            </a:extLst>
          </p:cNvPr>
          <p:cNvSpPr txBox="1"/>
          <p:nvPr/>
        </p:nvSpPr>
        <p:spPr bwMode="auto">
          <a:xfrm>
            <a:off x="152400" y="182209"/>
            <a:ext cx="11887200"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b="1" dirty="0">
                <a:solidFill>
                  <a:srgbClr val="FFFF00"/>
                </a:solidFill>
                <a:latin typeface="Arev Sans" pitchFamily="34" charset="0"/>
                <a:ea typeface="Arev Sans" pitchFamily="34" charset="0"/>
                <a:cs typeface="Arev sans bold" pitchFamily="34" charset="0"/>
              </a:rPr>
              <a:t>Example: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all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 </a:t>
            </a:r>
            <a:r>
              <a:rPr lang="en-US" sz="2400" dirty="0">
                <a:latin typeface="Arev Sans" pitchFamily="34" charset="0"/>
                <a:ea typeface="Arev Sans" pitchFamily="34" charset="0"/>
                <a:cs typeface="Arev sans bold" pitchFamily="34" charset="0"/>
              </a:rPr>
              <a:t>permutation matrices.     </a:t>
            </a:r>
            <a:r>
              <a:rPr lang="en-US" sz="2400" dirty="0">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4.</a:t>
            </a:r>
          </a:p>
        </p:txBody>
      </p:sp>
      <p:sp>
        <p:nvSpPr>
          <p:cNvPr id="3" name="TextBox 2">
            <a:extLst>
              <a:ext uri="{FF2B5EF4-FFF2-40B4-BE49-F238E27FC236}">
                <a16:creationId xmlns:a16="http://schemas.microsoft.com/office/drawing/2014/main" id="{8DB5CA8C-BEAB-DE75-CBAD-FED4A5006648}"/>
              </a:ext>
            </a:extLst>
          </p:cNvPr>
          <p:cNvSpPr txBox="1"/>
          <p:nvPr/>
        </p:nvSpPr>
        <p:spPr bwMode="auto">
          <a:xfrm>
            <a:off x="2697941" y="2519360"/>
            <a:ext cx="5044274"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is the matrix of all quantities </a:t>
            </a:r>
          </a:p>
        </p:txBody>
      </p:sp>
      <p:sp>
        <p:nvSpPr>
          <p:cNvPr id="4" name="TextBox 3">
            <a:extLst>
              <a:ext uri="{FF2B5EF4-FFF2-40B4-BE49-F238E27FC236}">
                <a16:creationId xmlns:a16="http://schemas.microsoft.com/office/drawing/2014/main" id="{37569328-CFAE-3106-6D87-1ADA66309BBE}"/>
              </a:ext>
            </a:extLst>
          </p:cNvPr>
          <p:cNvSpPr txBox="1"/>
          <p:nvPr/>
        </p:nvSpPr>
        <p:spPr bwMode="auto">
          <a:xfrm>
            <a:off x="138939" y="4043476"/>
            <a:ext cx="888244" cy="14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ts val="3600"/>
              </a:lnSpc>
            </a:pPr>
            <a:r>
              <a:rPr lang="el-GR" dirty="0">
                <a:solidFill>
                  <a:srgbClr val="FFFF00"/>
                </a:solidFill>
                <a:latin typeface="Arev Sans" pitchFamily="34" charset="0"/>
                <a:ea typeface="Arev Sans" pitchFamily="34" charset="0"/>
                <a:cs typeface="Arev sans bold" pitchFamily="34" charset="0"/>
              </a:rPr>
              <a:t>ϵ</a:t>
            </a:r>
            <a:endParaRPr lang="en-US" sz="4000" dirty="0">
              <a:solidFill>
                <a:srgbClr val="FFFF00"/>
              </a:solidFill>
              <a:latin typeface="Arev Sans" pitchFamily="34" charset="0"/>
              <a:ea typeface="Arev Sans" pitchFamily="34" charset="0"/>
              <a:cs typeface="Arev sans bold" pitchFamily="34" charset="0"/>
            </a:endParaRPr>
          </a:p>
          <a:p>
            <a:pPr algn="ctr" eaLnBrk="1" hangingPunct="1">
              <a:lnSpc>
                <a:spcPts val="3600"/>
              </a:lnSpc>
            </a:pPr>
            <a:r>
              <a:rPr lang="en-US" sz="4000" dirty="0">
                <a:latin typeface="Arev Sans" pitchFamily="34" charset="0"/>
                <a:ea typeface="Arev Sans" pitchFamily="34" charset="0"/>
                <a:cs typeface="Arev sans bold" pitchFamily="34" charset="0"/>
              </a:rPr>
              <a:t>≈</a:t>
            </a:r>
            <a:br>
              <a:rPr lang="en-US" sz="4000" dirty="0">
                <a:latin typeface="Arev Sans" pitchFamily="34" charset="0"/>
                <a:ea typeface="Arev Sans" pitchFamily="34" charset="0"/>
                <a:cs typeface="Arev sans bold" pitchFamily="34" charset="0"/>
              </a:rPr>
            </a:br>
            <a:r>
              <a:rPr lang="en-US" sz="3600" baseline="30000" dirty="0">
                <a:latin typeface="Arev Sans" pitchFamily="34" charset="0"/>
                <a:ea typeface="Arev Sans" pitchFamily="34" charset="0"/>
                <a:cs typeface="Arev sans bold" pitchFamily="34" charset="0"/>
              </a:rPr>
              <a:t>?</a:t>
            </a:r>
            <a:endParaRPr lang="en-US" sz="4000" baseline="30000" dirty="0">
              <a:latin typeface="Arev Sans" pitchFamily="34" charset="0"/>
              <a:ea typeface="Arev Sans" pitchFamily="34" charset="0"/>
              <a:cs typeface="Arev sans bold" pitchFamily="34" charset="0"/>
            </a:endParaRPr>
          </a:p>
        </p:txBody>
      </p:sp>
      <p:grpSp>
        <p:nvGrpSpPr>
          <p:cNvPr id="5" name="Group 4"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title="IguanaTex Vector Display">
            <a:extLst>
              <a:ext uri="{FF2B5EF4-FFF2-40B4-BE49-F238E27FC236}">
                <a16:creationId xmlns:a16="http://schemas.microsoft.com/office/drawing/2014/main" id="{D309CB4D-E112-21B4-6D48-74B85718FAEC}"/>
              </a:ext>
            </a:extLst>
          </p:cNvPr>
          <p:cNvGrpSpPr>
            <a:grpSpLocks noChangeAspect="1"/>
          </p:cNvGrpSpPr>
          <p:nvPr>
            <p:custDataLst>
              <p:tags r:id="rId2"/>
            </p:custDataLst>
          </p:nvPr>
        </p:nvGrpSpPr>
        <p:grpSpPr>
          <a:xfrm>
            <a:off x="1030514" y="4361457"/>
            <a:ext cx="3116476" cy="925513"/>
            <a:chOff x="14120801" y="-15689949"/>
            <a:chExt cx="1754038" cy="520904"/>
          </a:xfrm>
        </p:grpSpPr>
        <p:sp>
          <p:nvSpPr>
            <p:cNvPr id="6" name="Freeform: Shape 5">
              <a:extLst>
                <a:ext uri="{FF2B5EF4-FFF2-40B4-BE49-F238E27FC236}">
                  <a16:creationId xmlns:a16="http://schemas.microsoft.com/office/drawing/2014/main" id="{B9B74B02-0BB9-741A-1C64-8D3D8E9B8DA6}"/>
                </a:ext>
              </a:extLst>
            </p:cNvPr>
            <p:cNvSpPr/>
            <p:nvPr>
              <p:custDataLst>
                <p:tags r:id="rId3"/>
              </p:custDataLst>
            </p:nvPr>
          </p:nvSpPr>
          <p:spPr>
            <a:xfrm flipV="1">
              <a:off x="14493341" y="-15609567"/>
              <a:ext cx="157266" cy="221340"/>
            </a:xfrm>
            <a:custGeom>
              <a:avLst/>
              <a:gdLst>
                <a:gd name="connsiteX0" fmla="*/ 0 w 157266"/>
                <a:gd name="connsiteY0" fmla="*/ 220043 h 221340"/>
                <a:gd name="connsiteX1" fmla="*/ 0 w 157266"/>
                <a:gd name="connsiteY1" fmla="*/ -1298 h 221340"/>
                <a:gd name="connsiteX2" fmla="*/ 157267 w 157266"/>
                <a:gd name="connsiteY2" fmla="*/ -1298 h 221340"/>
                <a:gd name="connsiteX3" fmla="*/ 157267 w 157266"/>
                <a:gd name="connsiteY3" fmla="*/ 41812 h 221340"/>
                <a:gd name="connsiteX4" fmla="*/ 57074 w 157266"/>
                <a:gd name="connsiteY4" fmla="*/ 41812 h 221340"/>
                <a:gd name="connsiteX5" fmla="*/ 57074 w 157266"/>
                <a:gd name="connsiteY5" fmla="*/ 92523 h 221340"/>
                <a:gd name="connsiteX6" fmla="*/ 148161 w 157266"/>
                <a:gd name="connsiteY6" fmla="*/ 92523 h 221340"/>
                <a:gd name="connsiteX7" fmla="*/ 148161 w 157266"/>
                <a:gd name="connsiteY7" fmla="*/ 135633 h 221340"/>
                <a:gd name="connsiteX8" fmla="*/ 57074 w 157266"/>
                <a:gd name="connsiteY8" fmla="*/ 135633 h 221340"/>
                <a:gd name="connsiteX9" fmla="*/ 57074 w 157266"/>
                <a:gd name="connsiteY9" fmla="*/ 176924 h 221340"/>
                <a:gd name="connsiteX10" fmla="*/ 153933 w 157266"/>
                <a:gd name="connsiteY10" fmla="*/ 176924 h 221340"/>
                <a:gd name="connsiteX11" fmla="*/ 153933 w 157266"/>
                <a:gd name="connsiteY11" fmla="*/ 220043 h 221340"/>
                <a:gd name="connsiteX12" fmla="*/ 0 w 157266"/>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66" h="221340">
                  <a:moveTo>
                    <a:pt x="0" y="220043"/>
                  </a:moveTo>
                  <a:lnTo>
                    <a:pt x="0" y="-1298"/>
                  </a:lnTo>
                  <a:lnTo>
                    <a:pt x="157267" y="-1298"/>
                  </a:lnTo>
                  <a:lnTo>
                    <a:pt x="157267" y="41812"/>
                  </a:lnTo>
                  <a:lnTo>
                    <a:pt x="57074" y="41812"/>
                  </a:lnTo>
                  <a:lnTo>
                    <a:pt x="57074" y="92523"/>
                  </a:lnTo>
                  <a:lnTo>
                    <a:pt x="148161" y="92523"/>
                  </a:lnTo>
                  <a:lnTo>
                    <a:pt x="148161" y="135633"/>
                  </a:lnTo>
                  <a:lnTo>
                    <a:pt x="57074" y="135633"/>
                  </a:lnTo>
                  <a:lnTo>
                    <a:pt x="57074" y="176924"/>
                  </a:lnTo>
                  <a:lnTo>
                    <a:pt x="153933" y="176924"/>
                  </a:lnTo>
                  <a:lnTo>
                    <a:pt x="153933" y="220043"/>
                  </a:lnTo>
                  <a:lnTo>
                    <a:pt x="0" y="220043"/>
                  </a:lnTo>
                  <a:close/>
                </a:path>
              </a:pathLst>
            </a:custGeom>
            <a:solidFill>
              <a:srgbClr val="FFFFFF"/>
            </a:solidFill>
            <a:ln w="3047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698464-A9DF-C5FA-A917-3A335F6C9665}"/>
                </a:ext>
              </a:extLst>
            </p:cNvPr>
            <p:cNvSpPr/>
            <p:nvPr>
              <p:custDataLst>
                <p:tags r:id="rId4"/>
              </p:custDataLst>
            </p:nvPr>
          </p:nvSpPr>
          <p:spPr>
            <a:xfrm flipV="1">
              <a:off x="14120801" y="-15340504"/>
              <a:ext cx="143999" cy="168229"/>
            </a:xfrm>
            <a:custGeom>
              <a:avLst/>
              <a:gdLst>
                <a:gd name="connsiteX0" fmla="*/ 7611 w 143999"/>
                <a:gd name="connsiteY0" fmla="*/ 166948 h 168229"/>
                <a:gd name="connsiteX1" fmla="*/ 59998 w 143999"/>
                <a:gd name="connsiteY1" fmla="*/ 88482 h 168229"/>
                <a:gd name="connsiteX2" fmla="*/ 0 w 143999"/>
                <a:gd name="connsiteY2" fmla="*/ -1282 h 168229"/>
                <a:gd name="connsiteX3" fmla="*/ 24461 w 143999"/>
                <a:gd name="connsiteY3" fmla="*/ -1282 h 168229"/>
                <a:gd name="connsiteX4" fmla="*/ 72228 w 143999"/>
                <a:gd name="connsiteY4" fmla="*/ 70250 h 168229"/>
                <a:gd name="connsiteX5" fmla="*/ 119540 w 143999"/>
                <a:gd name="connsiteY5" fmla="*/ -1282 h 168229"/>
                <a:gd name="connsiteX6" fmla="*/ 144000 w 143999"/>
                <a:gd name="connsiteY6" fmla="*/ -1282 h 168229"/>
                <a:gd name="connsiteX7" fmla="*/ 86306 w 143999"/>
                <a:gd name="connsiteY7" fmla="*/ 86177 h 168229"/>
                <a:gd name="connsiteX8" fmla="*/ 140304 w 143999"/>
                <a:gd name="connsiteY8" fmla="*/ 166948 h 168229"/>
                <a:gd name="connsiteX9" fmla="*/ 115843 w 143999"/>
                <a:gd name="connsiteY9" fmla="*/ 166948 h 168229"/>
                <a:gd name="connsiteX10" fmla="*/ 73848 w 143999"/>
                <a:gd name="connsiteY10" fmla="*/ 104408 h 168229"/>
                <a:gd name="connsiteX11" fmla="*/ 32072 w 143999"/>
                <a:gd name="connsiteY11" fmla="*/ 166948 h 168229"/>
                <a:gd name="connsiteX12" fmla="*/ 7611 w 143999"/>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999" h="168229">
                  <a:moveTo>
                    <a:pt x="7611" y="166948"/>
                  </a:moveTo>
                  <a:lnTo>
                    <a:pt x="59998" y="88482"/>
                  </a:lnTo>
                  <a:lnTo>
                    <a:pt x="0" y="-1282"/>
                  </a:lnTo>
                  <a:lnTo>
                    <a:pt x="24461" y="-1282"/>
                  </a:lnTo>
                  <a:lnTo>
                    <a:pt x="72228" y="70250"/>
                  </a:lnTo>
                  <a:lnTo>
                    <a:pt x="119540" y="-1282"/>
                  </a:lnTo>
                  <a:lnTo>
                    <a:pt x="144000" y="-1282"/>
                  </a:lnTo>
                  <a:lnTo>
                    <a:pt x="86306" y="86177"/>
                  </a:lnTo>
                  <a:lnTo>
                    <a:pt x="140304" y="166948"/>
                  </a:lnTo>
                  <a:lnTo>
                    <a:pt x="115843" y="166948"/>
                  </a:lnTo>
                  <a:lnTo>
                    <a:pt x="73848" y="104408"/>
                  </a:lnTo>
                  <a:lnTo>
                    <a:pt x="32072" y="166948"/>
                  </a:lnTo>
                  <a:lnTo>
                    <a:pt x="7611" y="166948"/>
                  </a:lnTo>
                  <a:close/>
                </a:path>
              </a:pathLst>
            </a:custGeom>
            <a:solidFill>
              <a:srgbClr val="FFFF00"/>
            </a:solidFill>
            <a:ln w="3047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113C49C-2AE5-0BAE-343C-336496DA86C7}"/>
                </a:ext>
              </a:extLst>
            </p:cNvPr>
            <p:cNvSpPr/>
            <p:nvPr>
              <p:custDataLst>
                <p:tags r:id="rId5"/>
              </p:custDataLst>
            </p:nvPr>
          </p:nvSpPr>
          <p:spPr>
            <a:xfrm flipV="1">
              <a:off x="14290662" y="-15269191"/>
              <a:ext cx="155066" cy="60922"/>
            </a:xfrm>
            <a:custGeom>
              <a:avLst/>
              <a:gdLst>
                <a:gd name="connsiteX0" fmla="*/ 13154 w 155066"/>
                <a:gd name="connsiteY0" fmla="*/ 11874 h 60922"/>
                <a:gd name="connsiteX1" fmla="*/ 38767 w 155066"/>
                <a:gd name="connsiteY1" fmla="*/ 33106 h 60922"/>
                <a:gd name="connsiteX2" fmla="*/ 116300 w 155066"/>
                <a:gd name="connsiteY2" fmla="*/ -1281 h 60922"/>
                <a:gd name="connsiteX3" fmla="*/ 155067 w 155066"/>
                <a:gd name="connsiteY3" fmla="*/ 46487 h 60922"/>
                <a:gd name="connsiteX4" fmla="*/ 141912 w 155066"/>
                <a:gd name="connsiteY4" fmla="*/ 46487 h 60922"/>
                <a:gd name="connsiteX5" fmla="*/ 116300 w 155066"/>
                <a:gd name="connsiteY5" fmla="*/ 25266 h 60922"/>
                <a:gd name="connsiteX6" fmla="*/ 38767 w 155066"/>
                <a:gd name="connsiteY6" fmla="*/ 59642 h 60922"/>
                <a:gd name="connsiteX7" fmla="*/ 0 w 155066"/>
                <a:gd name="connsiteY7" fmla="*/ 11874 h 60922"/>
                <a:gd name="connsiteX8" fmla="*/ 13154 w 155066"/>
                <a:gd name="connsiteY8" fmla="*/ 11874 h 6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6" h="60922">
                  <a:moveTo>
                    <a:pt x="13154" y="11874"/>
                  </a:moveTo>
                  <a:cubicBezTo>
                    <a:pt x="13154" y="16722"/>
                    <a:pt x="20764" y="33106"/>
                    <a:pt x="38767" y="33106"/>
                  </a:cubicBezTo>
                  <a:cubicBezTo>
                    <a:pt x="65303" y="33106"/>
                    <a:pt x="83762" y="-1281"/>
                    <a:pt x="116300" y="-1281"/>
                  </a:cubicBezTo>
                  <a:cubicBezTo>
                    <a:pt x="134759" y="-1281"/>
                    <a:pt x="155067" y="13950"/>
                    <a:pt x="155067" y="46487"/>
                  </a:cubicBezTo>
                  <a:lnTo>
                    <a:pt x="141912" y="46487"/>
                  </a:lnTo>
                  <a:cubicBezTo>
                    <a:pt x="141912" y="41649"/>
                    <a:pt x="134303" y="25266"/>
                    <a:pt x="116300" y="25266"/>
                  </a:cubicBezTo>
                  <a:cubicBezTo>
                    <a:pt x="89764" y="25266"/>
                    <a:pt x="71304" y="59642"/>
                    <a:pt x="38767" y="59642"/>
                  </a:cubicBezTo>
                  <a:cubicBezTo>
                    <a:pt x="20308" y="59642"/>
                    <a:pt x="0" y="44411"/>
                    <a:pt x="0" y="11874"/>
                  </a:cubicBezTo>
                  <a:lnTo>
                    <a:pt x="13154" y="11874"/>
                  </a:lnTo>
                  <a:close/>
                </a:path>
              </a:pathLst>
            </a:custGeom>
            <a:solidFill>
              <a:srgbClr val="FFFFFF"/>
            </a:solidFill>
            <a:ln w="3047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264C2E-0F75-8EE0-C5E3-610910E65917}"/>
                </a:ext>
              </a:extLst>
            </p:cNvPr>
            <p:cNvSpPr/>
            <p:nvPr>
              <p:custDataLst>
                <p:tags r:id="rId6"/>
              </p:custDataLst>
            </p:nvPr>
          </p:nvSpPr>
          <p:spPr>
            <a:xfrm flipV="1">
              <a:off x="14485206" y="-15340504"/>
              <a:ext cx="128768" cy="171459"/>
            </a:xfrm>
            <a:custGeom>
              <a:avLst/>
              <a:gdLst>
                <a:gd name="connsiteX0" fmla="*/ 0 w 128768"/>
                <a:gd name="connsiteY0" fmla="*/ 170177 h 171459"/>
                <a:gd name="connsiteX1" fmla="*/ 0 w 128768"/>
                <a:gd name="connsiteY1" fmla="*/ 65176 h 171459"/>
                <a:gd name="connsiteX2" fmla="*/ 16154 w 128768"/>
                <a:gd name="connsiteY2" fmla="*/ 15558 h 171459"/>
                <a:gd name="connsiteX3" fmla="*/ 64379 w 128768"/>
                <a:gd name="connsiteY3" fmla="*/ -1282 h 171459"/>
                <a:gd name="connsiteX4" fmla="*/ 112376 w 128768"/>
                <a:gd name="connsiteY4" fmla="*/ 15558 h 171459"/>
                <a:gd name="connsiteX5" fmla="*/ 128769 w 128768"/>
                <a:gd name="connsiteY5" fmla="*/ 65176 h 171459"/>
                <a:gd name="connsiteX6" fmla="*/ 128769 w 128768"/>
                <a:gd name="connsiteY6" fmla="*/ 170177 h 171459"/>
                <a:gd name="connsiteX7" fmla="*/ 105918 w 128768"/>
                <a:gd name="connsiteY7" fmla="*/ 170177 h 171459"/>
                <a:gd name="connsiteX8" fmla="*/ 105918 w 128768"/>
                <a:gd name="connsiteY8" fmla="*/ 67946 h 171459"/>
                <a:gd name="connsiteX9" fmla="*/ 95993 w 128768"/>
                <a:gd name="connsiteY9" fmla="*/ 28951 h 171459"/>
                <a:gd name="connsiteX10" fmla="*/ 64379 w 128768"/>
                <a:gd name="connsiteY10" fmla="*/ 17178 h 171459"/>
                <a:gd name="connsiteX11" fmla="*/ 32766 w 128768"/>
                <a:gd name="connsiteY11" fmla="*/ 28951 h 171459"/>
                <a:gd name="connsiteX12" fmla="*/ 22841 w 128768"/>
                <a:gd name="connsiteY12" fmla="*/ 67946 h 171459"/>
                <a:gd name="connsiteX13" fmla="*/ 22841 w 128768"/>
                <a:gd name="connsiteY13" fmla="*/ 170177 h 171459"/>
                <a:gd name="connsiteX14" fmla="*/ 0 w 128768"/>
                <a:gd name="connsiteY14" fmla="*/ 170177 h 1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68" h="171459">
                  <a:moveTo>
                    <a:pt x="0" y="170177"/>
                  </a:moveTo>
                  <a:lnTo>
                    <a:pt x="0" y="65176"/>
                  </a:lnTo>
                  <a:cubicBezTo>
                    <a:pt x="0" y="43257"/>
                    <a:pt x="5306" y="26636"/>
                    <a:pt x="16154" y="15558"/>
                  </a:cubicBezTo>
                  <a:cubicBezTo>
                    <a:pt x="27232" y="4253"/>
                    <a:pt x="43148" y="-1282"/>
                    <a:pt x="64379" y="-1282"/>
                  </a:cubicBezTo>
                  <a:cubicBezTo>
                    <a:pt x="85611" y="-1282"/>
                    <a:pt x="101536" y="4253"/>
                    <a:pt x="112376" y="15558"/>
                  </a:cubicBezTo>
                  <a:cubicBezTo>
                    <a:pt x="123453" y="26636"/>
                    <a:pt x="128769" y="43257"/>
                    <a:pt x="128769" y="65176"/>
                  </a:cubicBezTo>
                  <a:lnTo>
                    <a:pt x="128769" y="170177"/>
                  </a:lnTo>
                  <a:lnTo>
                    <a:pt x="105918" y="170177"/>
                  </a:lnTo>
                  <a:lnTo>
                    <a:pt x="105918" y="67946"/>
                  </a:lnTo>
                  <a:cubicBezTo>
                    <a:pt x="105918" y="49945"/>
                    <a:pt x="102689" y="37028"/>
                    <a:pt x="95993" y="28951"/>
                  </a:cubicBezTo>
                  <a:cubicBezTo>
                    <a:pt x="89535" y="21102"/>
                    <a:pt x="78914" y="17178"/>
                    <a:pt x="64379" y="17178"/>
                  </a:cubicBezTo>
                  <a:cubicBezTo>
                    <a:pt x="49844" y="17178"/>
                    <a:pt x="39224" y="21102"/>
                    <a:pt x="32766" y="28951"/>
                  </a:cubicBezTo>
                  <a:cubicBezTo>
                    <a:pt x="26070" y="37028"/>
                    <a:pt x="22841" y="49945"/>
                    <a:pt x="22841" y="67946"/>
                  </a:cubicBezTo>
                  <a:lnTo>
                    <a:pt x="22841" y="170177"/>
                  </a:lnTo>
                  <a:lnTo>
                    <a:pt x="0" y="170177"/>
                  </a:lnTo>
                  <a:close/>
                </a:path>
              </a:pathLst>
            </a:custGeom>
            <a:solidFill>
              <a:srgbClr val="FFFF00"/>
            </a:solidFill>
            <a:ln w="3047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EC1901D-DC39-0458-A6A2-22863A094B8A}"/>
                </a:ext>
              </a:extLst>
            </p:cNvPr>
            <p:cNvSpPr/>
            <p:nvPr>
              <p:custDataLst>
                <p:tags r:id="rId7"/>
              </p:custDataLst>
            </p:nvPr>
          </p:nvSpPr>
          <p:spPr>
            <a:xfrm flipV="1">
              <a:off x="14662103" y="-15340509"/>
              <a:ext cx="127387" cy="168229"/>
            </a:xfrm>
            <a:custGeom>
              <a:avLst/>
              <a:gdLst>
                <a:gd name="connsiteX0" fmla="*/ 0 w 127387"/>
                <a:gd name="connsiteY0" fmla="*/ 166948 h 168229"/>
                <a:gd name="connsiteX1" fmla="*/ 0 w 127387"/>
                <a:gd name="connsiteY1" fmla="*/ -1282 h 168229"/>
                <a:gd name="connsiteX2" fmla="*/ 22155 w 127387"/>
                <a:gd name="connsiteY2" fmla="*/ -1282 h 168229"/>
                <a:gd name="connsiteX3" fmla="*/ 22155 w 127387"/>
                <a:gd name="connsiteY3" fmla="*/ 139487 h 168229"/>
                <a:gd name="connsiteX4" fmla="*/ 96688 w 127387"/>
                <a:gd name="connsiteY4" fmla="*/ -1282 h 168229"/>
                <a:gd name="connsiteX5" fmla="*/ 127388 w 127387"/>
                <a:gd name="connsiteY5" fmla="*/ -1282 h 168229"/>
                <a:gd name="connsiteX6" fmla="*/ 127388 w 127387"/>
                <a:gd name="connsiteY6" fmla="*/ 166948 h 168229"/>
                <a:gd name="connsiteX7" fmla="*/ 105232 w 127387"/>
                <a:gd name="connsiteY7" fmla="*/ 166948 h 168229"/>
                <a:gd name="connsiteX8" fmla="*/ 105232 w 127387"/>
                <a:gd name="connsiteY8" fmla="*/ 26179 h 168229"/>
                <a:gd name="connsiteX9" fmla="*/ 30689 w 127387"/>
                <a:gd name="connsiteY9" fmla="*/ 166948 h 168229"/>
                <a:gd name="connsiteX10" fmla="*/ 0 w 127387"/>
                <a:gd name="connsiteY10"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87" h="168229">
                  <a:moveTo>
                    <a:pt x="0" y="166948"/>
                  </a:moveTo>
                  <a:lnTo>
                    <a:pt x="0" y="-1282"/>
                  </a:lnTo>
                  <a:lnTo>
                    <a:pt x="22155" y="-1282"/>
                  </a:lnTo>
                  <a:lnTo>
                    <a:pt x="22155" y="139487"/>
                  </a:lnTo>
                  <a:lnTo>
                    <a:pt x="96688" y="-1282"/>
                  </a:lnTo>
                  <a:lnTo>
                    <a:pt x="127388" y="-1282"/>
                  </a:lnTo>
                  <a:lnTo>
                    <a:pt x="127388" y="166948"/>
                  </a:lnTo>
                  <a:lnTo>
                    <a:pt x="105232" y="166948"/>
                  </a:lnTo>
                  <a:lnTo>
                    <a:pt x="105232" y="26179"/>
                  </a:lnTo>
                  <a:lnTo>
                    <a:pt x="30689"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1CD368D-BDD6-C9F0-E2A9-F6DE81A552E9}"/>
                </a:ext>
              </a:extLst>
            </p:cNvPr>
            <p:cNvSpPr/>
            <p:nvPr>
              <p:custDataLst>
                <p:tags r:id="rId8"/>
              </p:custDataLst>
            </p:nvPr>
          </p:nvSpPr>
          <p:spPr>
            <a:xfrm flipV="1">
              <a:off x="14823555" y="-15340502"/>
              <a:ext cx="56527" cy="168229"/>
            </a:xfrm>
            <a:custGeom>
              <a:avLst/>
              <a:gdLst>
                <a:gd name="connsiteX0" fmla="*/ 56528 w 56527"/>
                <a:gd name="connsiteY0" fmla="*/ -1282 h 168229"/>
                <a:gd name="connsiteX1" fmla="*/ 56528 w 56527"/>
                <a:gd name="connsiteY1" fmla="*/ 17872 h 168229"/>
                <a:gd name="connsiteX2" fmla="*/ 39688 w 56527"/>
                <a:gd name="connsiteY2" fmla="*/ 17872 h 168229"/>
                <a:gd name="connsiteX3" fmla="*/ 39688 w 56527"/>
                <a:gd name="connsiteY3" fmla="*/ 147794 h 168229"/>
                <a:gd name="connsiteX4" fmla="*/ 56528 w 56527"/>
                <a:gd name="connsiteY4" fmla="*/ 147794 h 168229"/>
                <a:gd name="connsiteX5" fmla="*/ 56528 w 56527"/>
                <a:gd name="connsiteY5" fmla="*/ 166948 h 168229"/>
                <a:gd name="connsiteX6" fmla="*/ 0 w 56527"/>
                <a:gd name="connsiteY6" fmla="*/ 166948 h 168229"/>
                <a:gd name="connsiteX7" fmla="*/ 0 w 56527"/>
                <a:gd name="connsiteY7" fmla="*/ 147794 h 168229"/>
                <a:gd name="connsiteX8" fmla="*/ 16840 w 56527"/>
                <a:gd name="connsiteY8" fmla="*/ 147794 h 168229"/>
                <a:gd name="connsiteX9" fmla="*/ 16840 w 56527"/>
                <a:gd name="connsiteY9" fmla="*/ 17872 h 168229"/>
                <a:gd name="connsiteX10" fmla="*/ 0 w 56527"/>
                <a:gd name="connsiteY10" fmla="*/ 17872 h 168229"/>
                <a:gd name="connsiteX11" fmla="*/ 0 w 56527"/>
                <a:gd name="connsiteY11" fmla="*/ -1282 h 168229"/>
                <a:gd name="connsiteX12" fmla="*/ 56528 w 56527"/>
                <a:gd name="connsiteY12" fmla="*/ -1282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168229">
                  <a:moveTo>
                    <a:pt x="56528" y="-1282"/>
                  </a:moveTo>
                  <a:lnTo>
                    <a:pt x="56528" y="17872"/>
                  </a:lnTo>
                  <a:lnTo>
                    <a:pt x="39688" y="17872"/>
                  </a:lnTo>
                  <a:lnTo>
                    <a:pt x="39688" y="147794"/>
                  </a:lnTo>
                  <a:lnTo>
                    <a:pt x="56528" y="147794"/>
                  </a:lnTo>
                  <a:lnTo>
                    <a:pt x="56528" y="166948"/>
                  </a:lnTo>
                  <a:lnTo>
                    <a:pt x="0" y="166948"/>
                  </a:lnTo>
                  <a:lnTo>
                    <a:pt x="0" y="147794"/>
                  </a:lnTo>
                  <a:lnTo>
                    <a:pt x="16840" y="147794"/>
                  </a:lnTo>
                  <a:lnTo>
                    <a:pt x="16840" y="17872"/>
                  </a:lnTo>
                  <a:lnTo>
                    <a:pt x="0" y="17872"/>
                  </a:lnTo>
                  <a:lnTo>
                    <a:pt x="0" y="-1282"/>
                  </a:lnTo>
                  <a:lnTo>
                    <a:pt x="56528" y="-1282"/>
                  </a:lnTo>
                  <a:close/>
                </a:path>
              </a:pathLst>
            </a:custGeom>
            <a:solidFill>
              <a:srgbClr val="FFFF00"/>
            </a:solidFill>
            <a:ln w="3047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03CD3F-177F-FC86-8DE8-6AA5BEB3CEED}"/>
                </a:ext>
              </a:extLst>
            </p:cNvPr>
            <p:cNvSpPr/>
            <p:nvPr>
              <p:custDataLst>
                <p:tags r:id="rId9"/>
              </p:custDataLst>
            </p:nvPr>
          </p:nvSpPr>
          <p:spPr>
            <a:xfrm flipV="1">
              <a:off x="14913910" y="-15340502"/>
              <a:ext cx="96688" cy="168229"/>
            </a:xfrm>
            <a:custGeom>
              <a:avLst/>
              <a:gdLst>
                <a:gd name="connsiteX0" fmla="*/ 0 w 96688"/>
                <a:gd name="connsiteY0" fmla="*/ 166948 h 168229"/>
                <a:gd name="connsiteX1" fmla="*/ 0 w 96688"/>
                <a:gd name="connsiteY1" fmla="*/ -1282 h 168229"/>
                <a:gd name="connsiteX2" fmla="*/ 22851 w 96688"/>
                <a:gd name="connsiteY2" fmla="*/ -1282 h 168229"/>
                <a:gd name="connsiteX3" fmla="*/ 22851 w 96688"/>
                <a:gd name="connsiteY3" fmla="*/ 79024 h 168229"/>
                <a:gd name="connsiteX4" fmla="*/ 89535 w 96688"/>
                <a:gd name="connsiteY4" fmla="*/ 79024 h 168229"/>
                <a:gd name="connsiteX5" fmla="*/ 89535 w 96688"/>
                <a:gd name="connsiteY5" fmla="*/ 98178 h 168229"/>
                <a:gd name="connsiteX6" fmla="*/ 22851 w 96688"/>
                <a:gd name="connsiteY6" fmla="*/ 98178 h 168229"/>
                <a:gd name="connsiteX7" fmla="*/ 22851 w 96688"/>
                <a:gd name="connsiteY7" fmla="*/ 147794 h 168229"/>
                <a:gd name="connsiteX8" fmla="*/ 96689 w 96688"/>
                <a:gd name="connsiteY8" fmla="*/ 147794 h 168229"/>
                <a:gd name="connsiteX9" fmla="*/ 96689 w 96688"/>
                <a:gd name="connsiteY9" fmla="*/ 166948 h 168229"/>
                <a:gd name="connsiteX10" fmla="*/ 0 w 96688"/>
                <a:gd name="connsiteY10"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88" h="168229">
                  <a:moveTo>
                    <a:pt x="0" y="166948"/>
                  </a:moveTo>
                  <a:lnTo>
                    <a:pt x="0" y="-1282"/>
                  </a:lnTo>
                  <a:lnTo>
                    <a:pt x="22851" y="-1282"/>
                  </a:lnTo>
                  <a:lnTo>
                    <a:pt x="22851" y="79024"/>
                  </a:lnTo>
                  <a:lnTo>
                    <a:pt x="89535" y="79024"/>
                  </a:lnTo>
                  <a:lnTo>
                    <a:pt x="89535" y="98178"/>
                  </a:lnTo>
                  <a:lnTo>
                    <a:pt x="22851" y="98178"/>
                  </a:lnTo>
                  <a:lnTo>
                    <a:pt x="22851" y="147794"/>
                  </a:lnTo>
                  <a:lnTo>
                    <a:pt x="96689" y="147794"/>
                  </a:lnTo>
                  <a:lnTo>
                    <a:pt x="96689"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730021A-6920-15E0-C698-657A3D3DAE01}"/>
                </a:ext>
              </a:extLst>
            </p:cNvPr>
            <p:cNvSpPr/>
            <p:nvPr>
              <p:custDataLst>
                <p:tags r:id="rId10"/>
              </p:custDataLst>
            </p:nvPr>
          </p:nvSpPr>
          <p:spPr>
            <a:xfrm flipV="1">
              <a:off x="15095139" y="-15669974"/>
              <a:ext cx="86286" cy="376628"/>
            </a:xfrm>
            <a:custGeom>
              <a:avLst/>
              <a:gdLst>
                <a:gd name="connsiteX0" fmla="*/ 0 w 86286"/>
                <a:gd name="connsiteY0" fmla="*/ 375331 h 376628"/>
                <a:gd name="connsiteX1" fmla="*/ 86287 w 86286"/>
                <a:gd name="connsiteY1" fmla="*/ 375331 h 376628"/>
                <a:gd name="connsiteX2" fmla="*/ 86287 w 86286"/>
                <a:gd name="connsiteY2" fmla="*/ 356681 h 376628"/>
                <a:gd name="connsiteX3" fmla="*/ 20402 w 86286"/>
                <a:gd name="connsiteY3" fmla="*/ 356681 h 376628"/>
                <a:gd name="connsiteX4" fmla="*/ 20402 w 86286"/>
                <a:gd name="connsiteY4" fmla="*/ 17364 h 376628"/>
                <a:gd name="connsiteX5" fmla="*/ 86287 w 86286"/>
                <a:gd name="connsiteY5" fmla="*/ 17364 h 376628"/>
                <a:gd name="connsiteX6" fmla="*/ 86287 w 86286"/>
                <a:gd name="connsiteY6" fmla="*/ -1297 h 376628"/>
                <a:gd name="connsiteX7" fmla="*/ 0 w 86286"/>
                <a:gd name="connsiteY7" fmla="*/ -1297 h 376628"/>
                <a:gd name="connsiteX8" fmla="*/ 0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0" y="375331"/>
                  </a:moveTo>
                  <a:lnTo>
                    <a:pt x="86287" y="375331"/>
                  </a:lnTo>
                  <a:lnTo>
                    <a:pt x="86287" y="356681"/>
                  </a:lnTo>
                  <a:lnTo>
                    <a:pt x="20402" y="356681"/>
                  </a:lnTo>
                  <a:lnTo>
                    <a:pt x="20402" y="17364"/>
                  </a:lnTo>
                  <a:lnTo>
                    <a:pt x="86287" y="17364"/>
                  </a:lnTo>
                  <a:lnTo>
                    <a:pt x="86287" y="-1297"/>
                  </a:lnTo>
                  <a:lnTo>
                    <a:pt x="0" y="-1297"/>
                  </a:lnTo>
                  <a:lnTo>
                    <a:pt x="0" y="375331"/>
                  </a:lnTo>
                  <a:close/>
                </a:path>
              </a:pathLst>
            </a:custGeom>
            <a:solidFill>
              <a:srgbClr val="FFFFFF"/>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03B801B-848C-F200-1BA1-43D2C0DFA4F9}"/>
                </a:ext>
              </a:extLst>
            </p:cNvPr>
            <p:cNvSpPr/>
            <p:nvPr>
              <p:custDataLst>
                <p:tags r:id="rId11"/>
              </p:custDataLst>
            </p:nvPr>
          </p:nvSpPr>
          <p:spPr>
            <a:xfrm flipV="1">
              <a:off x="15219409" y="-15609567"/>
              <a:ext cx="189461" cy="221340"/>
            </a:xfrm>
            <a:custGeom>
              <a:avLst/>
              <a:gdLst>
                <a:gd name="connsiteX0" fmla="*/ 10021 w 189461"/>
                <a:gd name="connsiteY0" fmla="*/ 220043 h 221340"/>
                <a:gd name="connsiteX1" fmla="*/ 78944 w 189461"/>
                <a:gd name="connsiteY1" fmla="*/ 116812 h 221340"/>
                <a:gd name="connsiteX2" fmla="*/ 0 w 189461"/>
                <a:gd name="connsiteY2" fmla="*/ -1298 h 221340"/>
                <a:gd name="connsiteX3" fmla="*/ 32185 w 189461"/>
                <a:gd name="connsiteY3" fmla="*/ -1298 h 221340"/>
                <a:gd name="connsiteX4" fmla="*/ 95031 w 189461"/>
                <a:gd name="connsiteY4" fmla="*/ 92828 h 221340"/>
                <a:gd name="connsiteX5" fmla="*/ 157277 w 189461"/>
                <a:gd name="connsiteY5" fmla="*/ -1298 h 221340"/>
                <a:gd name="connsiteX6" fmla="*/ 189462 w 189461"/>
                <a:gd name="connsiteY6" fmla="*/ -1298 h 221340"/>
                <a:gd name="connsiteX7" fmla="*/ 113558 w 189461"/>
                <a:gd name="connsiteY7" fmla="*/ 113774 h 221340"/>
                <a:gd name="connsiteX8" fmla="*/ 184605 w 189461"/>
                <a:gd name="connsiteY8" fmla="*/ 220043 h 221340"/>
                <a:gd name="connsiteX9" fmla="*/ 152420 w 189461"/>
                <a:gd name="connsiteY9" fmla="*/ 220043 h 221340"/>
                <a:gd name="connsiteX10" fmla="*/ 97165 w 189461"/>
                <a:gd name="connsiteY10" fmla="*/ 137758 h 221340"/>
                <a:gd name="connsiteX11" fmla="*/ 42206 w 189461"/>
                <a:gd name="connsiteY11" fmla="*/ 220043 h 221340"/>
                <a:gd name="connsiteX12" fmla="*/ 10021 w 189461"/>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61" h="221340">
                  <a:moveTo>
                    <a:pt x="10021" y="220043"/>
                  </a:moveTo>
                  <a:lnTo>
                    <a:pt x="78944" y="116812"/>
                  </a:lnTo>
                  <a:lnTo>
                    <a:pt x="0" y="-1298"/>
                  </a:lnTo>
                  <a:lnTo>
                    <a:pt x="32185" y="-1298"/>
                  </a:lnTo>
                  <a:lnTo>
                    <a:pt x="95031" y="92828"/>
                  </a:lnTo>
                  <a:lnTo>
                    <a:pt x="157277" y="-1298"/>
                  </a:lnTo>
                  <a:lnTo>
                    <a:pt x="189462" y="-1298"/>
                  </a:lnTo>
                  <a:lnTo>
                    <a:pt x="113558" y="113774"/>
                  </a:lnTo>
                  <a:lnTo>
                    <a:pt x="184605" y="220043"/>
                  </a:lnTo>
                  <a:lnTo>
                    <a:pt x="152420" y="220043"/>
                  </a:lnTo>
                  <a:lnTo>
                    <a:pt x="97165" y="137758"/>
                  </a:lnTo>
                  <a:lnTo>
                    <a:pt x="42206" y="220043"/>
                  </a:lnTo>
                  <a:lnTo>
                    <a:pt x="10021" y="220043"/>
                  </a:lnTo>
                  <a:close/>
                </a:path>
              </a:pathLst>
            </a:custGeom>
            <a:solidFill>
              <a:srgbClr val="FFFF00"/>
            </a:solidFill>
            <a:ln w="3047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3343AF7-9AE9-C824-DC9C-11130406C593}"/>
                </a:ext>
              </a:extLst>
            </p:cNvPr>
            <p:cNvSpPr/>
            <p:nvPr>
              <p:custDataLst>
                <p:tags r:id="rId12"/>
              </p:custDataLst>
            </p:nvPr>
          </p:nvSpPr>
          <p:spPr>
            <a:xfrm flipV="1">
              <a:off x="15437900" y="-15652096"/>
              <a:ext cx="142150" cy="142151"/>
            </a:xfrm>
            <a:custGeom>
              <a:avLst/>
              <a:gdLst>
                <a:gd name="connsiteX0" fmla="*/ 142150 w 142150"/>
                <a:gd name="connsiteY0" fmla="*/ 69773 h 142151"/>
                <a:gd name="connsiteX1" fmla="*/ 71075 w 142150"/>
                <a:gd name="connsiteY1" fmla="*/ 140848 h 142151"/>
                <a:gd name="connsiteX2" fmla="*/ 0 w 142150"/>
                <a:gd name="connsiteY2" fmla="*/ 69773 h 142151"/>
                <a:gd name="connsiteX3" fmla="*/ 71075 w 142150"/>
                <a:gd name="connsiteY3" fmla="*/ -1303 h 142151"/>
                <a:gd name="connsiteX4" fmla="*/ 142150 w 142150"/>
                <a:gd name="connsiteY4" fmla="*/ 69773 h 142151"/>
                <a:gd name="connsiteX5" fmla="*/ 113995 w 142150"/>
                <a:gd name="connsiteY5" fmla="*/ 40235 h 142151"/>
                <a:gd name="connsiteX6" fmla="*/ 84458 w 142150"/>
                <a:gd name="connsiteY6" fmla="*/ 69773 h 142151"/>
                <a:gd name="connsiteX7" fmla="*/ 113995 w 142150"/>
                <a:gd name="connsiteY7" fmla="*/ 99319 h 142151"/>
                <a:gd name="connsiteX8" fmla="*/ 123224 w 142150"/>
                <a:gd name="connsiteY8" fmla="*/ 69773 h 142151"/>
                <a:gd name="connsiteX9" fmla="*/ 113995 w 142150"/>
                <a:gd name="connsiteY9" fmla="*/ 40235 h 142151"/>
                <a:gd name="connsiteX10" fmla="*/ 41538 w 142150"/>
                <a:gd name="connsiteY10" fmla="*/ 26853 h 142151"/>
                <a:gd name="connsiteX11" fmla="*/ 71075 w 142150"/>
                <a:gd name="connsiteY11" fmla="*/ 56390 h 142151"/>
                <a:gd name="connsiteX12" fmla="*/ 100612 w 142150"/>
                <a:gd name="connsiteY12" fmla="*/ 26853 h 142151"/>
                <a:gd name="connsiteX13" fmla="*/ 71075 w 142150"/>
                <a:gd name="connsiteY13" fmla="*/ 17624 h 142151"/>
                <a:gd name="connsiteX14" fmla="*/ 41538 w 142150"/>
                <a:gd name="connsiteY14" fmla="*/ 26853 h 142151"/>
                <a:gd name="connsiteX15" fmla="*/ 28146 w 142150"/>
                <a:gd name="connsiteY15" fmla="*/ 99319 h 142151"/>
                <a:gd name="connsiteX16" fmla="*/ 57692 w 142150"/>
                <a:gd name="connsiteY16" fmla="*/ 69773 h 142151"/>
                <a:gd name="connsiteX17" fmla="*/ 28146 w 142150"/>
                <a:gd name="connsiteY17" fmla="*/ 40235 h 142151"/>
                <a:gd name="connsiteX18" fmla="*/ 18916 w 142150"/>
                <a:gd name="connsiteY18" fmla="*/ 69773 h 142151"/>
                <a:gd name="connsiteX19" fmla="*/ 28146 w 142150"/>
                <a:gd name="connsiteY19" fmla="*/ 99319 h 142151"/>
                <a:gd name="connsiteX20" fmla="*/ 100612 w 142150"/>
                <a:gd name="connsiteY20" fmla="*/ 112701 h 142151"/>
                <a:gd name="connsiteX21" fmla="*/ 71075 w 142150"/>
                <a:gd name="connsiteY21" fmla="*/ 83164 h 142151"/>
                <a:gd name="connsiteX22" fmla="*/ 41538 w 142150"/>
                <a:gd name="connsiteY22" fmla="*/ 112701 h 142151"/>
                <a:gd name="connsiteX23" fmla="*/ 71075 w 142150"/>
                <a:gd name="connsiteY23" fmla="*/ 121932 h 142151"/>
                <a:gd name="connsiteX24" fmla="*/ 100612 w 142150"/>
                <a:gd name="connsiteY24" fmla="*/ 112701 h 1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150" h="142151">
                  <a:moveTo>
                    <a:pt x="142150" y="69773"/>
                  </a:moveTo>
                  <a:cubicBezTo>
                    <a:pt x="142150" y="109006"/>
                    <a:pt x="110299" y="140848"/>
                    <a:pt x="71075" y="140848"/>
                  </a:cubicBezTo>
                  <a:cubicBezTo>
                    <a:pt x="31842" y="140848"/>
                    <a:pt x="0" y="109006"/>
                    <a:pt x="0" y="69773"/>
                  </a:cubicBezTo>
                  <a:cubicBezTo>
                    <a:pt x="0" y="30550"/>
                    <a:pt x="31842" y="-1303"/>
                    <a:pt x="71075" y="-1303"/>
                  </a:cubicBezTo>
                  <a:cubicBezTo>
                    <a:pt x="110299" y="-1303"/>
                    <a:pt x="142150" y="30550"/>
                    <a:pt x="142150" y="69773"/>
                  </a:cubicBezTo>
                  <a:close/>
                  <a:moveTo>
                    <a:pt x="113995" y="40235"/>
                  </a:moveTo>
                  <a:lnTo>
                    <a:pt x="84458" y="69773"/>
                  </a:lnTo>
                  <a:lnTo>
                    <a:pt x="113995" y="99319"/>
                  </a:lnTo>
                  <a:cubicBezTo>
                    <a:pt x="119767" y="91004"/>
                    <a:pt x="123224" y="80850"/>
                    <a:pt x="123224" y="69773"/>
                  </a:cubicBezTo>
                  <a:cubicBezTo>
                    <a:pt x="123224" y="58704"/>
                    <a:pt x="119767" y="48550"/>
                    <a:pt x="113995" y="40235"/>
                  </a:cubicBezTo>
                  <a:close/>
                  <a:moveTo>
                    <a:pt x="41538" y="26853"/>
                  </a:moveTo>
                  <a:lnTo>
                    <a:pt x="71075" y="56390"/>
                  </a:lnTo>
                  <a:lnTo>
                    <a:pt x="100612" y="26853"/>
                  </a:lnTo>
                  <a:cubicBezTo>
                    <a:pt x="92307" y="21081"/>
                    <a:pt x="82153" y="17624"/>
                    <a:pt x="71075" y="17624"/>
                  </a:cubicBezTo>
                  <a:cubicBezTo>
                    <a:pt x="59998" y="17624"/>
                    <a:pt x="49843" y="21081"/>
                    <a:pt x="41538" y="26853"/>
                  </a:cubicBezTo>
                  <a:close/>
                  <a:moveTo>
                    <a:pt x="28146" y="99319"/>
                  </a:moveTo>
                  <a:lnTo>
                    <a:pt x="57692" y="69773"/>
                  </a:lnTo>
                  <a:lnTo>
                    <a:pt x="28146" y="40235"/>
                  </a:lnTo>
                  <a:cubicBezTo>
                    <a:pt x="22383" y="48550"/>
                    <a:pt x="18916" y="58704"/>
                    <a:pt x="18916" y="69773"/>
                  </a:cubicBezTo>
                  <a:cubicBezTo>
                    <a:pt x="18916" y="80850"/>
                    <a:pt x="22383" y="91004"/>
                    <a:pt x="28146" y="99319"/>
                  </a:cubicBezTo>
                  <a:close/>
                  <a:moveTo>
                    <a:pt x="100612" y="112701"/>
                  </a:moveTo>
                  <a:lnTo>
                    <a:pt x="71075" y="83164"/>
                  </a:lnTo>
                  <a:lnTo>
                    <a:pt x="41538" y="112701"/>
                  </a:lnTo>
                  <a:cubicBezTo>
                    <a:pt x="49843" y="118464"/>
                    <a:pt x="59998" y="121932"/>
                    <a:pt x="71075" y="121932"/>
                  </a:cubicBezTo>
                  <a:cubicBezTo>
                    <a:pt x="82153" y="121932"/>
                    <a:pt x="92307" y="118464"/>
                    <a:pt x="100612" y="112701"/>
                  </a:cubicBezTo>
                  <a:close/>
                </a:path>
              </a:pathLst>
            </a:custGeom>
            <a:solidFill>
              <a:srgbClr val="FFFF00"/>
            </a:solidFill>
            <a:ln w="3047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E0C1A37-4B67-1A0C-C133-D9B6DC2E258F}"/>
                </a:ext>
              </a:extLst>
            </p:cNvPr>
            <p:cNvSpPr/>
            <p:nvPr>
              <p:custDataLst>
                <p:tags r:id="rId13"/>
              </p:custDataLst>
            </p:nvPr>
          </p:nvSpPr>
          <p:spPr>
            <a:xfrm flipV="1">
              <a:off x="15633368" y="-15689949"/>
              <a:ext cx="111918" cy="175384"/>
            </a:xfrm>
            <a:custGeom>
              <a:avLst/>
              <a:gdLst>
                <a:gd name="connsiteX0" fmla="*/ 0 w 111918"/>
                <a:gd name="connsiteY0" fmla="*/ 174080 h 175384"/>
                <a:gd name="connsiteX1" fmla="*/ 0 w 111918"/>
                <a:gd name="connsiteY1" fmla="*/ -1305 h 175384"/>
                <a:gd name="connsiteX2" fmla="*/ 20764 w 111918"/>
                <a:gd name="connsiteY2" fmla="*/ -1305 h 175384"/>
                <a:gd name="connsiteX3" fmla="*/ 20764 w 111918"/>
                <a:gd name="connsiteY3" fmla="*/ 60314 h 175384"/>
                <a:gd name="connsiteX4" fmla="*/ 84916 w 111918"/>
                <a:gd name="connsiteY4" fmla="*/ -1305 h 175384"/>
                <a:gd name="connsiteX5" fmla="*/ 111919 w 111918"/>
                <a:gd name="connsiteY5" fmla="*/ -1305 h 175384"/>
                <a:gd name="connsiteX6" fmla="*/ 42224 w 111918"/>
                <a:gd name="connsiteY6" fmla="*/ 65847 h 175384"/>
                <a:gd name="connsiteX7" fmla="*/ 109147 w 111918"/>
                <a:gd name="connsiteY7" fmla="*/ 124922 h 175384"/>
                <a:gd name="connsiteX8" fmla="*/ 82611 w 111918"/>
                <a:gd name="connsiteY8" fmla="*/ 124922 h 175384"/>
                <a:gd name="connsiteX9" fmla="*/ 20764 w 111918"/>
                <a:gd name="connsiteY9" fmla="*/ 70468 h 175384"/>
                <a:gd name="connsiteX10" fmla="*/ 20764 w 111918"/>
                <a:gd name="connsiteY10" fmla="*/ 174080 h 175384"/>
                <a:gd name="connsiteX11" fmla="*/ 0 w 111918"/>
                <a:gd name="connsiteY11" fmla="*/ 17408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8" h="175384">
                  <a:moveTo>
                    <a:pt x="0" y="174080"/>
                  </a:moveTo>
                  <a:lnTo>
                    <a:pt x="0" y="-1305"/>
                  </a:lnTo>
                  <a:lnTo>
                    <a:pt x="20764" y="-1305"/>
                  </a:lnTo>
                  <a:lnTo>
                    <a:pt x="20764" y="60314"/>
                  </a:lnTo>
                  <a:lnTo>
                    <a:pt x="84916" y="-1305"/>
                  </a:lnTo>
                  <a:lnTo>
                    <a:pt x="111919" y="-1305"/>
                  </a:lnTo>
                  <a:lnTo>
                    <a:pt x="42224" y="65847"/>
                  </a:lnTo>
                  <a:lnTo>
                    <a:pt x="109147" y="124922"/>
                  </a:lnTo>
                  <a:lnTo>
                    <a:pt x="82611" y="124922"/>
                  </a:lnTo>
                  <a:lnTo>
                    <a:pt x="20764" y="70468"/>
                  </a:lnTo>
                  <a:lnTo>
                    <a:pt x="20764" y="174080"/>
                  </a:lnTo>
                  <a:lnTo>
                    <a:pt x="0" y="174080"/>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E484F25-82B9-8FD6-5284-FB549F719129}"/>
                </a:ext>
              </a:extLst>
            </p:cNvPr>
            <p:cNvSpPr/>
            <p:nvPr>
              <p:custDataLst>
                <p:tags r:id="rId14"/>
              </p:custDataLst>
            </p:nvPr>
          </p:nvSpPr>
          <p:spPr>
            <a:xfrm flipV="1">
              <a:off x="15788553" y="-15669974"/>
              <a:ext cx="86286" cy="376628"/>
            </a:xfrm>
            <a:custGeom>
              <a:avLst/>
              <a:gdLst>
                <a:gd name="connsiteX0" fmla="*/ 86287 w 86286"/>
                <a:gd name="connsiteY0" fmla="*/ 375331 h 376628"/>
                <a:gd name="connsiteX1" fmla="*/ 86287 w 86286"/>
                <a:gd name="connsiteY1" fmla="*/ -1297 h 376628"/>
                <a:gd name="connsiteX2" fmla="*/ 0 w 86286"/>
                <a:gd name="connsiteY2" fmla="*/ -1297 h 376628"/>
                <a:gd name="connsiteX3" fmla="*/ 0 w 86286"/>
                <a:gd name="connsiteY3" fmla="*/ 17364 h 376628"/>
                <a:gd name="connsiteX4" fmla="*/ 65875 w 86286"/>
                <a:gd name="connsiteY4" fmla="*/ 17364 h 376628"/>
                <a:gd name="connsiteX5" fmla="*/ 65875 w 86286"/>
                <a:gd name="connsiteY5" fmla="*/ 356681 h 376628"/>
                <a:gd name="connsiteX6" fmla="*/ 0 w 86286"/>
                <a:gd name="connsiteY6" fmla="*/ 356681 h 376628"/>
                <a:gd name="connsiteX7" fmla="*/ 0 w 86286"/>
                <a:gd name="connsiteY7" fmla="*/ 375331 h 376628"/>
                <a:gd name="connsiteX8" fmla="*/ 86287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86287" y="375331"/>
                  </a:moveTo>
                  <a:lnTo>
                    <a:pt x="86287" y="-1297"/>
                  </a:lnTo>
                  <a:lnTo>
                    <a:pt x="0" y="-1297"/>
                  </a:lnTo>
                  <a:lnTo>
                    <a:pt x="0" y="17364"/>
                  </a:lnTo>
                  <a:lnTo>
                    <a:pt x="65875" y="17364"/>
                  </a:lnTo>
                  <a:lnTo>
                    <a:pt x="65875" y="356681"/>
                  </a:lnTo>
                  <a:lnTo>
                    <a:pt x="0" y="356681"/>
                  </a:lnTo>
                  <a:lnTo>
                    <a:pt x="0" y="375331"/>
                  </a:lnTo>
                  <a:lnTo>
                    <a:pt x="86287" y="375331"/>
                  </a:lnTo>
                  <a:close/>
                </a:path>
              </a:pathLst>
            </a:custGeom>
            <a:solidFill>
              <a:srgbClr val="FFFFFF"/>
            </a:solidFill>
            <a:ln w="30474"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1D73E30C-62F3-5245-4CFC-D15A82B4B0FA}"/>
              </a:ext>
            </a:extLst>
          </p:cNvPr>
          <p:cNvSpPr/>
          <p:nvPr/>
        </p:nvSpPr>
        <p:spPr>
          <a:xfrm>
            <a:off x="268656" y="3617350"/>
            <a:ext cx="4313392" cy="1902824"/>
          </a:xfrm>
          <a:prstGeom prst="rect">
            <a:avLst/>
          </a:prstGeom>
          <a:solidFill>
            <a:srgbClr val="9B0000">
              <a:alpha val="70000"/>
            </a:srgbClr>
          </a:solidFill>
          <a:ln w="381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20000"/>
              </a:lnSpc>
            </a:pPr>
            <a:endParaRPr lang="en-US" dirty="0">
              <a:latin typeface="Arev Sans" panose="020B0603030804020204" pitchFamily="34" charset="0"/>
              <a:ea typeface="Arev Sans" panose="020B0603030804020204" pitchFamily="34" charset="0"/>
            </a:endParaRPr>
          </a:p>
        </p:txBody>
      </p:sp>
      <p:grpSp>
        <p:nvGrpSpPr>
          <p:cNvPr id="24" name="Group 23">
            <a:extLst>
              <a:ext uri="{FF2B5EF4-FFF2-40B4-BE49-F238E27FC236}">
                <a16:creationId xmlns:a16="http://schemas.microsoft.com/office/drawing/2014/main" id="{90B97A36-BDE1-677B-5AA8-FA6EF70D9980}"/>
              </a:ext>
            </a:extLst>
          </p:cNvPr>
          <p:cNvGrpSpPr/>
          <p:nvPr/>
        </p:nvGrpSpPr>
        <p:grpSpPr>
          <a:xfrm>
            <a:off x="7348390" y="1750477"/>
            <a:ext cx="3829115" cy="2293408"/>
            <a:chOff x="4907927" y="2366004"/>
            <a:chExt cx="3829115" cy="2293408"/>
          </a:xfrm>
        </p:grpSpPr>
        <p:sp>
          <p:nvSpPr>
            <p:cNvPr id="22" name="Double Bracket 21">
              <a:extLst>
                <a:ext uri="{FF2B5EF4-FFF2-40B4-BE49-F238E27FC236}">
                  <a16:creationId xmlns:a16="http://schemas.microsoft.com/office/drawing/2014/main" id="{1BD086F4-9AA3-58B9-A8F3-9162433EA130}"/>
                </a:ext>
              </a:extLst>
            </p:cNvPr>
            <p:cNvSpPr/>
            <p:nvPr/>
          </p:nvSpPr>
          <p:spPr bwMode="auto">
            <a:xfrm>
              <a:off x="6546501" y="2366004"/>
              <a:ext cx="2190541" cy="2145706"/>
            </a:xfrm>
            <a:prstGeom prst="bracketPair">
              <a:avLst>
                <a:gd name="adj" fmla="val 13389"/>
              </a:avLst>
            </a:prstGeom>
            <a:noFill/>
            <a:ln w="28575" cap="flat" cmpd="sng" algn="ctr">
              <a:solidFill>
                <a:schemeClr val="tx1"/>
              </a:solidFill>
              <a:prstDash val="solid"/>
              <a:round/>
              <a:headEnd type="none" w="med" len="med"/>
              <a:tailEnd type="none" w="med" len="med"/>
            </a:ln>
            <a:effectLst/>
          </p:spPr>
          <p:txBody>
            <a:bodyPr rtlCol="0" anchor="ctr"/>
            <a:lstStyle/>
            <a:p>
              <a:pPr algn="ctr">
                <a:lnSpc>
                  <a:spcPct val="130000"/>
                </a:lnSpc>
              </a:pPr>
              <a:r>
                <a:rPr lang="en-US" dirty="0">
                  <a:solidFill>
                    <a:srgbClr val="FFFF00"/>
                  </a:solidFill>
                  <a:latin typeface="Arev Sans" panose="020B0603030804020204" pitchFamily="34" charset="0"/>
                  <a:ea typeface="Arev Sans" panose="020B0603030804020204" pitchFamily="34" charset="0"/>
                </a:rPr>
                <a:t> i</a:t>
              </a:r>
              <a:r>
                <a:rPr lang="en-US" sz="3200" baseline="-25000" dirty="0">
                  <a:solidFill>
                    <a:srgbClr val="FFFF00"/>
                  </a:solidFill>
                  <a:latin typeface="Arev Sans" panose="020B0603030804020204" pitchFamily="34" charset="0"/>
                  <a:ea typeface="Arev Sans" panose="020B0603030804020204" pitchFamily="34" charset="0"/>
                </a:rPr>
                <a:t>1</a:t>
              </a:r>
              <a:r>
                <a:rPr lang="en-US" dirty="0">
                  <a:latin typeface="Arev Sans" panose="020B0603030804020204" pitchFamily="34" charset="0"/>
                  <a:ea typeface="Arev Sans" panose="020B0603030804020204" pitchFamily="34" charset="0"/>
                </a:rPr>
                <a:t> → </a:t>
              </a:r>
              <a:r>
                <a:rPr lang="en-US" dirty="0">
                  <a:solidFill>
                    <a:srgbClr val="FFFF00"/>
                  </a:solidFill>
                  <a:latin typeface="Arev Sans" panose="020B0603030804020204" pitchFamily="34" charset="0"/>
                  <a:ea typeface="Arev Sans" panose="020B0603030804020204" pitchFamily="34" charset="0"/>
                </a:rPr>
                <a:t>j</a:t>
              </a:r>
              <a:r>
                <a:rPr lang="en-US" sz="3200" baseline="-25000" dirty="0">
                  <a:solidFill>
                    <a:srgbClr val="FFFF00"/>
                  </a:solidFill>
                  <a:latin typeface="Arev Sans" panose="020B0603030804020204" pitchFamily="34" charset="0"/>
                  <a:ea typeface="Arev Sans" panose="020B0603030804020204" pitchFamily="34" charset="0"/>
                </a:rPr>
                <a:t>1</a:t>
              </a:r>
            </a:p>
            <a:p>
              <a:pPr algn="ctr">
                <a:lnSpc>
                  <a:spcPct val="130000"/>
                </a:lnSpc>
              </a:pPr>
              <a:r>
                <a:rPr lang="en-US" dirty="0">
                  <a:solidFill>
                    <a:srgbClr val="FFFF00"/>
                  </a:solidFill>
                  <a:latin typeface="Arev Sans" panose="020B0603030804020204" pitchFamily="34" charset="0"/>
                  <a:ea typeface="Arev Sans" panose="020B0603030804020204" pitchFamily="34" charset="0"/>
                </a:rPr>
                <a:t> i</a:t>
              </a:r>
              <a:r>
                <a:rPr lang="en-US" sz="3200" baseline="-25000" dirty="0">
                  <a:solidFill>
                    <a:srgbClr val="FFFF00"/>
                  </a:solidFill>
                  <a:latin typeface="Arev Sans" panose="020B0603030804020204" pitchFamily="34" charset="0"/>
                  <a:ea typeface="Arev Sans" panose="020B0603030804020204" pitchFamily="34" charset="0"/>
                </a:rPr>
                <a:t>2</a:t>
              </a:r>
              <a:r>
                <a:rPr lang="en-US" dirty="0">
                  <a:latin typeface="Arev Sans" panose="020B0603030804020204" pitchFamily="34" charset="0"/>
                  <a:ea typeface="Arev Sans" panose="020B0603030804020204" pitchFamily="34" charset="0"/>
                </a:rPr>
                <a:t> → </a:t>
              </a:r>
              <a:r>
                <a:rPr lang="en-US" dirty="0">
                  <a:solidFill>
                    <a:srgbClr val="FFFF00"/>
                  </a:solidFill>
                  <a:latin typeface="Arev Sans" panose="020B0603030804020204" pitchFamily="34" charset="0"/>
                  <a:ea typeface="Arev Sans" panose="020B0603030804020204" pitchFamily="34" charset="0"/>
                </a:rPr>
                <a:t>j</a:t>
              </a:r>
              <a:r>
                <a:rPr lang="en-US" sz="3200" baseline="-25000" dirty="0">
                  <a:solidFill>
                    <a:srgbClr val="FFFF00"/>
                  </a:solidFill>
                  <a:latin typeface="Arev Sans" panose="020B0603030804020204" pitchFamily="34" charset="0"/>
                  <a:ea typeface="Arev Sans" panose="020B0603030804020204" pitchFamily="34" charset="0"/>
                </a:rPr>
                <a:t>2</a:t>
              </a:r>
              <a:endParaRPr lang="en-US" baseline="-25000" dirty="0">
                <a:solidFill>
                  <a:srgbClr val="FFFF00"/>
                </a:solidFill>
                <a:latin typeface="Arev Sans" panose="020B0603030804020204" pitchFamily="34" charset="0"/>
                <a:ea typeface="Arev Sans" panose="020B0603030804020204" pitchFamily="34" charset="0"/>
              </a:endParaRPr>
            </a:p>
            <a:p>
              <a:pPr algn="ctr">
                <a:lnSpc>
                  <a:spcPct val="130000"/>
                </a:lnSpc>
              </a:pPr>
              <a:r>
                <a:rPr lang="en-US" dirty="0">
                  <a:solidFill>
                    <a:srgbClr val="FFFF00"/>
                  </a:solidFill>
                  <a:latin typeface="Arev Sans" panose="020B0603030804020204" pitchFamily="34" charset="0"/>
                  <a:ea typeface="Arev Sans" panose="020B0603030804020204" pitchFamily="34" charset="0"/>
                </a:rPr>
                <a:t> i</a:t>
              </a:r>
              <a:r>
                <a:rPr lang="en-US" sz="3200" baseline="-25000" dirty="0">
                  <a:solidFill>
                    <a:srgbClr val="FFFF00"/>
                  </a:solidFill>
                  <a:latin typeface="Arev Sans" panose="020B0603030804020204" pitchFamily="34" charset="0"/>
                  <a:ea typeface="Arev Sans" panose="020B0603030804020204" pitchFamily="34" charset="0"/>
                </a:rPr>
                <a:t>3</a:t>
              </a:r>
              <a:r>
                <a:rPr lang="en-US" dirty="0">
                  <a:latin typeface="Arev Sans" panose="020B0603030804020204" pitchFamily="34" charset="0"/>
                  <a:ea typeface="Arev Sans" panose="020B0603030804020204" pitchFamily="34" charset="0"/>
                </a:rPr>
                <a:t> → </a:t>
              </a:r>
              <a:r>
                <a:rPr lang="en-US" dirty="0">
                  <a:solidFill>
                    <a:srgbClr val="FFFF00"/>
                  </a:solidFill>
                  <a:latin typeface="Arev Sans" panose="020B0603030804020204" pitchFamily="34" charset="0"/>
                  <a:ea typeface="Arev Sans" panose="020B0603030804020204" pitchFamily="34" charset="0"/>
                </a:rPr>
                <a:t>j</a:t>
              </a:r>
              <a:r>
                <a:rPr lang="en-US" sz="3200" baseline="-25000" dirty="0">
                  <a:solidFill>
                    <a:srgbClr val="FFFF00"/>
                  </a:solidFill>
                  <a:latin typeface="Arev Sans" panose="020B0603030804020204" pitchFamily="34" charset="0"/>
                  <a:ea typeface="Arev Sans" panose="020B0603030804020204" pitchFamily="34" charset="0"/>
                </a:rPr>
                <a:t>3</a:t>
              </a:r>
              <a:endParaRPr lang="en-US" baseline="-25000" dirty="0">
                <a:solidFill>
                  <a:srgbClr val="FFFF00"/>
                </a:solidFill>
                <a:latin typeface="Arev Sans" panose="020B0603030804020204" pitchFamily="34" charset="0"/>
                <a:ea typeface="Arev Sans" panose="020B0603030804020204" pitchFamily="34" charset="0"/>
              </a:endParaRPr>
            </a:p>
            <a:p>
              <a:pPr algn="ctr">
                <a:lnSpc>
                  <a:spcPct val="130000"/>
                </a:lnSpc>
              </a:pPr>
              <a:r>
                <a:rPr lang="en-US" dirty="0">
                  <a:solidFill>
                    <a:srgbClr val="FFFF00"/>
                  </a:solidFill>
                  <a:latin typeface="Arev Sans" panose="020B0603030804020204" pitchFamily="34" charset="0"/>
                  <a:ea typeface="Arev Sans" panose="020B0603030804020204" pitchFamily="34" charset="0"/>
                </a:rPr>
                <a:t> i</a:t>
              </a:r>
              <a:r>
                <a:rPr lang="en-US" sz="3200" baseline="-25000" dirty="0">
                  <a:solidFill>
                    <a:srgbClr val="FFFF00"/>
                  </a:solidFill>
                  <a:latin typeface="Arev Sans" panose="020B0603030804020204" pitchFamily="34" charset="0"/>
                  <a:ea typeface="Arev Sans" panose="020B0603030804020204" pitchFamily="34" charset="0"/>
                </a:rPr>
                <a:t>4</a:t>
              </a:r>
              <a:r>
                <a:rPr lang="en-US" dirty="0">
                  <a:latin typeface="Arev Sans" panose="020B0603030804020204" pitchFamily="34" charset="0"/>
                  <a:ea typeface="Arev Sans" panose="020B0603030804020204" pitchFamily="34" charset="0"/>
                </a:rPr>
                <a:t> → </a:t>
              </a:r>
              <a:r>
                <a:rPr lang="en-US" dirty="0">
                  <a:solidFill>
                    <a:srgbClr val="FFFF00"/>
                  </a:solidFill>
                  <a:latin typeface="Arev Sans" panose="020B0603030804020204" pitchFamily="34" charset="0"/>
                  <a:ea typeface="Arev Sans" panose="020B0603030804020204" pitchFamily="34" charset="0"/>
                </a:rPr>
                <a:t>j</a:t>
              </a:r>
              <a:r>
                <a:rPr lang="en-US" sz="3200" baseline="-25000" dirty="0">
                  <a:solidFill>
                    <a:srgbClr val="FFFF00"/>
                  </a:solidFill>
                  <a:latin typeface="Arev Sans" panose="020B0603030804020204" pitchFamily="34" charset="0"/>
                  <a:ea typeface="Arev Sans" panose="020B0603030804020204" pitchFamily="34" charset="0"/>
                </a:rPr>
                <a:t>4</a:t>
              </a:r>
            </a:p>
            <a:p>
              <a:pPr algn="ctr">
                <a:lnSpc>
                  <a:spcPct val="130000"/>
                </a:lnSpc>
              </a:pPr>
              <a:endParaRPr lang="en-US" sz="1100" baseline="-25000" dirty="0">
                <a:solidFill>
                  <a:srgbClr val="FFFF00"/>
                </a:solidFill>
                <a:latin typeface="Arev Sans" panose="020B0603030804020204" pitchFamily="34" charset="0"/>
                <a:ea typeface="Arev Sans" panose="020B0603030804020204" pitchFamily="34" charset="0"/>
              </a:endParaRPr>
            </a:p>
          </p:txBody>
        </p:sp>
        <p:sp>
          <p:nvSpPr>
            <p:cNvPr id="23" name="TextBox 22">
              <a:extLst>
                <a:ext uri="{FF2B5EF4-FFF2-40B4-BE49-F238E27FC236}">
                  <a16:creationId xmlns:a16="http://schemas.microsoft.com/office/drawing/2014/main" id="{6AFB3BFB-1D19-D899-187C-637D9E51AB02}"/>
                </a:ext>
              </a:extLst>
            </p:cNvPr>
            <p:cNvSpPr txBox="1"/>
            <p:nvPr/>
          </p:nvSpPr>
          <p:spPr bwMode="auto">
            <a:xfrm>
              <a:off x="4907927" y="2683678"/>
              <a:ext cx="1857964" cy="197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3200" b="1" dirty="0" err="1">
                  <a:latin typeface="Arev Sans" pitchFamily="34" charset="0"/>
                  <a:ea typeface="Arev Sans" pitchFamily="34" charset="0"/>
                  <a:cs typeface="Arev sans bold" pitchFamily="34" charset="0"/>
                </a:rPr>
                <a:t>Pr</a:t>
              </a:r>
              <a:endParaRPr lang="en-US" sz="3200" b="1" dirty="0">
                <a:latin typeface="Arev Sans" pitchFamily="34" charset="0"/>
                <a:ea typeface="Arev Sans" pitchFamily="34" charset="0"/>
                <a:cs typeface="Arev sans bold" pitchFamily="34" charset="0"/>
              </a:endParaRPr>
            </a:p>
            <a:p>
              <a:pPr algn="ctr" eaLnBrk="1" hangingPunct="1">
                <a:lnSpc>
                  <a:spcPct val="120000"/>
                </a:lnSpc>
              </a:pPr>
              <a:r>
                <a:rPr lang="en-US" sz="2400" dirty="0">
                  <a:latin typeface="Arev Sans" pitchFamily="34" charset="0"/>
                  <a:ea typeface="Arev Sans" pitchFamily="34" charset="0"/>
                  <a:cs typeface="Arev sans bold" pitchFamily="34" charset="0"/>
                </a:rPr>
                <a:t>under</a:t>
              </a:r>
            </a:p>
            <a:p>
              <a:pPr algn="ctr" eaLnBrk="1" hangingPunct="1">
                <a:lnSpc>
                  <a:spcPct val="120000"/>
                </a:lnSpc>
              </a:pPr>
              <a:r>
                <a:rPr lang="en-US" sz="2400" cap="small" dirty="0">
                  <a:solidFill>
                    <a:srgbClr val="FFFF00"/>
                  </a:solidFill>
                  <a:latin typeface="Arev Sans" pitchFamily="34" charset="0"/>
                  <a:ea typeface="Arev Sans" pitchFamily="34" charset="0"/>
                  <a:cs typeface="Arev sans bold" pitchFamily="34" charset="0"/>
                </a:rPr>
                <a:t>Pseudo</a:t>
              </a:r>
              <a:endParaRPr lang="en-US" sz="2400" dirty="0">
                <a:latin typeface="Arev Sans" pitchFamily="34" charset="0"/>
                <a:ea typeface="Arev Sans" pitchFamily="34" charset="0"/>
                <a:cs typeface="Arev sans bold" pitchFamily="34" charset="0"/>
              </a:endParaRPr>
            </a:p>
            <a:p>
              <a:pPr algn="ctr" eaLnBrk="1" hangingPunct="1">
                <a:lnSpc>
                  <a:spcPct val="120000"/>
                </a:lnSpc>
              </a:pPr>
              <a:endParaRPr lang="en-US" sz="2400" dirty="0">
                <a:latin typeface="Arev Sans" pitchFamily="34" charset="0"/>
                <a:ea typeface="Arev Sans" pitchFamily="34" charset="0"/>
                <a:cs typeface="Arev sans bold" pitchFamily="34" charset="0"/>
              </a:endParaRPr>
            </a:p>
          </p:txBody>
        </p:sp>
      </p:grpSp>
    </p:spTree>
    <p:extLst>
      <p:ext uri="{BB962C8B-B14F-4D97-AF65-F5344CB8AC3E}">
        <p14:creationId xmlns:p14="http://schemas.microsoft.com/office/powerpoint/2010/main" val="2229432444"/>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 name="Group 351"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title="IguanaTex Vector Display">
            <a:extLst>
              <a:ext uri="{FF2B5EF4-FFF2-40B4-BE49-F238E27FC236}">
                <a16:creationId xmlns:a16="http://schemas.microsoft.com/office/drawing/2014/main" id="{04E0101A-0BDE-9CFB-EB5C-BC150291BCEF}"/>
              </a:ext>
            </a:extLst>
          </p:cNvPr>
          <p:cNvGrpSpPr>
            <a:grpSpLocks noChangeAspect="1"/>
          </p:cNvGrpSpPr>
          <p:nvPr>
            <p:custDataLst>
              <p:tags r:id="rId1"/>
            </p:custDataLst>
          </p:nvPr>
        </p:nvGrpSpPr>
        <p:grpSpPr>
          <a:xfrm>
            <a:off x="268656" y="1556941"/>
            <a:ext cx="3878334" cy="932876"/>
            <a:chOff x="10782205" y="-15689950"/>
            <a:chExt cx="2182832" cy="525048"/>
          </a:xfrm>
        </p:grpSpPr>
        <p:sp>
          <p:nvSpPr>
            <p:cNvPr id="338" name="Freeform: Shape 337">
              <a:extLst>
                <a:ext uri="{FF2B5EF4-FFF2-40B4-BE49-F238E27FC236}">
                  <a16:creationId xmlns:a16="http://schemas.microsoft.com/office/drawing/2014/main" id="{311B536A-F7FD-9C91-38F4-75BF24D1D7A0}"/>
                </a:ext>
              </a:extLst>
            </p:cNvPr>
            <p:cNvSpPr/>
            <p:nvPr>
              <p:custDataLst>
                <p:tags r:id="rId42"/>
              </p:custDataLst>
            </p:nvPr>
          </p:nvSpPr>
          <p:spPr>
            <a:xfrm flipV="1">
              <a:off x="11369141" y="-15609568"/>
              <a:ext cx="157266" cy="221340"/>
            </a:xfrm>
            <a:custGeom>
              <a:avLst/>
              <a:gdLst>
                <a:gd name="connsiteX0" fmla="*/ 0 w 157266"/>
                <a:gd name="connsiteY0" fmla="*/ 220043 h 221340"/>
                <a:gd name="connsiteX1" fmla="*/ 0 w 157266"/>
                <a:gd name="connsiteY1" fmla="*/ -1298 h 221340"/>
                <a:gd name="connsiteX2" fmla="*/ 157267 w 157266"/>
                <a:gd name="connsiteY2" fmla="*/ -1298 h 221340"/>
                <a:gd name="connsiteX3" fmla="*/ 157267 w 157266"/>
                <a:gd name="connsiteY3" fmla="*/ 41812 h 221340"/>
                <a:gd name="connsiteX4" fmla="*/ 57074 w 157266"/>
                <a:gd name="connsiteY4" fmla="*/ 41812 h 221340"/>
                <a:gd name="connsiteX5" fmla="*/ 57074 w 157266"/>
                <a:gd name="connsiteY5" fmla="*/ 92523 h 221340"/>
                <a:gd name="connsiteX6" fmla="*/ 148161 w 157266"/>
                <a:gd name="connsiteY6" fmla="*/ 92523 h 221340"/>
                <a:gd name="connsiteX7" fmla="*/ 148161 w 157266"/>
                <a:gd name="connsiteY7" fmla="*/ 135633 h 221340"/>
                <a:gd name="connsiteX8" fmla="*/ 57074 w 157266"/>
                <a:gd name="connsiteY8" fmla="*/ 135633 h 221340"/>
                <a:gd name="connsiteX9" fmla="*/ 57074 w 157266"/>
                <a:gd name="connsiteY9" fmla="*/ 176924 h 221340"/>
                <a:gd name="connsiteX10" fmla="*/ 153933 w 157266"/>
                <a:gd name="connsiteY10" fmla="*/ 176924 h 221340"/>
                <a:gd name="connsiteX11" fmla="*/ 153933 w 157266"/>
                <a:gd name="connsiteY11" fmla="*/ 220043 h 221340"/>
                <a:gd name="connsiteX12" fmla="*/ 0 w 157266"/>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66" h="221340">
                  <a:moveTo>
                    <a:pt x="0" y="220043"/>
                  </a:moveTo>
                  <a:lnTo>
                    <a:pt x="0" y="-1298"/>
                  </a:lnTo>
                  <a:lnTo>
                    <a:pt x="157267" y="-1298"/>
                  </a:lnTo>
                  <a:lnTo>
                    <a:pt x="157267" y="41812"/>
                  </a:lnTo>
                  <a:lnTo>
                    <a:pt x="57074" y="41812"/>
                  </a:lnTo>
                  <a:lnTo>
                    <a:pt x="57074" y="92523"/>
                  </a:lnTo>
                  <a:lnTo>
                    <a:pt x="148161" y="92523"/>
                  </a:lnTo>
                  <a:lnTo>
                    <a:pt x="148161" y="135633"/>
                  </a:lnTo>
                  <a:lnTo>
                    <a:pt x="57074" y="135633"/>
                  </a:lnTo>
                  <a:lnTo>
                    <a:pt x="57074" y="176924"/>
                  </a:lnTo>
                  <a:lnTo>
                    <a:pt x="153933" y="176924"/>
                  </a:lnTo>
                  <a:lnTo>
                    <a:pt x="153933" y="220043"/>
                  </a:lnTo>
                  <a:lnTo>
                    <a:pt x="0" y="220043"/>
                  </a:lnTo>
                  <a:close/>
                </a:path>
              </a:pathLst>
            </a:custGeom>
            <a:solidFill>
              <a:srgbClr val="FFFFFF"/>
            </a:solidFill>
            <a:ln w="3047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67922F2-4C9C-2E62-C9B6-CE1C40D34AD9}"/>
                </a:ext>
              </a:extLst>
            </p:cNvPr>
            <p:cNvSpPr/>
            <p:nvPr>
              <p:custDataLst>
                <p:tags r:id="rId43"/>
              </p:custDataLst>
            </p:nvPr>
          </p:nvSpPr>
          <p:spPr>
            <a:xfrm flipV="1">
              <a:off x="10782205" y="-15336361"/>
              <a:ext cx="143998" cy="168229"/>
            </a:xfrm>
            <a:custGeom>
              <a:avLst/>
              <a:gdLst>
                <a:gd name="connsiteX0" fmla="*/ 7610 w 143998"/>
                <a:gd name="connsiteY0" fmla="*/ 166948 h 168229"/>
                <a:gd name="connsiteX1" fmla="*/ 59998 w 143998"/>
                <a:gd name="connsiteY1" fmla="*/ 88480 h 168229"/>
                <a:gd name="connsiteX2" fmla="*/ 0 w 143998"/>
                <a:gd name="connsiteY2" fmla="*/ -1282 h 168229"/>
                <a:gd name="connsiteX3" fmla="*/ 24460 w 143998"/>
                <a:gd name="connsiteY3" fmla="*/ -1282 h 168229"/>
                <a:gd name="connsiteX4" fmla="*/ 72228 w 143998"/>
                <a:gd name="connsiteY4" fmla="*/ 70251 h 168229"/>
                <a:gd name="connsiteX5" fmla="*/ 119539 w 143998"/>
                <a:gd name="connsiteY5" fmla="*/ -1282 h 168229"/>
                <a:gd name="connsiteX6" fmla="*/ 143999 w 143998"/>
                <a:gd name="connsiteY6" fmla="*/ -1282 h 168229"/>
                <a:gd name="connsiteX7" fmla="*/ 86305 w 143998"/>
                <a:gd name="connsiteY7" fmla="*/ 86175 h 168229"/>
                <a:gd name="connsiteX8" fmla="*/ 140303 w 143998"/>
                <a:gd name="connsiteY8" fmla="*/ 166948 h 168229"/>
                <a:gd name="connsiteX9" fmla="*/ 115842 w 143998"/>
                <a:gd name="connsiteY9" fmla="*/ 166948 h 168229"/>
                <a:gd name="connsiteX10" fmla="*/ 73847 w 143998"/>
                <a:gd name="connsiteY10" fmla="*/ 104407 h 168229"/>
                <a:gd name="connsiteX11" fmla="*/ 32071 w 143998"/>
                <a:gd name="connsiteY11" fmla="*/ 166948 h 168229"/>
                <a:gd name="connsiteX12" fmla="*/ 7610 w 143998"/>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998" h="168229">
                  <a:moveTo>
                    <a:pt x="7610" y="166948"/>
                  </a:moveTo>
                  <a:lnTo>
                    <a:pt x="59998" y="88480"/>
                  </a:lnTo>
                  <a:lnTo>
                    <a:pt x="0" y="-1282"/>
                  </a:lnTo>
                  <a:lnTo>
                    <a:pt x="24460" y="-1282"/>
                  </a:lnTo>
                  <a:lnTo>
                    <a:pt x="72228" y="70251"/>
                  </a:lnTo>
                  <a:lnTo>
                    <a:pt x="119539" y="-1282"/>
                  </a:lnTo>
                  <a:lnTo>
                    <a:pt x="143999" y="-1282"/>
                  </a:lnTo>
                  <a:lnTo>
                    <a:pt x="86305" y="86175"/>
                  </a:lnTo>
                  <a:lnTo>
                    <a:pt x="140303" y="166948"/>
                  </a:lnTo>
                  <a:lnTo>
                    <a:pt x="115842" y="166948"/>
                  </a:lnTo>
                  <a:lnTo>
                    <a:pt x="73847" y="104407"/>
                  </a:lnTo>
                  <a:lnTo>
                    <a:pt x="32071" y="166948"/>
                  </a:lnTo>
                  <a:lnTo>
                    <a:pt x="7610" y="166948"/>
                  </a:lnTo>
                  <a:close/>
                </a:path>
              </a:pathLst>
            </a:custGeom>
            <a:solidFill>
              <a:srgbClr val="FFFF00"/>
            </a:solidFill>
            <a:ln w="3047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4E38BDF4-102D-9C15-1220-DB4F2FB399E8}"/>
                </a:ext>
              </a:extLst>
            </p:cNvPr>
            <p:cNvSpPr/>
            <p:nvPr>
              <p:custDataLst>
                <p:tags r:id="rId44"/>
              </p:custDataLst>
            </p:nvPr>
          </p:nvSpPr>
          <p:spPr>
            <a:xfrm flipV="1">
              <a:off x="10952067" y="-15265048"/>
              <a:ext cx="155067" cy="60922"/>
            </a:xfrm>
            <a:custGeom>
              <a:avLst/>
              <a:gdLst>
                <a:gd name="connsiteX0" fmla="*/ 13155 w 155067"/>
                <a:gd name="connsiteY0" fmla="*/ 11874 h 60922"/>
                <a:gd name="connsiteX1" fmla="*/ 38767 w 155067"/>
                <a:gd name="connsiteY1" fmla="*/ 33104 h 60922"/>
                <a:gd name="connsiteX2" fmla="*/ 116301 w 155067"/>
                <a:gd name="connsiteY2" fmla="*/ -1280 h 60922"/>
                <a:gd name="connsiteX3" fmla="*/ 155068 w 155067"/>
                <a:gd name="connsiteY3" fmla="*/ 46488 h 60922"/>
                <a:gd name="connsiteX4" fmla="*/ 141913 w 155067"/>
                <a:gd name="connsiteY4" fmla="*/ 46488 h 60922"/>
                <a:gd name="connsiteX5" fmla="*/ 116301 w 155067"/>
                <a:gd name="connsiteY5" fmla="*/ 25265 h 60922"/>
                <a:gd name="connsiteX6" fmla="*/ 38767 w 155067"/>
                <a:gd name="connsiteY6" fmla="*/ 59642 h 60922"/>
                <a:gd name="connsiteX7" fmla="*/ 0 w 155067"/>
                <a:gd name="connsiteY7" fmla="*/ 11874 h 60922"/>
                <a:gd name="connsiteX8" fmla="*/ 13155 w 155067"/>
                <a:gd name="connsiteY8" fmla="*/ 11874 h 6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7" h="60922">
                  <a:moveTo>
                    <a:pt x="13155" y="11874"/>
                  </a:moveTo>
                  <a:cubicBezTo>
                    <a:pt x="13155" y="16722"/>
                    <a:pt x="20765" y="33104"/>
                    <a:pt x="38767" y="33104"/>
                  </a:cubicBezTo>
                  <a:cubicBezTo>
                    <a:pt x="65304" y="33104"/>
                    <a:pt x="83763" y="-1280"/>
                    <a:pt x="116301" y="-1280"/>
                  </a:cubicBezTo>
                  <a:cubicBezTo>
                    <a:pt x="134760" y="-1280"/>
                    <a:pt x="155068" y="13950"/>
                    <a:pt x="155068" y="46488"/>
                  </a:cubicBezTo>
                  <a:lnTo>
                    <a:pt x="141913" y="46488"/>
                  </a:lnTo>
                  <a:cubicBezTo>
                    <a:pt x="141913" y="41649"/>
                    <a:pt x="134303" y="25265"/>
                    <a:pt x="116301" y="25265"/>
                  </a:cubicBezTo>
                  <a:cubicBezTo>
                    <a:pt x="89764" y="25265"/>
                    <a:pt x="71305" y="59642"/>
                    <a:pt x="38767" y="59642"/>
                  </a:cubicBezTo>
                  <a:cubicBezTo>
                    <a:pt x="20308" y="59642"/>
                    <a:pt x="0" y="44412"/>
                    <a:pt x="0" y="11874"/>
                  </a:cubicBezTo>
                  <a:lnTo>
                    <a:pt x="13155" y="11874"/>
                  </a:lnTo>
                  <a:close/>
                </a:path>
              </a:pathLst>
            </a:custGeom>
            <a:solidFill>
              <a:srgbClr val="FFFFFF"/>
            </a:solidFill>
            <a:ln w="3047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1B4E8A7-1D7F-30BD-7B75-480BC1DEC5FD}"/>
                </a:ext>
              </a:extLst>
            </p:cNvPr>
            <p:cNvSpPr/>
            <p:nvPr>
              <p:custDataLst>
                <p:tags r:id="rId45"/>
              </p:custDataLst>
            </p:nvPr>
          </p:nvSpPr>
          <p:spPr>
            <a:xfrm flipV="1">
              <a:off x="11149146" y="-15336361"/>
              <a:ext cx="108689" cy="168229"/>
            </a:xfrm>
            <a:custGeom>
              <a:avLst/>
              <a:gdLst>
                <a:gd name="connsiteX0" fmla="*/ 22850 w 108689"/>
                <a:gd name="connsiteY0" fmla="*/ 148250 h 168229"/>
                <a:gd name="connsiteX1" fmla="*/ 51463 w 108689"/>
                <a:gd name="connsiteY1" fmla="*/ 148250 h 168229"/>
                <a:gd name="connsiteX2" fmla="*/ 75924 w 108689"/>
                <a:gd name="connsiteY2" fmla="*/ 139945 h 168229"/>
                <a:gd name="connsiteX3" fmla="*/ 84696 w 108689"/>
                <a:gd name="connsiteY3" fmla="*/ 116637 h 168229"/>
                <a:gd name="connsiteX4" fmla="*/ 75924 w 108689"/>
                <a:gd name="connsiteY4" fmla="*/ 93328 h 168229"/>
                <a:gd name="connsiteX5" fmla="*/ 51463 w 108689"/>
                <a:gd name="connsiteY5" fmla="*/ 85024 h 168229"/>
                <a:gd name="connsiteX6" fmla="*/ 22850 w 108689"/>
                <a:gd name="connsiteY6" fmla="*/ 85024 h 168229"/>
                <a:gd name="connsiteX7" fmla="*/ 22850 w 108689"/>
                <a:gd name="connsiteY7" fmla="*/ 148250 h 168229"/>
                <a:gd name="connsiteX8" fmla="*/ 0 w 108689"/>
                <a:gd name="connsiteY8" fmla="*/ 166948 h 168229"/>
                <a:gd name="connsiteX9" fmla="*/ 0 w 108689"/>
                <a:gd name="connsiteY9" fmla="*/ -1282 h 168229"/>
                <a:gd name="connsiteX10" fmla="*/ 22850 w 108689"/>
                <a:gd name="connsiteY10" fmla="*/ -1282 h 168229"/>
                <a:gd name="connsiteX11" fmla="*/ 22850 w 108689"/>
                <a:gd name="connsiteY11" fmla="*/ 66335 h 168229"/>
                <a:gd name="connsiteX12" fmla="*/ 51463 w 108689"/>
                <a:gd name="connsiteY12" fmla="*/ 66335 h 168229"/>
                <a:gd name="connsiteX13" fmla="*/ 94154 w 108689"/>
                <a:gd name="connsiteY13" fmla="*/ 79022 h 168229"/>
                <a:gd name="connsiteX14" fmla="*/ 108689 w 108689"/>
                <a:gd name="connsiteY14" fmla="*/ 116637 h 168229"/>
                <a:gd name="connsiteX15" fmla="*/ 94154 w 108689"/>
                <a:gd name="connsiteY15" fmla="*/ 154251 h 168229"/>
                <a:gd name="connsiteX16" fmla="*/ 51463 w 108689"/>
                <a:gd name="connsiteY16" fmla="*/ 166948 h 168229"/>
                <a:gd name="connsiteX17" fmla="*/ 0 w 108689"/>
                <a:gd name="connsiteY17"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689" h="168229">
                  <a:moveTo>
                    <a:pt x="22850" y="148250"/>
                  </a:moveTo>
                  <a:lnTo>
                    <a:pt x="51463" y="148250"/>
                  </a:lnTo>
                  <a:cubicBezTo>
                    <a:pt x="62073" y="148250"/>
                    <a:pt x="70151" y="145489"/>
                    <a:pt x="75924" y="139945"/>
                  </a:cubicBezTo>
                  <a:cubicBezTo>
                    <a:pt x="81695" y="134639"/>
                    <a:pt x="84696" y="126791"/>
                    <a:pt x="84696" y="116637"/>
                  </a:cubicBezTo>
                  <a:cubicBezTo>
                    <a:pt x="84696" y="106483"/>
                    <a:pt x="81695" y="98634"/>
                    <a:pt x="75924" y="93328"/>
                  </a:cubicBezTo>
                  <a:cubicBezTo>
                    <a:pt x="70151" y="87796"/>
                    <a:pt x="62073" y="85024"/>
                    <a:pt x="51463" y="85024"/>
                  </a:cubicBezTo>
                  <a:lnTo>
                    <a:pt x="22850" y="85024"/>
                  </a:lnTo>
                  <a:lnTo>
                    <a:pt x="22850" y="148250"/>
                  </a:lnTo>
                  <a:close/>
                  <a:moveTo>
                    <a:pt x="0" y="166948"/>
                  </a:moveTo>
                  <a:lnTo>
                    <a:pt x="0" y="-1282"/>
                  </a:lnTo>
                  <a:lnTo>
                    <a:pt x="22850" y="-1282"/>
                  </a:lnTo>
                  <a:lnTo>
                    <a:pt x="22850" y="66335"/>
                  </a:lnTo>
                  <a:lnTo>
                    <a:pt x="51463" y="66335"/>
                  </a:lnTo>
                  <a:cubicBezTo>
                    <a:pt x="70389" y="66335"/>
                    <a:pt x="84458" y="70489"/>
                    <a:pt x="94154" y="79022"/>
                  </a:cubicBezTo>
                  <a:cubicBezTo>
                    <a:pt x="103850" y="87558"/>
                    <a:pt x="108689" y="100026"/>
                    <a:pt x="108689" y="116637"/>
                  </a:cubicBezTo>
                  <a:cubicBezTo>
                    <a:pt x="108689" y="133248"/>
                    <a:pt x="103850" y="145716"/>
                    <a:pt x="94154" y="154251"/>
                  </a:cubicBezTo>
                  <a:cubicBezTo>
                    <a:pt x="84458" y="162796"/>
                    <a:pt x="70389" y="166948"/>
                    <a:pt x="51463" y="166948"/>
                  </a:cubicBezTo>
                  <a:lnTo>
                    <a:pt x="0" y="166948"/>
                  </a:lnTo>
                  <a:close/>
                </a:path>
              </a:pathLst>
            </a:custGeom>
            <a:solidFill>
              <a:srgbClr val="FFFF00"/>
            </a:solidFill>
            <a:ln w="3047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C0B2526A-7708-BDDA-7AAB-518234422059}"/>
                </a:ext>
              </a:extLst>
            </p:cNvPr>
            <p:cNvSpPr/>
            <p:nvPr>
              <p:custDataLst>
                <p:tags r:id="rId46"/>
              </p:custDataLst>
            </p:nvPr>
          </p:nvSpPr>
          <p:spPr>
            <a:xfrm flipV="1">
              <a:off x="11286596" y="-15339362"/>
              <a:ext cx="118386" cy="174459"/>
            </a:xfrm>
            <a:custGeom>
              <a:avLst/>
              <a:gdLst>
                <a:gd name="connsiteX0" fmla="*/ 108232 w 118386"/>
                <a:gd name="connsiteY0" fmla="*/ 164634 h 174459"/>
                <a:gd name="connsiteX1" fmla="*/ 83077 w 118386"/>
                <a:gd name="connsiteY1" fmla="*/ 171102 h 174459"/>
                <a:gd name="connsiteX2" fmla="*/ 59074 w 118386"/>
                <a:gd name="connsiteY2" fmla="*/ 173178 h 174459"/>
                <a:gd name="connsiteX3" fmla="*/ 15687 w 118386"/>
                <a:gd name="connsiteY3" fmla="*/ 160481 h 174459"/>
                <a:gd name="connsiteX4" fmla="*/ 0 w 118386"/>
                <a:gd name="connsiteY4" fmla="*/ 125172 h 174459"/>
                <a:gd name="connsiteX5" fmla="*/ 11306 w 118386"/>
                <a:gd name="connsiteY5" fmla="*/ 95178 h 174459"/>
                <a:gd name="connsiteX6" fmla="*/ 48225 w 118386"/>
                <a:gd name="connsiteY6" fmla="*/ 79251 h 174459"/>
                <a:gd name="connsiteX7" fmla="*/ 62074 w 118386"/>
                <a:gd name="connsiteY7" fmla="*/ 76479 h 174459"/>
                <a:gd name="connsiteX8" fmla="*/ 87001 w 118386"/>
                <a:gd name="connsiteY8" fmla="*/ 66098 h 174459"/>
                <a:gd name="connsiteX9" fmla="*/ 94612 w 118386"/>
                <a:gd name="connsiteY9" fmla="*/ 46714 h 174459"/>
                <a:gd name="connsiteX10" fmla="*/ 84000 w 118386"/>
                <a:gd name="connsiteY10" fmla="*/ 24787 h 174459"/>
                <a:gd name="connsiteX11" fmla="*/ 53998 w 118386"/>
                <a:gd name="connsiteY11" fmla="*/ 17177 h 174459"/>
                <a:gd name="connsiteX12" fmla="*/ 27917 w 118386"/>
                <a:gd name="connsiteY12" fmla="*/ 21102 h 174459"/>
                <a:gd name="connsiteX13" fmla="*/ 695 w 118386"/>
                <a:gd name="connsiteY13" fmla="*/ 32865 h 174459"/>
                <a:gd name="connsiteX14" fmla="*/ 695 w 118386"/>
                <a:gd name="connsiteY14" fmla="*/ 9330 h 174459"/>
                <a:gd name="connsiteX15" fmla="*/ 28613 w 118386"/>
                <a:gd name="connsiteY15" fmla="*/ 1490 h 174459"/>
                <a:gd name="connsiteX16" fmla="*/ 53998 w 118386"/>
                <a:gd name="connsiteY16" fmla="*/ -1282 h 174459"/>
                <a:gd name="connsiteX17" fmla="*/ 101994 w 118386"/>
                <a:gd name="connsiteY17" fmla="*/ 11406 h 174459"/>
                <a:gd name="connsiteX18" fmla="*/ 118386 w 118386"/>
                <a:gd name="connsiteY18" fmla="*/ 48334 h 174459"/>
                <a:gd name="connsiteX19" fmla="*/ 106385 w 118386"/>
                <a:gd name="connsiteY19" fmla="*/ 81100 h 174459"/>
                <a:gd name="connsiteX20" fmla="*/ 68771 w 118386"/>
                <a:gd name="connsiteY20" fmla="*/ 98178 h 174459"/>
                <a:gd name="connsiteX21" fmla="*/ 54921 w 118386"/>
                <a:gd name="connsiteY21" fmla="*/ 100941 h 174459"/>
                <a:gd name="connsiteX22" fmla="*/ 29537 w 118386"/>
                <a:gd name="connsiteY22" fmla="*/ 110179 h 174459"/>
                <a:gd name="connsiteX23" fmla="*/ 22840 w 118386"/>
                <a:gd name="connsiteY23" fmla="*/ 127019 h 174459"/>
                <a:gd name="connsiteX24" fmla="*/ 32994 w 118386"/>
                <a:gd name="connsiteY24" fmla="*/ 147556 h 174459"/>
                <a:gd name="connsiteX25" fmla="*/ 61618 w 118386"/>
                <a:gd name="connsiteY25" fmla="*/ 154709 h 174459"/>
                <a:gd name="connsiteX26" fmla="*/ 83762 w 118386"/>
                <a:gd name="connsiteY26" fmla="*/ 151708 h 174459"/>
                <a:gd name="connsiteX27" fmla="*/ 108232 w 118386"/>
                <a:gd name="connsiteY27" fmla="*/ 142479 h 174459"/>
                <a:gd name="connsiteX28" fmla="*/ 108232 w 118386"/>
                <a:gd name="connsiteY28" fmla="*/ 164634 h 1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386" h="174459">
                  <a:moveTo>
                    <a:pt x="108232" y="164634"/>
                  </a:moveTo>
                  <a:cubicBezTo>
                    <a:pt x="99689" y="167406"/>
                    <a:pt x="91382" y="169711"/>
                    <a:pt x="83077" y="171102"/>
                  </a:cubicBezTo>
                  <a:cubicBezTo>
                    <a:pt x="75000" y="172483"/>
                    <a:pt x="66922" y="173178"/>
                    <a:pt x="59074" y="173178"/>
                  </a:cubicBezTo>
                  <a:cubicBezTo>
                    <a:pt x="40614" y="173178"/>
                    <a:pt x="26079" y="169024"/>
                    <a:pt x="15687" y="160481"/>
                  </a:cubicBezTo>
                  <a:cubicBezTo>
                    <a:pt x="5306" y="151708"/>
                    <a:pt x="0" y="140174"/>
                    <a:pt x="0" y="125172"/>
                  </a:cubicBezTo>
                  <a:cubicBezTo>
                    <a:pt x="0" y="112484"/>
                    <a:pt x="3696" y="102331"/>
                    <a:pt x="11306" y="95178"/>
                  </a:cubicBezTo>
                  <a:cubicBezTo>
                    <a:pt x="18926" y="88025"/>
                    <a:pt x="31156" y="82719"/>
                    <a:pt x="48225" y="79251"/>
                  </a:cubicBezTo>
                  <a:lnTo>
                    <a:pt x="62074" y="76479"/>
                  </a:lnTo>
                  <a:cubicBezTo>
                    <a:pt x="73609" y="74174"/>
                    <a:pt x="81924" y="70718"/>
                    <a:pt x="87001" y="66098"/>
                  </a:cubicBezTo>
                  <a:cubicBezTo>
                    <a:pt x="92078" y="61488"/>
                    <a:pt x="94612" y="55020"/>
                    <a:pt x="94612" y="46714"/>
                  </a:cubicBezTo>
                  <a:cubicBezTo>
                    <a:pt x="94612" y="37256"/>
                    <a:pt x="91154" y="29864"/>
                    <a:pt x="84000" y="24787"/>
                  </a:cubicBezTo>
                  <a:cubicBezTo>
                    <a:pt x="77076" y="19711"/>
                    <a:pt x="66922" y="17177"/>
                    <a:pt x="53998" y="17177"/>
                  </a:cubicBezTo>
                  <a:cubicBezTo>
                    <a:pt x="45462" y="17177"/>
                    <a:pt x="36690" y="18559"/>
                    <a:pt x="27917" y="21102"/>
                  </a:cubicBezTo>
                  <a:cubicBezTo>
                    <a:pt x="18926" y="23636"/>
                    <a:pt x="9925" y="27559"/>
                    <a:pt x="695" y="32865"/>
                  </a:cubicBezTo>
                  <a:lnTo>
                    <a:pt x="695" y="9330"/>
                  </a:lnTo>
                  <a:cubicBezTo>
                    <a:pt x="10382" y="5871"/>
                    <a:pt x="19612" y="3099"/>
                    <a:pt x="28613" y="1490"/>
                  </a:cubicBezTo>
                  <a:cubicBezTo>
                    <a:pt x="37614" y="-359"/>
                    <a:pt x="45920" y="-1282"/>
                    <a:pt x="53998" y="-1282"/>
                  </a:cubicBezTo>
                  <a:cubicBezTo>
                    <a:pt x="75000" y="-1282"/>
                    <a:pt x="91154" y="2871"/>
                    <a:pt x="101994" y="11406"/>
                  </a:cubicBezTo>
                  <a:cubicBezTo>
                    <a:pt x="112842" y="19711"/>
                    <a:pt x="118386" y="32179"/>
                    <a:pt x="118386" y="48334"/>
                  </a:cubicBezTo>
                  <a:cubicBezTo>
                    <a:pt x="118386" y="61944"/>
                    <a:pt x="114462" y="73023"/>
                    <a:pt x="106385" y="81100"/>
                  </a:cubicBezTo>
                  <a:cubicBezTo>
                    <a:pt x="98308" y="89178"/>
                    <a:pt x="85611" y="94949"/>
                    <a:pt x="68771" y="98178"/>
                  </a:cubicBezTo>
                  <a:lnTo>
                    <a:pt x="54921" y="100941"/>
                  </a:lnTo>
                  <a:cubicBezTo>
                    <a:pt x="42463" y="103255"/>
                    <a:pt x="33919" y="106485"/>
                    <a:pt x="29537" y="110179"/>
                  </a:cubicBezTo>
                  <a:cubicBezTo>
                    <a:pt x="25156" y="113867"/>
                    <a:pt x="22840" y="119637"/>
                    <a:pt x="22840" y="127019"/>
                  </a:cubicBezTo>
                  <a:cubicBezTo>
                    <a:pt x="22840" y="135793"/>
                    <a:pt x="26308" y="142717"/>
                    <a:pt x="32994" y="147556"/>
                  </a:cubicBezTo>
                  <a:cubicBezTo>
                    <a:pt x="39691" y="152404"/>
                    <a:pt x="49149" y="154709"/>
                    <a:pt x="61618" y="154709"/>
                  </a:cubicBezTo>
                  <a:cubicBezTo>
                    <a:pt x="68771" y="154709"/>
                    <a:pt x="76153" y="153795"/>
                    <a:pt x="83762" y="151708"/>
                  </a:cubicBezTo>
                  <a:cubicBezTo>
                    <a:pt x="91382" y="149632"/>
                    <a:pt x="99689" y="146631"/>
                    <a:pt x="108232" y="142479"/>
                  </a:cubicBezTo>
                  <a:lnTo>
                    <a:pt x="108232" y="164634"/>
                  </a:lnTo>
                  <a:close/>
                </a:path>
              </a:pathLst>
            </a:custGeom>
            <a:solidFill>
              <a:srgbClr val="FFFF00"/>
            </a:solidFill>
            <a:ln w="3047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122C749F-F505-D5D4-DBDF-A015DF74DDAF}"/>
                </a:ext>
              </a:extLst>
            </p:cNvPr>
            <p:cNvSpPr/>
            <p:nvPr>
              <p:custDataLst>
                <p:tags r:id="rId47"/>
              </p:custDataLst>
            </p:nvPr>
          </p:nvSpPr>
          <p:spPr>
            <a:xfrm flipV="1">
              <a:off x="11445957" y="-15336361"/>
              <a:ext cx="108459" cy="168229"/>
            </a:xfrm>
            <a:custGeom>
              <a:avLst/>
              <a:gdLst>
                <a:gd name="connsiteX0" fmla="*/ 0 w 108459"/>
                <a:gd name="connsiteY0" fmla="*/ 166948 h 168229"/>
                <a:gd name="connsiteX1" fmla="*/ 0 w 108459"/>
                <a:gd name="connsiteY1" fmla="*/ -1282 h 168229"/>
                <a:gd name="connsiteX2" fmla="*/ 108459 w 108459"/>
                <a:gd name="connsiteY2" fmla="*/ -1282 h 168229"/>
                <a:gd name="connsiteX3" fmla="*/ 108459 w 108459"/>
                <a:gd name="connsiteY3" fmla="*/ 17873 h 168229"/>
                <a:gd name="connsiteX4" fmla="*/ 22851 w 108459"/>
                <a:gd name="connsiteY4" fmla="*/ 17873 h 168229"/>
                <a:gd name="connsiteX5" fmla="*/ 22851 w 108459"/>
                <a:gd name="connsiteY5" fmla="*/ 78793 h 168229"/>
                <a:gd name="connsiteX6" fmla="*/ 102928 w 108459"/>
                <a:gd name="connsiteY6" fmla="*/ 78793 h 168229"/>
                <a:gd name="connsiteX7" fmla="*/ 102928 w 108459"/>
                <a:gd name="connsiteY7" fmla="*/ 97949 h 168229"/>
                <a:gd name="connsiteX8" fmla="*/ 22851 w 108459"/>
                <a:gd name="connsiteY8" fmla="*/ 97949 h 168229"/>
                <a:gd name="connsiteX9" fmla="*/ 22851 w 108459"/>
                <a:gd name="connsiteY9" fmla="*/ 147794 h 168229"/>
                <a:gd name="connsiteX10" fmla="*/ 106384 w 108459"/>
                <a:gd name="connsiteY10" fmla="*/ 147794 h 168229"/>
                <a:gd name="connsiteX11" fmla="*/ 106384 w 108459"/>
                <a:gd name="connsiteY11" fmla="*/ 166948 h 168229"/>
                <a:gd name="connsiteX12" fmla="*/ 0 w 108459"/>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459" h="168229">
                  <a:moveTo>
                    <a:pt x="0" y="166948"/>
                  </a:moveTo>
                  <a:lnTo>
                    <a:pt x="0" y="-1282"/>
                  </a:lnTo>
                  <a:lnTo>
                    <a:pt x="108459" y="-1282"/>
                  </a:lnTo>
                  <a:lnTo>
                    <a:pt x="108459" y="17873"/>
                  </a:lnTo>
                  <a:lnTo>
                    <a:pt x="22851" y="17873"/>
                  </a:lnTo>
                  <a:lnTo>
                    <a:pt x="22851" y="78793"/>
                  </a:lnTo>
                  <a:lnTo>
                    <a:pt x="102928" y="78793"/>
                  </a:lnTo>
                  <a:lnTo>
                    <a:pt x="102928" y="97949"/>
                  </a:lnTo>
                  <a:lnTo>
                    <a:pt x="22851" y="97949"/>
                  </a:lnTo>
                  <a:lnTo>
                    <a:pt x="22851" y="147794"/>
                  </a:lnTo>
                  <a:lnTo>
                    <a:pt x="106384" y="147794"/>
                  </a:lnTo>
                  <a:lnTo>
                    <a:pt x="106384"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6EE7A9C-4820-5DFE-CFD6-FA685945B30C}"/>
                </a:ext>
              </a:extLst>
            </p:cNvPr>
            <p:cNvSpPr/>
            <p:nvPr>
              <p:custDataLst>
                <p:tags r:id="rId48"/>
              </p:custDataLst>
            </p:nvPr>
          </p:nvSpPr>
          <p:spPr>
            <a:xfrm flipV="1">
              <a:off x="11594806" y="-15336361"/>
              <a:ext cx="128768" cy="171459"/>
            </a:xfrm>
            <a:custGeom>
              <a:avLst/>
              <a:gdLst>
                <a:gd name="connsiteX0" fmla="*/ 0 w 128768"/>
                <a:gd name="connsiteY0" fmla="*/ 170178 h 171459"/>
                <a:gd name="connsiteX1" fmla="*/ 0 w 128768"/>
                <a:gd name="connsiteY1" fmla="*/ 65174 h 171459"/>
                <a:gd name="connsiteX2" fmla="*/ 16154 w 128768"/>
                <a:gd name="connsiteY2" fmla="*/ 15558 h 171459"/>
                <a:gd name="connsiteX3" fmla="*/ 64380 w 128768"/>
                <a:gd name="connsiteY3" fmla="*/ -1282 h 171459"/>
                <a:gd name="connsiteX4" fmla="*/ 112376 w 128768"/>
                <a:gd name="connsiteY4" fmla="*/ 15558 h 171459"/>
                <a:gd name="connsiteX5" fmla="*/ 128769 w 128768"/>
                <a:gd name="connsiteY5" fmla="*/ 65174 h 171459"/>
                <a:gd name="connsiteX6" fmla="*/ 128769 w 128768"/>
                <a:gd name="connsiteY6" fmla="*/ 170178 h 171459"/>
                <a:gd name="connsiteX7" fmla="*/ 105918 w 128768"/>
                <a:gd name="connsiteY7" fmla="*/ 170178 h 171459"/>
                <a:gd name="connsiteX8" fmla="*/ 105918 w 128768"/>
                <a:gd name="connsiteY8" fmla="*/ 67946 h 171459"/>
                <a:gd name="connsiteX9" fmla="*/ 95994 w 128768"/>
                <a:gd name="connsiteY9" fmla="*/ 28951 h 171459"/>
                <a:gd name="connsiteX10" fmla="*/ 64380 w 128768"/>
                <a:gd name="connsiteY10" fmla="*/ 17177 h 171459"/>
                <a:gd name="connsiteX11" fmla="*/ 32766 w 128768"/>
                <a:gd name="connsiteY11" fmla="*/ 28951 h 171459"/>
                <a:gd name="connsiteX12" fmla="*/ 22841 w 128768"/>
                <a:gd name="connsiteY12" fmla="*/ 67946 h 171459"/>
                <a:gd name="connsiteX13" fmla="*/ 22841 w 128768"/>
                <a:gd name="connsiteY13" fmla="*/ 170178 h 171459"/>
                <a:gd name="connsiteX14" fmla="*/ 0 w 128768"/>
                <a:gd name="connsiteY14" fmla="*/ 170178 h 1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68" h="171459">
                  <a:moveTo>
                    <a:pt x="0" y="170178"/>
                  </a:moveTo>
                  <a:lnTo>
                    <a:pt x="0" y="65174"/>
                  </a:lnTo>
                  <a:cubicBezTo>
                    <a:pt x="0" y="43257"/>
                    <a:pt x="5307" y="26637"/>
                    <a:pt x="16154" y="15558"/>
                  </a:cubicBezTo>
                  <a:cubicBezTo>
                    <a:pt x="27234" y="4253"/>
                    <a:pt x="43148" y="-1282"/>
                    <a:pt x="64380" y="-1282"/>
                  </a:cubicBezTo>
                  <a:cubicBezTo>
                    <a:pt x="85612" y="-1282"/>
                    <a:pt x="101538" y="4253"/>
                    <a:pt x="112376" y="15558"/>
                  </a:cubicBezTo>
                  <a:cubicBezTo>
                    <a:pt x="123453" y="26637"/>
                    <a:pt x="128769" y="43257"/>
                    <a:pt x="128769" y="65174"/>
                  </a:cubicBezTo>
                  <a:lnTo>
                    <a:pt x="128769" y="170178"/>
                  </a:lnTo>
                  <a:lnTo>
                    <a:pt x="105918" y="170178"/>
                  </a:lnTo>
                  <a:lnTo>
                    <a:pt x="105918" y="67946"/>
                  </a:lnTo>
                  <a:cubicBezTo>
                    <a:pt x="105918" y="49943"/>
                    <a:pt x="102691" y="37027"/>
                    <a:pt x="95994" y="28951"/>
                  </a:cubicBezTo>
                  <a:cubicBezTo>
                    <a:pt x="89535" y="21102"/>
                    <a:pt x="78916" y="17177"/>
                    <a:pt x="64380" y="17177"/>
                  </a:cubicBezTo>
                  <a:cubicBezTo>
                    <a:pt x="49844" y="17177"/>
                    <a:pt x="39225" y="21102"/>
                    <a:pt x="32766" y="28951"/>
                  </a:cubicBezTo>
                  <a:cubicBezTo>
                    <a:pt x="26070" y="37027"/>
                    <a:pt x="22841" y="49943"/>
                    <a:pt x="22841" y="67946"/>
                  </a:cubicBezTo>
                  <a:lnTo>
                    <a:pt x="22841" y="170178"/>
                  </a:lnTo>
                  <a:lnTo>
                    <a:pt x="0" y="170178"/>
                  </a:lnTo>
                  <a:close/>
                </a:path>
              </a:pathLst>
            </a:custGeom>
            <a:solidFill>
              <a:srgbClr val="FFFF00"/>
            </a:solidFill>
            <a:ln w="3047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87E793F-7969-E5EF-9199-16CA6B2A6C11}"/>
                </a:ext>
              </a:extLst>
            </p:cNvPr>
            <p:cNvSpPr/>
            <p:nvPr>
              <p:custDataLst>
                <p:tags r:id="rId49"/>
              </p:custDataLst>
            </p:nvPr>
          </p:nvSpPr>
          <p:spPr>
            <a:xfrm flipV="1">
              <a:off x="11771703" y="-15336361"/>
              <a:ext cx="141463" cy="168229"/>
            </a:xfrm>
            <a:custGeom>
              <a:avLst/>
              <a:gdLst>
                <a:gd name="connsiteX0" fmla="*/ 22851 w 141463"/>
                <a:gd name="connsiteY0" fmla="*/ 148250 h 168229"/>
                <a:gd name="connsiteX1" fmla="*/ 50310 w 141463"/>
                <a:gd name="connsiteY1" fmla="*/ 148250 h 168229"/>
                <a:gd name="connsiteX2" fmla="*/ 101306 w 141463"/>
                <a:gd name="connsiteY2" fmla="*/ 132563 h 168229"/>
                <a:gd name="connsiteX3" fmla="*/ 117461 w 141463"/>
                <a:gd name="connsiteY3" fmla="*/ 82948 h 168229"/>
                <a:gd name="connsiteX4" fmla="*/ 101306 w 141463"/>
                <a:gd name="connsiteY4" fmla="*/ 33103 h 168229"/>
                <a:gd name="connsiteX5" fmla="*/ 50310 w 141463"/>
                <a:gd name="connsiteY5" fmla="*/ 17406 h 168229"/>
                <a:gd name="connsiteX6" fmla="*/ 22851 w 141463"/>
                <a:gd name="connsiteY6" fmla="*/ 17406 h 168229"/>
                <a:gd name="connsiteX7" fmla="*/ 22851 w 141463"/>
                <a:gd name="connsiteY7" fmla="*/ 148250 h 168229"/>
                <a:gd name="connsiteX8" fmla="*/ 0 w 141463"/>
                <a:gd name="connsiteY8" fmla="*/ 166948 h 168229"/>
                <a:gd name="connsiteX9" fmla="*/ 0 w 141463"/>
                <a:gd name="connsiteY9" fmla="*/ -1282 h 168229"/>
                <a:gd name="connsiteX10" fmla="*/ 46845 w 141463"/>
                <a:gd name="connsiteY10" fmla="*/ -1282 h 168229"/>
                <a:gd name="connsiteX11" fmla="*/ 118387 w 141463"/>
                <a:gd name="connsiteY11" fmla="*/ 19024 h 168229"/>
                <a:gd name="connsiteX12" fmla="*/ 141464 w 141463"/>
                <a:gd name="connsiteY12" fmla="*/ 82948 h 168229"/>
                <a:gd name="connsiteX13" fmla="*/ 118616 w 141463"/>
                <a:gd name="connsiteY13" fmla="*/ 146640 h 168229"/>
                <a:gd name="connsiteX14" fmla="*/ 46845 w 141463"/>
                <a:gd name="connsiteY14" fmla="*/ 166948 h 168229"/>
                <a:gd name="connsiteX15" fmla="*/ 0 w 141463"/>
                <a:gd name="connsiteY15"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63" h="168229">
                  <a:moveTo>
                    <a:pt x="22851" y="148250"/>
                  </a:moveTo>
                  <a:lnTo>
                    <a:pt x="50310" y="148250"/>
                  </a:lnTo>
                  <a:cubicBezTo>
                    <a:pt x="73618" y="148250"/>
                    <a:pt x="90459" y="142946"/>
                    <a:pt x="101306" y="132563"/>
                  </a:cubicBezTo>
                  <a:cubicBezTo>
                    <a:pt x="112157" y="121942"/>
                    <a:pt x="117461" y="105558"/>
                    <a:pt x="117461" y="82948"/>
                  </a:cubicBezTo>
                  <a:cubicBezTo>
                    <a:pt x="117461" y="60335"/>
                    <a:pt x="112157" y="43713"/>
                    <a:pt x="101306" y="33103"/>
                  </a:cubicBezTo>
                  <a:cubicBezTo>
                    <a:pt x="90459" y="22721"/>
                    <a:pt x="73618" y="17406"/>
                    <a:pt x="50310" y="17406"/>
                  </a:cubicBezTo>
                  <a:lnTo>
                    <a:pt x="22851" y="17406"/>
                  </a:lnTo>
                  <a:lnTo>
                    <a:pt x="22851" y="148250"/>
                  </a:lnTo>
                  <a:close/>
                  <a:moveTo>
                    <a:pt x="0" y="166948"/>
                  </a:moveTo>
                  <a:lnTo>
                    <a:pt x="0" y="-1282"/>
                  </a:lnTo>
                  <a:lnTo>
                    <a:pt x="46845" y="-1282"/>
                  </a:lnTo>
                  <a:cubicBezTo>
                    <a:pt x="79153" y="-1282"/>
                    <a:pt x="103157" y="5414"/>
                    <a:pt x="118387" y="19024"/>
                  </a:cubicBezTo>
                  <a:cubicBezTo>
                    <a:pt x="133844" y="32636"/>
                    <a:pt x="141464" y="54105"/>
                    <a:pt x="141464" y="82948"/>
                  </a:cubicBezTo>
                  <a:cubicBezTo>
                    <a:pt x="141464" y="111789"/>
                    <a:pt x="133844" y="133019"/>
                    <a:pt x="118616" y="146640"/>
                  </a:cubicBezTo>
                  <a:cubicBezTo>
                    <a:pt x="103385" y="160253"/>
                    <a:pt x="79382" y="166948"/>
                    <a:pt x="46845" y="166948"/>
                  </a:cubicBezTo>
                  <a:lnTo>
                    <a:pt x="0" y="166948"/>
                  </a:lnTo>
                  <a:close/>
                </a:path>
              </a:pathLst>
            </a:custGeom>
            <a:solidFill>
              <a:srgbClr val="FFFF00"/>
            </a:solidFill>
            <a:ln w="3047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916473C2-042A-1C9C-EE35-F66C18EB210F}"/>
                </a:ext>
              </a:extLst>
            </p:cNvPr>
            <p:cNvSpPr/>
            <p:nvPr>
              <p:custDataLst>
                <p:tags r:id="rId50"/>
              </p:custDataLst>
            </p:nvPr>
          </p:nvSpPr>
          <p:spPr>
            <a:xfrm flipV="1">
              <a:off x="11945426" y="-15339362"/>
              <a:ext cx="155762" cy="174459"/>
            </a:xfrm>
            <a:custGeom>
              <a:avLst/>
              <a:gdLst>
                <a:gd name="connsiteX0" fmla="*/ 78002 w 155762"/>
                <a:gd name="connsiteY0" fmla="*/ 154709 h 174459"/>
                <a:gd name="connsiteX1" fmla="*/ 117224 w 155762"/>
                <a:gd name="connsiteY1" fmla="*/ 136249 h 174459"/>
                <a:gd name="connsiteX2" fmla="*/ 131759 w 155762"/>
                <a:gd name="connsiteY2" fmla="*/ 85948 h 174459"/>
                <a:gd name="connsiteX3" fmla="*/ 117224 w 155762"/>
                <a:gd name="connsiteY3" fmla="*/ 35637 h 174459"/>
                <a:gd name="connsiteX4" fmla="*/ 78002 w 155762"/>
                <a:gd name="connsiteY4" fmla="*/ 17177 h 174459"/>
                <a:gd name="connsiteX5" fmla="*/ 38539 w 155762"/>
                <a:gd name="connsiteY5" fmla="*/ 35637 h 174459"/>
                <a:gd name="connsiteX6" fmla="*/ 23994 w 155762"/>
                <a:gd name="connsiteY6" fmla="*/ 85948 h 174459"/>
                <a:gd name="connsiteX7" fmla="*/ 38539 w 155762"/>
                <a:gd name="connsiteY7" fmla="*/ 136249 h 174459"/>
                <a:gd name="connsiteX8" fmla="*/ 78002 w 155762"/>
                <a:gd name="connsiteY8" fmla="*/ 154709 h 174459"/>
                <a:gd name="connsiteX9" fmla="*/ 78002 w 155762"/>
                <a:gd name="connsiteY9" fmla="*/ 173178 h 174459"/>
                <a:gd name="connsiteX10" fmla="*/ 21232 w 155762"/>
                <a:gd name="connsiteY10" fmla="*/ 149403 h 174459"/>
                <a:gd name="connsiteX11" fmla="*/ 0 w 155762"/>
                <a:gd name="connsiteY11" fmla="*/ 85948 h 174459"/>
                <a:gd name="connsiteX12" fmla="*/ 21232 w 155762"/>
                <a:gd name="connsiteY12" fmla="*/ 22254 h 174459"/>
                <a:gd name="connsiteX13" fmla="*/ 78002 w 155762"/>
                <a:gd name="connsiteY13" fmla="*/ -1282 h 174459"/>
                <a:gd name="connsiteX14" fmla="*/ 134529 w 155762"/>
                <a:gd name="connsiteY14" fmla="*/ 22482 h 174459"/>
                <a:gd name="connsiteX15" fmla="*/ 155763 w 155762"/>
                <a:gd name="connsiteY15" fmla="*/ 85948 h 174459"/>
                <a:gd name="connsiteX16" fmla="*/ 134529 w 155762"/>
                <a:gd name="connsiteY16" fmla="*/ 149403 h 174459"/>
                <a:gd name="connsiteX17" fmla="*/ 78002 w 155762"/>
                <a:gd name="connsiteY17" fmla="*/ 173178 h 1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62" h="174459">
                  <a:moveTo>
                    <a:pt x="78002" y="154709"/>
                  </a:moveTo>
                  <a:cubicBezTo>
                    <a:pt x="94613" y="154709"/>
                    <a:pt x="107537" y="148480"/>
                    <a:pt x="117224" y="136249"/>
                  </a:cubicBezTo>
                  <a:cubicBezTo>
                    <a:pt x="126923" y="124019"/>
                    <a:pt x="131759" y="107179"/>
                    <a:pt x="131759" y="85948"/>
                  </a:cubicBezTo>
                  <a:cubicBezTo>
                    <a:pt x="131759" y="64716"/>
                    <a:pt x="126923" y="47867"/>
                    <a:pt x="117224" y="35637"/>
                  </a:cubicBezTo>
                  <a:cubicBezTo>
                    <a:pt x="107537" y="23407"/>
                    <a:pt x="94613" y="17177"/>
                    <a:pt x="78002" y="17177"/>
                  </a:cubicBezTo>
                  <a:cubicBezTo>
                    <a:pt x="61380" y="17177"/>
                    <a:pt x="48455" y="23407"/>
                    <a:pt x="38539" y="35637"/>
                  </a:cubicBezTo>
                  <a:cubicBezTo>
                    <a:pt x="28840" y="47867"/>
                    <a:pt x="23994" y="64716"/>
                    <a:pt x="23994" y="85948"/>
                  </a:cubicBezTo>
                  <a:cubicBezTo>
                    <a:pt x="23994" y="107179"/>
                    <a:pt x="28840" y="124019"/>
                    <a:pt x="38539" y="136249"/>
                  </a:cubicBezTo>
                  <a:cubicBezTo>
                    <a:pt x="48455" y="148480"/>
                    <a:pt x="61380" y="154709"/>
                    <a:pt x="78002" y="154709"/>
                  </a:cubicBezTo>
                  <a:close/>
                  <a:moveTo>
                    <a:pt x="78002" y="173178"/>
                  </a:moveTo>
                  <a:cubicBezTo>
                    <a:pt x="54456" y="173178"/>
                    <a:pt x="35536" y="165330"/>
                    <a:pt x="21232" y="149403"/>
                  </a:cubicBezTo>
                  <a:cubicBezTo>
                    <a:pt x="7154" y="133717"/>
                    <a:pt x="0" y="112484"/>
                    <a:pt x="0" y="85948"/>
                  </a:cubicBezTo>
                  <a:cubicBezTo>
                    <a:pt x="0" y="59410"/>
                    <a:pt x="7154" y="38180"/>
                    <a:pt x="21232" y="22254"/>
                  </a:cubicBezTo>
                  <a:cubicBezTo>
                    <a:pt x="35536" y="6567"/>
                    <a:pt x="54456" y="-1282"/>
                    <a:pt x="78002" y="-1282"/>
                  </a:cubicBezTo>
                  <a:cubicBezTo>
                    <a:pt x="101535" y="-1282"/>
                    <a:pt x="120454" y="6567"/>
                    <a:pt x="134529" y="22482"/>
                  </a:cubicBezTo>
                  <a:cubicBezTo>
                    <a:pt x="148609" y="38180"/>
                    <a:pt x="155763" y="59410"/>
                    <a:pt x="155763" y="85948"/>
                  </a:cubicBezTo>
                  <a:cubicBezTo>
                    <a:pt x="155763" y="112484"/>
                    <a:pt x="148609" y="133717"/>
                    <a:pt x="134529" y="149403"/>
                  </a:cubicBezTo>
                  <a:cubicBezTo>
                    <a:pt x="120454" y="165330"/>
                    <a:pt x="101535" y="173178"/>
                    <a:pt x="78002" y="173178"/>
                  </a:cubicBezTo>
                  <a:close/>
                </a:path>
              </a:pathLst>
            </a:custGeom>
            <a:solidFill>
              <a:srgbClr val="FFFF00"/>
            </a:solidFill>
            <a:ln w="3047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50C32481-4FAA-5E65-2DB2-653F673A0B31}"/>
                </a:ext>
              </a:extLst>
            </p:cNvPr>
            <p:cNvSpPr/>
            <p:nvPr>
              <p:custDataLst>
                <p:tags r:id="rId51"/>
              </p:custDataLst>
            </p:nvPr>
          </p:nvSpPr>
          <p:spPr>
            <a:xfrm flipV="1">
              <a:off x="12185337" y="-15669976"/>
              <a:ext cx="86286" cy="376628"/>
            </a:xfrm>
            <a:custGeom>
              <a:avLst/>
              <a:gdLst>
                <a:gd name="connsiteX0" fmla="*/ 0 w 86286"/>
                <a:gd name="connsiteY0" fmla="*/ 375331 h 376628"/>
                <a:gd name="connsiteX1" fmla="*/ 86287 w 86286"/>
                <a:gd name="connsiteY1" fmla="*/ 375331 h 376628"/>
                <a:gd name="connsiteX2" fmla="*/ 86287 w 86286"/>
                <a:gd name="connsiteY2" fmla="*/ 356681 h 376628"/>
                <a:gd name="connsiteX3" fmla="*/ 20402 w 86286"/>
                <a:gd name="connsiteY3" fmla="*/ 356681 h 376628"/>
                <a:gd name="connsiteX4" fmla="*/ 20402 w 86286"/>
                <a:gd name="connsiteY4" fmla="*/ 17364 h 376628"/>
                <a:gd name="connsiteX5" fmla="*/ 86287 w 86286"/>
                <a:gd name="connsiteY5" fmla="*/ 17364 h 376628"/>
                <a:gd name="connsiteX6" fmla="*/ 86287 w 86286"/>
                <a:gd name="connsiteY6" fmla="*/ -1297 h 376628"/>
                <a:gd name="connsiteX7" fmla="*/ 0 w 86286"/>
                <a:gd name="connsiteY7" fmla="*/ -1297 h 376628"/>
                <a:gd name="connsiteX8" fmla="*/ 0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0" y="375331"/>
                  </a:moveTo>
                  <a:lnTo>
                    <a:pt x="86287" y="375331"/>
                  </a:lnTo>
                  <a:lnTo>
                    <a:pt x="86287" y="356681"/>
                  </a:lnTo>
                  <a:lnTo>
                    <a:pt x="20402" y="356681"/>
                  </a:lnTo>
                  <a:lnTo>
                    <a:pt x="20402" y="17364"/>
                  </a:lnTo>
                  <a:lnTo>
                    <a:pt x="86287" y="17364"/>
                  </a:lnTo>
                  <a:lnTo>
                    <a:pt x="86287" y="-1297"/>
                  </a:lnTo>
                  <a:lnTo>
                    <a:pt x="0" y="-1297"/>
                  </a:lnTo>
                  <a:lnTo>
                    <a:pt x="0" y="375331"/>
                  </a:lnTo>
                  <a:close/>
                </a:path>
              </a:pathLst>
            </a:custGeom>
            <a:solidFill>
              <a:srgbClr val="FFFFFF"/>
            </a:solidFill>
            <a:ln w="3047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1B76E736-C87F-C82A-57B1-013176DFB22C}"/>
                </a:ext>
              </a:extLst>
            </p:cNvPr>
            <p:cNvSpPr/>
            <p:nvPr>
              <p:custDataLst>
                <p:tags r:id="rId52"/>
              </p:custDataLst>
            </p:nvPr>
          </p:nvSpPr>
          <p:spPr>
            <a:xfrm flipV="1">
              <a:off x="12309607" y="-15609568"/>
              <a:ext cx="189461" cy="221340"/>
            </a:xfrm>
            <a:custGeom>
              <a:avLst/>
              <a:gdLst>
                <a:gd name="connsiteX0" fmla="*/ 10021 w 189461"/>
                <a:gd name="connsiteY0" fmla="*/ 220043 h 221340"/>
                <a:gd name="connsiteX1" fmla="*/ 78943 w 189461"/>
                <a:gd name="connsiteY1" fmla="*/ 116812 h 221340"/>
                <a:gd name="connsiteX2" fmla="*/ 0 w 189461"/>
                <a:gd name="connsiteY2" fmla="*/ -1298 h 221340"/>
                <a:gd name="connsiteX3" fmla="*/ 32185 w 189461"/>
                <a:gd name="connsiteY3" fmla="*/ -1298 h 221340"/>
                <a:gd name="connsiteX4" fmla="*/ 95031 w 189461"/>
                <a:gd name="connsiteY4" fmla="*/ 92828 h 221340"/>
                <a:gd name="connsiteX5" fmla="*/ 157277 w 189461"/>
                <a:gd name="connsiteY5" fmla="*/ -1298 h 221340"/>
                <a:gd name="connsiteX6" fmla="*/ 189462 w 189461"/>
                <a:gd name="connsiteY6" fmla="*/ -1298 h 221340"/>
                <a:gd name="connsiteX7" fmla="*/ 113557 w 189461"/>
                <a:gd name="connsiteY7" fmla="*/ 113774 h 221340"/>
                <a:gd name="connsiteX8" fmla="*/ 184605 w 189461"/>
                <a:gd name="connsiteY8" fmla="*/ 220043 h 221340"/>
                <a:gd name="connsiteX9" fmla="*/ 152420 w 189461"/>
                <a:gd name="connsiteY9" fmla="*/ 220043 h 221340"/>
                <a:gd name="connsiteX10" fmla="*/ 97164 w 189461"/>
                <a:gd name="connsiteY10" fmla="*/ 137758 h 221340"/>
                <a:gd name="connsiteX11" fmla="*/ 42206 w 189461"/>
                <a:gd name="connsiteY11" fmla="*/ 220043 h 221340"/>
                <a:gd name="connsiteX12" fmla="*/ 10021 w 189461"/>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61" h="221340">
                  <a:moveTo>
                    <a:pt x="10021" y="220043"/>
                  </a:moveTo>
                  <a:lnTo>
                    <a:pt x="78943" y="116812"/>
                  </a:lnTo>
                  <a:lnTo>
                    <a:pt x="0" y="-1298"/>
                  </a:lnTo>
                  <a:lnTo>
                    <a:pt x="32185" y="-1298"/>
                  </a:lnTo>
                  <a:lnTo>
                    <a:pt x="95031" y="92828"/>
                  </a:lnTo>
                  <a:lnTo>
                    <a:pt x="157277" y="-1298"/>
                  </a:lnTo>
                  <a:lnTo>
                    <a:pt x="189462" y="-1298"/>
                  </a:lnTo>
                  <a:lnTo>
                    <a:pt x="113557" y="113774"/>
                  </a:lnTo>
                  <a:lnTo>
                    <a:pt x="184605" y="220043"/>
                  </a:lnTo>
                  <a:lnTo>
                    <a:pt x="152420" y="220043"/>
                  </a:lnTo>
                  <a:lnTo>
                    <a:pt x="97164" y="137758"/>
                  </a:lnTo>
                  <a:lnTo>
                    <a:pt x="42206" y="220043"/>
                  </a:lnTo>
                  <a:lnTo>
                    <a:pt x="10021" y="220043"/>
                  </a:lnTo>
                  <a:close/>
                </a:path>
              </a:pathLst>
            </a:custGeom>
            <a:solidFill>
              <a:srgbClr val="FFFF00"/>
            </a:solidFill>
            <a:ln w="3047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53F7272-035A-5273-121F-4138EDC19051}"/>
                </a:ext>
              </a:extLst>
            </p:cNvPr>
            <p:cNvSpPr/>
            <p:nvPr>
              <p:custDataLst>
                <p:tags r:id="rId53"/>
              </p:custDataLst>
            </p:nvPr>
          </p:nvSpPr>
          <p:spPr>
            <a:xfrm flipV="1">
              <a:off x="12528097" y="-15652098"/>
              <a:ext cx="142151" cy="142151"/>
            </a:xfrm>
            <a:custGeom>
              <a:avLst/>
              <a:gdLst>
                <a:gd name="connsiteX0" fmla="*/ 142151 w 142151"/>
                <a:gd name="connsiteY0" fmla="*/ 69773 h 142151"/>
                <a:gd name="connsiteX1" fmla="*/ 71076 w 142151"/>
                <a:gd name="connsiteY1" fmla="*/ 140848 h 142151"/>
                <a:gd name="connsiteX2" fmla="*/ 0 w 142151"/>
                <a:gd name="connsiteY2" fmla="*/ 69773 h 142151"/>
                <a:gd name="connsiteX3" fmla="*/ 71076 w 142151"/>
                <a:gd name="connsiteY3" fmla="*/ -1303 h 142151"/>
                <a:gd name="connsiteX4" fmla="*/ 142151 w 142151"/>
                <a:gd name="connsiteY4" fmla="*/ 69773 h 142151"/>
                <a:gd name="connsiteX5" fmla="*/ 113996 w 142151"/>
                <a:gd name="connsiteY5" fmla="*/ 40235 h 142151"/>
                <a:gd name="connsiteX6" fmla="*/ 84459 w 142151"/>
                <a:gd name="connsiteY6" fmla="*/ 69773 h 142151"/>
                <a:gd name="connsiteX7" fmla="*/ 113996 w 142151"/>
                <a:gd name="connsiteY7" fmla="*/ 99319 h 142151"/>
                <a:gd name="connsiteX8" fmla="*/ 123225 w 142151"/>
                <a:gd name="connsiteY8" fmla="*/ 69773 h 142151"/>
                <a:gd name="connsiteX9" fmla="*/ 113996 w 142151"/>
                <a:gd name="connsiteY9" fmla="*/ 40235 h 142151"/>
                <a:gd name="connsiteX10" fmla="*/ 41539 w 142151"/>
                <a:gd name="connsiteY10" fmla="*/ 26853 h 142151"/>
                <a:gd name="connsiteX11" fmla="*/ 71076 w 142151"/>
                <a:gd name="connsiteY11" fmla="*/ 56390 h 142151"/>
                <a:gd name="connsiteX12" fmla="*/ 100613 w 142151"/>
                <a:gd name="connsiteY12" fmla="*/ 26853 h 142151"/>
                <a:gd name="connsiteX13" fmla="*/ 71076 w 142151"/>
                <a:gd name="connsiteY13" fmla="*/ 17624 h 142151"/>
                <a:gd name="connsiteX14" fmla="*/ 41539 w 142151"/>
                <a:gd name="connsiteY14" fmla="*/ 26853 h 142151"/>
                <a:gd name="connsiteX15" fmla="*/ 28147 w 142151"/>
                <a:gd name="connsiteY15" fmla="*/ 99319 h 142151"/>
                <a:gd name="connsiteX16" fmla="*/ 57693 w 142151"/>
                <a:gd name="connsiteY16" fmla="*/ 69773 h 142151"/>
                <a:gd name="connsiteX17" fmla="*/ 28147 w 142151"/>
                <a:gd name="connsiteY17" fmla="*/ 40235 h 142151"/>
                <a:gd name="connsiteX18" fmla="*/ 18917 w 142151"/>
                <a:gd name="connsiteY18" fmla="*/ 69773 h 142151"/>
                <a:gd name="connsiteX19" fmla="*/ 28147 w 142151"/>
                <a:gd name="connsiteY19" fmla="*/ 99319 h 142151"/>
                <a:gd name="connsiteX20" fmla="*/ 100613 w 142151"/>
                <a:gd name="connsiteY20" fmla="*/ 112701 h 142151"/>
                <a:gd name="connsiteX21" fmla="*/ 71076 w 142151"/>
                <a:gd name="connsiteY21" fmla="*/ 83164 h 142151"/>
                <a:gd name="connsiteX22" fmla="*/ 41539 w 142151"/>
                <a:gd name="connsiteY22" fmla="*/ 112701 h 142151"/>
                <a:gd name="connsiteX23" fmla="*/ 71076 w 142151"/>
                <a:gd name="connsiteY23" fmla="*/ 121932 h 142151"/>
                <a:gd name="connsiteX24" fmla="*/ 100613 w 142151"/>
                <a:gd name="connsiteY24" fmla="*/ 112701 h 1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151" h="142151">
                  <a:moveTo>
                    <a:pt x="142151" y="69773"/>
                  </a:moveTo>
                  <a:cubicBezTo>
                    <a:pt x="142151" y="109006"/>
                    <a:pt x="110300" y="140848"/>
                    <a:pt x="71076" y="140848"/>
                  </a:cubicBezTo>
                  <a:cubicBezTo>
                    <a:pt x="31843" y="140848"/>
                    <a:pt x="0" y="109006"/>
                    <a:pt x="0" y="69773"/>
                  </a:cubicBezTo>
                  <a:cubicBezTo>
                    <a:pt x="0" y="30550"/>
                    <a:pt x="31843" y="-1303"/>
                    <a:pt x="71076" y="-1303"/>
                  </a:cubicBezTo>
                  <a:cubicBezTo>
                    <a:pt x="110300" y="-1303"/>
                    <a:pt x="142151" y="30550"/>
                    <a:pt x="142151" y="69773"/>
                  </a:cubicBezTo>
                  <a:close/>
                  <a:moveTo>
                    <a:pt x="113996" y="40235"/>
                  </a:moveTo>
                  <a:lnTo>
                    <a:pt x="84459" y="69773"/>
                  </a:lnTo>
                  <a:lnTo>
                    <a:pt x="113996" y="99319"/>
                  </a:lnTo>
                  <a:cubicBezTo>
                    <a:pt x="119768" y="91004"/>
                    <a:pt x="123225" y="80850"/>
                    <a:pt x="123225" y="69773"/>
                  </a:cubicBezTo>
                  <a:cubicBezTo>
                    <a:pt x="123225" y="58704"/>
                    <a:pt x="119768" y="48550"/>
                    <a:pt x="113996" y="40235"/>
                  </a:cubicBezTo>
                  <a:close/>
                  <a:moveTo>
                    <a:pt x="41539" y="26853"/>
                  </a:moveTo>
                  <a:lnTo>
                    <a:pt x="71076" y="56390"/>
                  </a:lnTo>
                  <a:lnTo>
                    <a:pt x="100613" y="26853"/>
                  </a:lnTo>
                  <a:cubicBezTo>
                    <a:pt x="92307" y="21081"/>
                    <a:pt x="82153" y="17624"/>
                    <a:pt x="71076" y="17624"/>
                  </a:cubicBezTo>
                  <a:cubicBezTo>
                    <a:pt x="59998" y="17624"/>
                    <a:pt x="49844" y="21081"/>
                    <a:pt x="41539" y="26853"/>
                  </a:cubicBezTo>
                  <a:close/>
                  <a:moveTo>
                    <a:pt x="28147" y="99319"/>
                  </a:moveTo>
                  <a:lnTo>
                    <a:pt x="57693" y="69773"/>
                  </a:lnTo>
                  <a:lnTo>
                    <a:pt x="28147" y="40235"/>
                  </a:lnTo>
                  <a:cubicBezTo>
                    <a:pt x="22385" y="48550"/>
                    <a:pt x="18917" y="58704"/>
                    <a:pt x="18917" y="69773"/>
                  </a:cubicBezTo>
                  <a:cubicBezTo>
                    <a:pt x="18917" y="80850"/>
                    <a:pt x="22385" y="91004"/>
                    <a:pt x="28147" y="99319"/>
                  </a:cubicBezTo>
                  <a:close/>
                  <a:moveTo>
                    <a:pt x="100613" y="112701"/>
                  </a:moveTo>
                  <a:lnTo>
                    <a:pt x="71076" y="83164"/>
                  </a:lnTo>
                  <a:lnTo>
                    <a:pt x="41539" y="112701"/>
                  </a:lnTo>
                  <a:cubicBezTo>
                    <a:pt x="49844" y="118464"/>
                    <a:pt x="59998" y="121932"/>
                    <a:pt x="71076" y="121932"/>
                  </a:cubicBezTo>
                  <a:cubicBezTo>
                    <a:pt x="82153" y="121932"/>
                    <a:pt x="92307" y="118464"/>
                    <a:pt x="100613" y="112701"/>
                  </a:cubicBezTo>
                  <a:close/>
                </a:path>
              </a:pathLst>
            </a:custGeom>
            <a:solidFill>
              <a:srgbClr val="FFFF00"/>
            </a:solidFill>
            <a:ln w="3047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D3B15BCF-1D87-14FE-2FBE-9DC30CAD6E97}"/>
                </a:ext>
              </a:extLst>
            </p:cNvPr>
            <p:cNvSpPr/>
            <p:nvPr>
              <p:custDataLst>
                <p:tags r:id="rId54"/>
              </p:custDataLst>
            </p:nvPr>
          </p:nvSpPr>
          <p:spPr>
            <a:xfrm flipV="1">
              <a:off x="12723566" y="-15689950"/>
              <a:ext cx="111918" cy="175384"/>
            </a:xfrm>
            <a:custGeom>
              <a:avLst/>
              <a:gdLst>
                <a:gd name="connsiteX0" fmla="*/ 0 w 111918"/>
                <a:gd name="connsiteY0" fmla="*/ 174080 h 175384"/>
                <a:gd name="connsiteX1" fmla="*/ 0 w 111918"/>
                <a:gd name="connsiteY1" fmla="*/ -1305 h 175384"/>
                <a:gd name="connsiteX2" fmla="*/ 20764 w 111918"/>
                <a:gd name="connsiteY2" fmla="*/ -1305 h 175384"/>
                <a:gd name="connsiteX3" fmla="*/ 20764 w 111918"/>
                <a:gd name="connsiteY3" fmla="*/ 60314 h 175384"/>
                <a:gd name="connsiteX4" fmla="*/ 84916 w 111918"/>
                <a:gd name="connsiteY4" fmla="*/ -1305 h 175384"/>
                <a:gd name="connsiteX5" fmla="*/ 111919 w 111918"/>
                <a:gd name="connsiteY5" fmla="*/ -1305 h 175384"/>
                <a:gd name="connsiteX6" fmla="*/ 42224 w 111918"/>
                <a:gd name="connsiteY6" fmla="*/ 65847 h 175384"/>
                <a:gd name="connsiteX7" fmla="*/ 109147 w 111918"/>
                <a:gd name="connsiteY7" fmla="*/ 124922 h 175384"/>
                <a:gd name="connsiteX8" fmla="*/ 82610 w 111918"/>
                <a:gd name="connsiteY8" fmla="*/ 124922 h 175384"/>
                <a:gd name="connsiteX9" fmla="*/ 20764 w 111918"/>
                <a:gd name="connsiteY9" fmla="*/ 70468 h 175384"/>
                <a:gd name="connsiteX10" fmla="*/ 20764 w 111918"/>
                <a:gd name="connsiteY10" fmla="*/ 174080 h 175384"/>
                <a:gd name="connsiteX11" fmla="*/ 0 w 111918"/>
                <a:gd name="connsiteY11" fmla="*/ 17408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8" h="175384">
                  <a:moveTo>
                    <a:pt x="0" y="174080"/>
                  </a:moveTo>
                  <a:lnTo>
                    <a:pt x="0" y="-1305"/>
                  </a:lnTo>
                  <a:lnTo>
                    <a:pt x="20764" y="-1305"/>
                  </a:lnTo>
                  <a:lnTo>
                    <a:pt x="20764" y="60314"/>
                  </a:lnTo>
                  <a:lnTo>
                    <a:pt x="84916" y="-1305"/>
                  </a:lnTo>
                  <a:lnTo>
                    <a:pt x="111919" y="-1305"/>
                  </a:lnTo>
                  <a:lnTo>
                    <a:pt x="42224" y="65847"/>
                  </a:lnTo>
                  <a:lnTo>
                    <a:pt x="109147" y="124922"/>
                  </a:lnTo>
                  <a:lnTo>
                    <a:pt x="82610" y="124922"/>
                  </a:lnTo>
                  <a:lnTo>
                    <a:pt x="20764" y="70468"/>
                  </a:lnTo>
                  <a:lnTo>
                    <a:pt x="20764" y="174080"/>
                  </a:lnTo>
                  <a:lnTo>
                    <a:pt x="0" y="174080"/>
                  </a:lnTo>
                  <a:close/>
                </a:path>
              </a:pathLst>
            </a:custGeom>
            <a:solidFill>
              <a:srgbClr val="FFFF00"/>
            </a:solidFill>
            <a:ln w="30474"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2F44103-A10D-B79E-87B0-221FCC4D4CF8}"/>
                </a:ext>
              </a:extLst>
            </p:cNvPr>
            <p:cNvSpPr/>
            <p:nvPr>
              <p:custDataLst>
                <p:tags r:id="rId55"/>
              </p:custDataLst>
            </p:nvPr>
          </p:nvSpPr>
          <p:spPr>
            <a:xfrm flipV="1">
              <a:off x="12878751" y="-15669976"/>
              <a:ext cx="86286" cy="376628"/>
            </a:xfrm>
            <a:custGeom>
              <a:avLst/>
              <a:gdLst>
                <a:gd name="connsiteX0" fmla="*/ 86287 w 86286"/>
                <a:gd name="connsiteY0" fmla="*/ 375331 h 376628"/>
                <a:gd name="connsiteX1" fmla="*/ 86287 w 86286"/>
                <a:gd name="connsiteY1" fmla="*/ -1297 h 376628"/>
                <a:gd name="connsiteX2" fmla="*/ 0 w 86286"/>
                <a:gd name="connsiteY2" fmla="*/ -1297 h 376628"/>
                <a:gd name="connsiteX3" fmla="*/ 0 w 86286"/>
                <a:gd name="connsiteY3" fmla="*/ 17364 h 376628"/>
                <a:gd name="connsiteX4" fmla="*/ 65875 w 86286"/>
                <a:gd name="connsiteY4" fmla="*/ 17364 h 376628"/>
                <a:gd name="connsiteX5" fmla="*/ 65875 w 86286"/>
                <a:gd name="connsiteY5" fmla="*/ 356681 h 376628"/>
                <a:gd name="connsiteX6" fmla="*/ 0 w 86286"/>
                <a:gd name="connsiteY6" fmla="*/ 356681 h 376628"/>
                <a:gd name="connsiteX7" fmla="*/ 0 w 86286"/>
                <a:gd name="connsiteY7" fmla="*/ 375331 h 376628"/>
                <a:gd name="connsiteX8" fmla="*/ 86287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86287" y="375331"/>
                  </a:moveTo>
                  <a:lnTo>
                    <a:pt x="86287" y="-1297"/>
                  </a:lnTo>
                  <a:lnTo>
                    <a:pt x="0" y="-1297"/>
                  </a:lnTo>
                  <a:lnTo>
                    <a:pt x="0" y="17364"/>
                  </a:lnTo>
                  <a:lnTo>
                    <a:pt x="65875" y="17364"/>
                  </a:lnTo>
                  <a:lnTo>
                    <a:pt x="65875" y="356681"/>
                  </a:lnTo>
                  <a:lnTo>
                    <a:pt x="0" y="356681"/>
                  </a:lnTo>
                  <a:lnTo>
                    <a:pt x="0" y="375331"/>
                  </a:lnTo>
                  <a:lnTo>
                    <a:pt x="86287" y="375331"/>
                  </a:lnTo>
                  <a:close/>
                </a:path>
              </a:pathLst>
            </a:custGeom>
            <a:solidFill>
              <a:srgbClr val="FFFFFF"/>
            </a:solidFill>
            <a:ln w="3047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9A3DE70-75D1-2573-278F-E31BB51C8B46}"/>
              </a:ext>
            </a:extLst>
          </p:cNvPr>
          <p:cNvSpPr txBox="1"/>
          <p:nvPr/>
        </p:nvSpPr>
        <p:spPr bwMode="auto">
          <a:xfrm>
            <a:off x="152400" y="182209"/>
            <a:ext cx="11887200"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b="1" dirty="0">
                <a:solidFill>
                  <a:srgbClr val="FFFF00"/>
                </a:solidFill>
                <a:latin typeface="Arev Sans" pitchFamily="34" charset="0"/>
                <a:ea typeface="Arev Sans" pitchFamily="34" charset="0"/>
                <a:cs typeface="Arev sans bold" pitchFamily="34" charset="0"/>
              </a:rPr>
              <a:t>Example:	</a:t>
            </a:r>
            <a:r>
              <a:rPr lang="en-US" sz="2400" dirty="0">
                <a:solidFill>
                  <a:srgbClr val="FFFF00"/>
                </a:solidFill>
                <a:latin typeface="Arev Sans" pitchFamily="34" charset="0"/>
                <a:ea typeface="Arev Sans" pitchFamily="34" charset="0"/>
                <a:cs typeface="Arev sans bold" pitchFamily="34" charset="0"/>
              </a:rPr>
              <a:t>G</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all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 </a:t>
            </a:r>
            <a:r>
              <a:rPr lang="en-US" sz="2400" dirty="0">
                <a:latin typeface="Arev Sans" pitchFamily="34" charset="0"/>
                <a:ea typeface="Arev Sans" pitchFamily="34" charset="0"/>
                <a:cs typeface="Arev sans bold" pitchFamily="34" charset="0"/>
              </a:rPr>
              <a:t>permutation matrices.     </a:t>
            </a:r>
            <a:r>
              <a:rPr lang="en-US" sz="2400" dirty="0">
                <a:solidFill>
                  <a:srgbClr val="FFFF00"/>
                </a:solidFill>
                <a:latin typeface="Arev Sans" pitchFamily="34" charset="0"/>
                <a:ea typeface="Arev Sans" pitchFamily="34" charset="0"/>
                <a:cs typeface="Arev sans bold" pitchFamily="34" charset="0"/>
              </a:rPr>
              <a:t>k</a:t>
            </a:r>
            <a:r>
              <a:rPr lang="en-US" sz="2400" dirty="0">
                <a:latin typeface="Arev Sans" pitchFamily="34" charset="0"/>
                <a:ea typeface="Arev Sans" pitchFamily="34" charset="0"/>
                <a:cs typeface="Arev sans bold" pitchFamily="34" charset="0"/>
              </a:rPr>
              <a:t> = 4.</a:t>
            </a:r>
          </a:p>
        </p:txBody>
      </p:sp>
      <p:sp>
        <p:nvSpPr>
          <p:cNvPr id="3" name="TextBox 2">
            <a:extLst>
              <a:ext uri="{FF2B5EF4-FFF2-40B4-BE49-F238E27FC236}">
                <a16:creationId xmlns:a16="http://schemas.microsoft.com/office/drawing/2014/main" id="{8DB5CA8C-BEAB-DE75-CBAD-FED4A5006648}"/>
              </a:ext>
            </a:extLst>
          </p:cNvPr>
          <p:cNvSpPr txBox="1"/>
          <p:nvPr/>
        </p:nvSpPr>
        <p:spPr bwMode="auto">
          <a:xfrm>
            <a:off x="2697941" y="2519360"/>
            <a:ext cx="5044274"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is the matrix of all quantities </a:t>
            </a:r>
          </a:p>
        </p:txBody>
      </p:sp>
      <p:sp>
        <p:nvSpPr>
          <p:cNvPr id="4" name="TextBox 3">
            <a:extLst>
              <a:ext uri="{FF2B5EF4-FFF2-40B4-BE49-F238E27FC236}">
                <a16:creationId xmlns:a16="http://schemas.microsoft.com/office/drawing/2014/main" id="{37569328-CFAE-3106-6D87-1ADA66309BBE}"/>
              </a:ext>
            </a:extLst>
          </p:cNvPr>
          <p:cNvSpPr txBox="1"/>
          <p:nvPr/>
        </p:nvSpPr>
        <p:spPr bwMode="auto">
          <a:xfrm>
            <a:off x="138939" y="4054334"/>
            <a:ext cx="888244" cy="14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ts val="3600"/>
              </a:lnSpc>
            </a:pPr>
            <a:r>
              <a:rPr lang="el-GR" dirty="0">
                <a:solidFill>
                  <a:srgbClr val="FFFF00"/>
                </a:solidFill>
                <a:latin typeface="Arev Sans" pitchFamily="34" charset="0"/>
                <a:ea typeface="Arev Sans" pitchFamily="34" charset="0"/>
                <a:cs typeface="Arev sans bold" pitchFamily="34" charset="0"/>
              </a:rPr>
              <a:t>ϵ</a:t>
            </a:r>
            <a:endParaRPr lang="en-US" sz="4000" dirty="0">
              <a:solidFill>
                <a:srgbClr val="FFFF00"/>
              </a:solidFill>
              <a:latin typeface="Arev Sans" pitchFamily="34" charset="0"/>
              <a:ea typeface="Arev Sans" pitchFamily="34" charset="0"/>
              <a:cs typeface="Arev sans bold" pitchFamily="34" charset="0"/>
            </a:endParaRPr>
          </a:p>
          <a:p>
            <a:pPr algn="ctr" eaLnBrk="1" hangingPunct="1">
              <a:lnSpc>
                <a:spcPts val="3600"/>
              </a:lnSpc>
            </a:pPr>
            <a:r>
              <a:rPr lang="en-US" sz="4000" dirty="0">
                <a:latin typeface="Arev Sans" pitchFamily="34" charset="0"/>
                <a:ea typeface="Arev Sans" pitchFamily="34" charset="0"/>
                <a:cs typeface="Arev sans bold" pitchFamily="34" charset="0"/>
              </a:rPr>
              <a:t>≈</a:t>
            </a:r>
            <a:br>
              <a:rPr lang="en-US" sz="4000" dirty="0">
                <a:latin typeface="Arev Sans" pitchFamily="34" charset="0"/>
                <a:ea typeface="Arev Sans" pitchFamily="34" charset="0"/>
                <a:cs typeface="Arev sans bold" pitchFamily="34" charset="0"/>
              </a:rPr>
            </a:br>
            <a:r>
              <a:rPr lang="en-US" sz="3600" baseline="30000" dirty="0">
                <a:latin typeface="Arev Sans" pitchFamily="34" charset="0"/>
                <a:ea typeface="Arev Sans" pitchFamily="34" charset="0"/>
                <a:cs typeface="Arev sans bold" pitchFamily="34" charset="0"/>
              </a:rPr>
              <a:t>?</a:t>
            </a:r>
            <a:endParaRPr lang="en-US" sz="4000" baseline="30000" dirty="0">
              <a:latin typeface="Arev Sans" pitchFamily="34" charset="0"/>
              <a:ea typeface="Arev Sans" pitchFamily="34" charset="0"/>
              <a:cs typeface="Arev sans bold" pitchFamily="34" charset="0"/>
            </a:endParaRPr>
          </a:p>
        </p:txBody>
      </p:sp>
      <p:grpSp>
        <p:nvGrpSpPr>
          <p:cNvPr id="5" name="Group 4"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title="IguanaTex Vector Display">
            <a:extLst>
              <a:ext uri="{FF2B5EF4-FFF2-40B4-BE49-F238E27FC236}">
                <a16:creationId xmlns:a16="http://schemas.microsoft.com/office/drawing/2014/main" id="{D309CB4D-E112-21B4-6D48-74B85718FAEC}"/>
              </a:ext>
            </a:extLst>
          </p:cNvPr>
          <p:cNvGrpSpPr>
            <a:grpSpLocks noChangeAspect="1"/>
          </p:cNvGrpSpPr>
          <p:nvPr>
            <p:custDataLst>
              <p:tags r:id="rId2"/>
            </p:custDataLst>
          </p:nvPr>
        </p:nvGrpSpPr>
        <p:grpSpPr>
          <a:xfrm>
            <a:off x="1030514" y="4372315"/>
            <a:ext cx="3116476" cy="925513"/>
            <a:chOff x="14120801" y="-15689949"/>
            <a:chExt cx="1754038" cy="520904"/>
          </a:xfrm>
        </p:grpSpPr>
        <p:sp>
          <p:nvSpPr>
            <p:cNvPr id="6" name="Freeform: Shape 5">
              <a:extLst>
                <a:ext uri="{FF2B5EF4-FFF2-40B4-BE49-F238E27FC236}">
                  <a16:creationId xmlns:a16="http://schemas.microsoft.com/office/drawing/2014/main" id="{B9B74B02-0BB9-741A-1C64-8D3D8E9B8DA6}"/>
                </a:ext>
              </a:extLst>
            </p:cNvPr>
            <p:cNvSpPr/>
            <p:nvPr>
              <p:custDataLst>
                <p:tags r:id="rId30"/>
              </p:custDataLst>
            </p:nvPr>
          </p:nvSpPr>
          <p:spPr>
            <a:xfrm flipV="1">
              <a:off x="14493341" y="-15609567"/>
              <a:ext cx="157266" cy="221340"/>
            </a:xfrm>
            <a:custGeom>
              <a:avLst/>
              <a:gdLst>
                <a:gd name="connsiteX0" fmla="*/ 0 w 157266"/>
                <a:gd name="connsiteY0" fmla="*/ 220043 h 221340"/>
                <a:gd name="connsiteX1" fmla="*/ 0 w 157266"/>
                <a:gd name="connsiteY1" fmla="*/ -1298 h 221340"/>
                <a:gd name="connsiteX2" fmla="*/ 157267 w 157266"/>
                <a:gd name="connsiteY2" fmla="*/ -1298 h 221340"/>
                <a:gd name="connsiteX3" fmla="*/ 157267 w 157266"/>
                <a:gd name="connsiteY3" fmla="*/ 41812 h 221340"/>
                <a:gd name="connsiteX4" fmla="*/ 57074 w 157266"/>
                <a:gd name="connsiteY4" fmla="*/ 41812 h 221340"/>
                <a:gd name="connsiteX5" fmla="*/ 57074 w 157266"/>
                <a:gd name="connsiteY5" fmla="*/ 92523 h 221340"/>
                <a:gd name="connsiteX6" fmla="*/ 148161 w 157266"/>
                <a:gd name="connsiteY6" fmla="*/ 92523 h 221340"/>
                <a:gd name="connsiteX7" fmla="*/ 148161 w 157266"/>
                <a:gd name="connsiteY7" fmla="*/ 135633 h 221340"/>
                <a:gd name="connsiteX8" fmla="*/ 57074 w 157266"/>
                <a:gd name="connsiteY8" fmla="*/ 135633 h 221340"/>
                <a:gd name="connsiteX9" fmla="*/ 57074 w 157266"/>
                <a:gd name="connsiteY9" fmla="*/ 176924 h 221340"/>
                <a:gd name="connsiteX10" fmla="*/ 153933 w 157266"/>
                <a:gd name="connsiteY10" fmla="*/ 176924 h 221340"/>
                <a:gd name="connsiteX11" fmla="*/ 153933 w 157266"/>
                <a:gd name="connsiteY11" fmla="*/ 220043 h 221340"/>
                <a:gd name="connsiteX12" fmla="*/ 0 w 157266"/>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266" h="221340">
                  <a:moveTo>
                    <a:pt x="0" y="220043"/>
                  </a:moveTo>
                  <a:lnTo>
                    <a:pt x="0" y="-1298"/>
                  </a:lnTo>
                  <a:lnTo>
                    <a:pt x="157267" y="-1298"/>
                  </a:lnTo>
                  <a:lnTo>
                    <a:pt x="157267" y="41812"/>
                  </a:lnTo>
                  <a:lnTo>
                    <a:pt x="57074" y="41812"/>
                  </a:lnTo>
                  <a:lnTo>
                    <a:pt x="57074" y="92523"/>
                  </a:lnTo>
                  <a:lnTo>
                    <a:pt x="148161" y="92523"/>
                  </a:lnTo>
                  <a:lnTo>
                    <a:pt x="148161" y="135633"/>
                  </a:lnTo>
                  <a:lnTo>
                    <a:pt x="57074" y="135633"/>
                  </a:lnTo>
                  <a:lnTo>
                    <a:pt x="57074" y="176924"/>
                  </a:lnTo>
                  <a:lnTo>
                    <a:pt x="153933" y="176924"/>
                  </a:lnTo>
                  <a:lnTo>
                    <a:pt x="153933" y="220043"/>
                  </a:lnTo>
                  <a:lnTo>
                    <a:pt x="0" y="220043"/>
                  </a:lnTo>
                  <a:close/>
                </a:path>
              </a:pathLst>
            </a:custGeom>
            <a:solidFill>
              <a:srgbClr val="FFFFFF"/>
            </a:solidFill>
            <a:ln w="3047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698464-A9DF-C5FA-A917-3A335F6C9665}"/>
                </a:ext>
              </a:extLst>
            </p:cNvPr>
            <p:cNvSpPr/>
            <p:nvPr>
              <p:custDataLst>
                <p:tags r:id="rId31"/>
              </p:custDataLst>
            </p:nvPr>
          </p:nvSpPr>
          <p:spPr>
            <a:xfrm flipV="1">
              <a:off x="14120801" y="-15340504"/>
              <a:ext cx="143999" cy="168229"/>
            </a:xfrm>
            <a:custGeom>
              <a:avLst/>
              <a:gdLst>
                <a:gd name="connsiteX0" fmla="*/ 7611 w 143999"/>
                <a:gd name="connsiteY0" fmla="*/ 166948 h 168229"/>
                <a:gd name="connsiteX1" fmla="*/ 59998 w 143999"/>
                <a:gd name="connsiteY1" fmla="*/ 88482 h 168229"/>
                <a:gd name="connsiteX2" fmla="*/ 0 w 143999"/>
                <a:gd name="connsiteY2" fmla="*/ -1282 h 168229"/>
                <a:gd name="connsiteX3" fmla="*/ 24461 w 143999"/>
                <a:gd name="connsiteY3" fmla="*/ -1282 h 168229"/>
                <a:gd name="connsiteX4" fmla="*/ 72228 w 143999"/>
                <a:gd name="connsiteY4" fmla="*/ 70250 h 168229"/>
                <a:gd name="connsiteX5" fmla="*/ 119540 w 143999"/>
                <a:gd name="connsiteY5" fmla="*/ -1282 h 168229"/>
                <a:gd name="connsiteX6" fmla="*/ 144000 w 143999"/>
                <a:gd name="connsiteY6" fmla="*/ -1282 h 168229"/>
                <a:gd name="connsiteX7" fmla="*/ 86306 w 143999"/>
                <a:gd name="connsiteY7" fmla="*/ 86177 h 168229"/>
                <a:gd name="connsiteX8" fmla="*/ 140304 w 143999"/>
                <a:gd name="connsiteY8" fmla="*/ 166948 h 168229"/>
                <a:gd name="connsiteX9" fmla="*/ 115843 w 143999"/>
                <a:gd name="connsiteY9" fmla="*/ 166948 h 168229"/>
                <a:gd name="connsiteX10" fmla="*/ 73848 w 143999"/>
                <a:gd name="connsiteY10" fmla="*/ 104408 h 168229"/>
                <a:gd name="connsiteX11" fmla="*/ 32072 w 143999"/>
                <a:gd name="connsiteY11" fmla="*/ 166948 h 168229"/>
                <a:gd name="connsiteX12" fmla="*/ 7611 w 143999"/>
                <a:gd name="connsiteY12"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999" h="168229">
                  <a:moveTo>
                    <a:pt x="7611" y="166948"/>
                  </a:moveTo>
                  <a:lnTo>
                    <a:pt x="59998" y="88482"/>
                  </a:lnTo>
                  <a:lnTo>
                    <a:pt x="0" y="-1282"/>
                  </a:lnTo>
                  <a:lnTo>
                    <a:pt x="24461" y="-1282"/>
                  </a:lnTo>
                  <a:lnTo>
                    <a:pt x="72228" y="70250"/>
                  </a:lnTo>
                  <a:lnTo>
                    <a:pt x="119540" y="-1282"/>
                  </a:lnTo>
                  <a:lnTo>
                    <a:pt x="144000" y="-1282"/>
                  </a:lnTo>
                  <a:lnTo>
                    <a:pt x="86306" y="86177"/>
                  </a:lnTo>
                  <a:lnTo>
                    <a:pt x="140304" y="166948"/>
                  </a:lnTo>
                  <a:lnTo>
                    <a:pt x="115843" y="166948"/>
                  </a:lnTo>
                  <a:lnTo>
                    <a:pt x="73848" y="104408"/>
                  </a:lnTo>
                  <a:lnTo>
                    <a:pt x="32072" y="166948"/>
                  </a:lnTo>
                  <a:lnTo>
                    <a:pt x="7611" y="166948"/>
                  </a:lnTo>
                  <a:close/>
                </a:path>
              </a:pathLst>
            </a:custGeom>
            <a:solidFill>
              <a:srgbClr val="FFFF00"/>
            </a:solidFill>
            <a:ln w="3047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113C49C-2AE5-0BAE-343C-336496DA86C7}"/>
                </a:ext>
              </a:extLst>
            </p:cNvPr>
            <p:cNvSpPr/>
            <p:nvPr>
              <p:custDataLst>
                <p:tags r:id="rId32"/>
              </p:custDataLst>
            </p:nvPr>
          </p:nvSpPr>
          <p:spPr>
            <a:xfrm flipV="1">
              <a:off x="14290662" y="-15269191"/>
              <a:ext cx="155066" cy="60922"/>
            </a:xfrm>
            <a:custGeom>
              <a:avLst/>
              <a:gdLst>
                <a:gd name="connsiteX0" fmla="*/ 13154 w 155066"/>
                <a:gd name="connsiteY0" fmla="*/ 11874 h 60922"/>
                <a:gd name="connsiteX1" fmla="*/ 38767 w 155066"/>
                <a:gd name="connsiteY1" fmla="*/ 33106 h 60922"/>
                <a:gd name="connsiteX2" fmla="*/ 116300 w 155066"/>
                <a:gd name="connsiteY2" fmla="*/ -1281 h 60922"/>
                <a:gd name="connsiteX3" fmla="*/ 155067 w 155066"/>
                <a:gd name="connsiteY3" fmla="*/ 46487 h 60922"/>
                <a:gd name="connsiteX4" fmla="*/ 141912 w 155066"/>
                <a:gd name="connsiteY4" fmla="*/ 46487 h 60922"/>
                <a:gd name="connsiteX5" fmla="*/ 116300 w 155066"/>
                <a:gd name="connsiteY5" fmla="*/ 25266 h 60922"/>
                <a:gd name="connsiteX6" fmla="*/ 38767 w 155066"/>
                <a:gd name="connsiteY6" fmla="*/ 59642 h 60922"/>
                <a:gd name="connsiteX7" fmla="*/ 0 w 155066"/>
                <a:gd name="connsiteY7" fmla="*/ 11874 h 60922"/>
                <a:gd name="connsiteX8" fmla="*/ 13154 w 155066"/>
                <a:gd name="connsiteY8" fmla="*/ 11874 h 6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66" h="60922">
                  <a:moveTo>
                    <a:pt x="13154" y="11874"/>
                  </a:moveTo>
                  <a:cubicBezTo>
                    <a:pt x="13154" y="16722"/>
                    <a:pt x="20764" y="33106"/>
                    <a:pt x="38767" y="33106"/>
                  </a:cubicBezTo>
                  <a:cubicBezTo>
                    <a:pt x="65303" y="33106"/>
                    <a:pt x="83762" y="-1281"/>
                    <a:pt x="116300" y="-1281"/>
                  </a:cubicBezTo>
                  <a:cubicBezTo>
                    <a:pt x="134759" y="-1281"/>
                    <a:pt x="155067" y="13950"/>
                    <a:pt x="155067" y="46487"/>
                  </a:cubicBezTo>
                  <a:lnTo>
                    <a:pt x="141912" y="46487"/>
                  </a:lnTo>
                  <a:cubicBezTo>
                    <a:pt x="141912" y="41649"/>
                    <a:pt x="134303" y="25266"/>
                    <a:pt x="116300" y="25266"/>
                  </a:cubicBezTo>
                  <a:cubicBezTo>
                    <a:pt x="89764" y="25266"/>
                    <a:pt x="71304" y="59642"/>
                    <a:pt x="38767" y="59642"/>
                  </a:cubicBezTo>
                  <a:cubicBezTo>
                    <a:pt x="20308" y="59642"/>
                    <a:pt x="0" y="44411"/>
                    <a:pt x="0" y="11874"/>
                  </a:cubicBezTo>
                  <a:lnTo>
                    <a:pt x="13154" y="11874"/>
                  </a:lnTo>
                  <a:close/>
                </a:path>
              </a:pathLst>
            </a:custGeom>
            <a:solidFill>
              <a:srgbClr val="FFFFFF"/>
            </a:solidFill>
            <a:ln w="3047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264C2E-0F75-8EE0-C5E3-610910E65917}"/>
                </a:ext>
              </a:extLst>
            </p:cNvPr>
            <p:cNvSpPr/>
            <p:nvPr>
              <p:custDataLst>
                <p:tags r:id="rId33"/>
              </p:custDataLst>
            </p:nvPr>
          </p:nvSpPr>
          <p:spPr>
            <a:xfrm flipV="1">
              <a:off x="14485206" y="-15340504"/>
              <a:ext cx="128768" cy="171459"/>
            </a:xfrm>
            <a:custGeom>
              <a:avLst/>
              <a:gdLst>
                <a:gd name="connsiteX0" fmla="*/ 0 w 128768"/>
                <a:gd name="connsiteY0" fmla="*/ 170177 h 171459"/>
                <a:gd name="connsiteX1" fmla="*/ 0 w 128768"/>
                <a:gd name="connsiteY1" fmla="*/ 65176 h 171459"/>
                <a:gd name="connsiteX2" fmla="*/ 16154 w 128768"/>
                <a:gd name="connsiteY2" fmla="*/ 15558 h 171459"/>
                <a:gd name="connsiteX3" fmla="*/ 64379 w 128768"/>
                <a:gd name="connsiteY3" fmla="*/ -1282 h 171459"/>
                <a:gd name="connsiteX4" fmla="*/ 112376 w 128768"/>
                <a:gd name="connsiteY4" fmla="*/ 15558 h 171459"/>
                <a:gd name="connsiteX5" fmla="*/ 128769 w 128768"/>
                <a:gd name="connsiteY5" fmla="*/ 65176 h 171459"/>
                <a:gd name="connsiteX6" fmla="*/ 128769 w 128768"/>
                <a:gd name="connsiteY6" fmla="*/ 170177 h 171459"/>
                <a:gd name="connsiteX7" fmla="*/ 105918 w 128768"/>
                <a:gd name="connsiteY7" fmla="*/ 170177 h 171459"/>
                <a:gd name="connsiteX8" fmla="*/ 105918 w 128768"/>
                <a:gd name="connsiteY8" fmla="*/ 67946 h 171459"/>
                <a:gd name="connsiteX9" fmla="*/ 95993 w 128768"/>
                <a:gd name="connsiteY9" fmla="*/ 28951 h 171459"/>
                <a:gd name="connsiteX10" fmla="*/ 64379 w 128768"/>
                <a:gd name="connsiteY10" fmla="*/ 17178 h 171459"/>
                <a:gd name="connsiteX11" fmla="*/ 32766 w 128768"/>
                <a:gd name="connsiteY11" fmla="*/ 28951 h 171459"/>
                <a:gd name="connsiteX12" fmla="*/ 22841 w 128768"/>
                <a:gd name="connsiteY12" fmla="*/ 67946 h 171459"/>
                <a:gd name="connsiteX13" fmla="*/ 22841 w 128768"/>
                <a:gd name="connsiteY13" fmla="*/ 170177 h 171459"/>
                <a:gd name="connsiteX14" fmla="*/ 0 w 128768"/>
                <a:gd name="connsiteY14" fmla="*/ 170177 h 17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68" h="171459">
                  <a:moveTo>
                    <a:pt x="0" y="170177"/>
                  </a:moveTo>
                  <a:lnTo>
                    <a:pt x="0" y="65176"/>
                  </a:lnTo>
                  <a:cubicBezTo>
                    <a:pt x="0" y="43257"/>
                    <a:pt x="5306" y="26636"/>
                    <a:pt x="16154" y="15558"/>
                  </a:cubicBezTo>
                  <a:cubicBezTo>
                    <a:pt x="27232" y="4253"/>
                    <a:pt x="43148" y="-1282"/>
                    <a:pt x="64379" y="-1282"/>
                  </a:cubicBezTo>
                  <a:cubicBezTo>
                    <a:pt x="85611" y="-1282"/>
                    <a:pt x="101536" y="4253"/>
                    <a:pt x="112376" y="15558"/>
                  </a:cubicBezTo>
                  <a:cubicBezTo>
                    <a:pt x="123453" y="26636"/>
                    <a:pt x="128769" y="43257"/>
                    <a:pt x="128769" y="65176"/>
                  </a:cubicBezTo>
                  <a:lnTo>
                    <a:pt x="128769" y="170177"/>
                  </a:lnTo>
                  <a:lnTo>
                    <a:pt x="105918" y="170177"/>
                  </a:lnTo>
                  <a:lnTo>
                    <a:pt x="105918" y="67946"/>
                  </a:lnTo>
                  <a:cubicBezTo>
                    <a:pt x="105918" y="49945"/>
                    <a:pt x="102689" y="37028"/>
                    <a:pt x="95993" y="28951"/>
                  </a:cubicBezTo>
                  <a:cubicBezTo>
                    <a:pt x="89535" y="21102"/>
                    <a:pt x="78914" y="17178"/>
                    <a:pt x="64379" y="17178"/>
                  </a:cubicBezTo>
                  <a:cubicBezTo>
                    <a:pt x="49844" y="17178"/>
                    <a:pt x="39224" y="21102"/>
                    <a:pt x="32766" y="28951"/>
                  </a:cubicBezTo>
                  <a:cubicBezTo>
                    <a:pt x="26070" y="37028"/>
                    <a:pt x="22841" y="49945"/>
                    <a:pt x="22841" y="67946"/>
                  </a:cubicBezTo>
                  <a:lnTo>
                    <a:pt x="22841" y="170177"/>
                  </a:lnTo>
                  <a:lnTo>
                    <a:pt x="0" y="170177"/>
                  </a:lnTo>
                  <a:close/>
                </a:path>
              </a:pathLst>
            </a:custGeom>
            <a:solidFill>
              <a:srgbClr val="FFFF00"/>
            </a:solidFill>
            <a:ln w="3047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EC1901D-DC39-0458-A6A2-22863A094B8A}"/>
                </a:ext>
              </a:extLst>
            </p:cNvPr>
            <p:cNvSpPr/>
            <p:nvPr>
              <p:custDataLst>
                <p:tags r:id="rId34"/>
              </p:custDataLst>
            </p:nvPr>
          </p:nvSpPr>
          <p:spPr>
            <a:xfrm flipV="1">
              <a:off x="14662103" y="-15340509"/>
              <a:ext cx="127387" cy="168229"/>
            </a:xfrm>
            <a:custGeom>
              <a:avLst/>
              <a:gdLst>
                <a:gd name="connsiteX0" fmla="*/ 0 w 127387"/>
                <a:gd name="connsiteY0" fmla="*/ 166948 h 168229"/>
                <a:gd name="connsiteX1" fmla="*/ 0 w 127387"/>
                <a:gd name="connsiteY1" fmla="*/ -1282 h 168229"/>
                <a:gd name="connsiteX2" fmla="*/ 22155 w 127387"/>
                <a:gd name="connsiteY2" fmla="*/ -1282 h 168229"/>
                <a:gd name="connsiteX3" fmla="*/ 22155 w 127387"/>
                <a:gd name="connsiteY3" fmla="*/ 139487 h 168229"/>
                <a:gd name="connsiteX4" fmla="*/ 96688 w 127387"/>
                <a:gd name="connsiteY4" fmla="*/ -1282 h 168229"/>
                <a:gd name="connsiteX5" fmla="*/ 127388 w 127387"/>
                <a:gd name="connsiteY5" fmla="*/ -1282 h 168229"/>
                <a:gd name="connsiteX6" fmla="*/ 127388 w 127387"/>
                <a:gd name="connsiteY6" fmla="*/ 166948 h 168229"/>
                <a:gd name="connsiteX7" fmla="*/ 105232 w 127387"/>
                <a:gd name="connsiteY7" fmla="*/ 166948 h 168229"/>
                <a:gd name="connsiteX8" fmla="*/ 105232 w 127387"/>
                <a:gd name="connsiteY8" fmla="*/ 26179 h 168229"/>
                <a:gd name="connsiteX9" fmla="*/ 30689 w 127387"/>
                <a:gd name="connsiteY9" fmla="*/ 166948 h 168229"/>
                <a:gd name="connsiteX10" fmla="*/ 0 w 127387"/>
                <a:gd name="connsiteY10"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87" h="168229">
                  <a:moveTo>
                    <a:pt x="0" y="166948"/>
                  </a:moveTo>
                  <a:lnTo>
                    <a:pt x="0" y="-1282"/>
                  </a:lnTo>
                  <a:lnTo>
                    <a:pt x="22155" y="-1282"/>
                  </a:lnTo>
                  <a:lnTo>
                    <a:pt x="22155" y="139487"/>
                  </a:lnTo>
                  <a:lnTo>
                    <a:pt x="96688" y="-1282"/>
                  </a:lnTo>
                  <a:lnTo>
                    <a:pt x="127388" y="-1282"/>
                  </a:lnTo>
                  <a:lnTo>
                    <a:pt x="127388" y="166948"/>
                  </a:lnTo>
                  <a:lnTo>
                    <a:pt x="105232" y="166948"/>
                  </a:lnTo>
                  <a:lnTo>
                    <a:pt x="105232" y="26179"/>
                  </a:lnTo>
                  <a:lnTo>
                    <a:pt x="30689"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1CD368D-BDD6-C9F0-E2A9-F6DE81A552E9}"/>
                </a:ext>
              </a:extLst>
            </p:cNvPr>
            <p:cNvSpPr/>
            <p:nvPr>
              <p:custDataLst>
                <p:tags r:id="rId35"/>
              </p:custDataLst>
            </p:nvPr>
          </p:nvSpPr>
          <p:spPr>
            <a:xfrm flipV="1">
              <a:off x="14823555" y="-15340502"/>
              <a:ext cx="56527" cy="168229"/>
            </a:xfrm>
            <a:custGeom>
              <a:avLst/>
              <a:gdLst>
                <a:gd name="connsiteX0" fmla="*/ 56528 w 56527"/>
                <a:gd name="connsiteY0" fmla="*/ -1282 h 168229"/>
                <a:gd name="connsiteX1" fmla="*/ 56528 w 56527"/>
                <a:gd name="connsiteY1" fmla="*/ 17872 h 168229"/>
                <a:gd name="connsiteX2" fmla="*/ 39688 w 56527"/>
                <a:gd name="connsiteY2" fmla="*/ 17872 h 168229"/>
                <a:gd name="connsiteX3" fmla="*/ 39688 w 56527"/>
                <a:gd name="connsiteY3" fmla="*/ 147794 h 168229"/>
                <a:gd name="connsiteX4" fmla="*/ 56528 w 56527"/>
                <a:gd name="connsiteY4" fmla="*/ 147794 h 168229"/>
                <a:gd name="connsiteX5" fmla="*/ 56528 w 56527"/>
                <a:gd name="connsiteY5" fmla="*/ 166948 h 168229"/>
                <a:gd name="connsiteX6" fmla="*/ 0 w 56527"/>
                <a:gd name="connsiteY6" fmla="*/ 166948 h 168229"/>
                <a:gd name="connsiteX7" fmla="*/ 0 w 56527"/>
                <a:gd name="connsiteY7" fmla="*/ 147794 h 168229"/>
                <a:gd name="connsiteX8" fmla="*/ 16840 w 56527"/>
                <a:gd name="connsiteY8" fmla="*/ 147794 h 168229"/>
                <a:gd name="connsiteX9" fmla="*/ 16840 w 56527"/>
                <a:gd name="connsiteY9" fmla="*/ 17872 h 168229"/>
                <a:gd name="connsiteX10" fmla="*/ 0 w 56527"/>
                <a:gd name="connsiteY10" fmla="*/ 17872 h 168229"/>
                <a:gd name="connsiteX11" fmla="*/ 0 w 56527"/>
                <a:gd name="connsiteY11" fmla="*/ -1282 h 168229"/>
                <a:gd name="connsiteX12" fmla="*/ 56528 w 56527"/>
                <a:gd name="connsiteY12" fmla="*/ -1282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168229">
                  <a:moveTo>
                    <a:pt x="56528" y="-1282"/>
                  </a:moveTo>
                  <a:lnTo>
                    <a:pt x="56528" y="17872"/>
                  </a:lnTo>
                  <a:lnTo>
                    <a:pt x="39688" y="17872"/>
                  </a:lnTo>
                  <a:lnTo>
                    <a:pt x="39688" y="147794"/>
                  </a:lnTo>
                  <a:lnTo>
                    <a:pt x="56528" y="147794"/>
                  </a:lnTo>
                  <a:lnTo>
                    <a:pt x="56528" y="166948"/>
                  </a:lnTo>
                  <a:lnTo>
                    <a:pt x="0" y="166948"/>
                  </a:lnTo>
                  <a:lnTo>
                    <a:pt x="0" y="147794"/>
                  </a:lnTo>
                  <a:lnTo>
                    <a:pt x="16840" y="147794"/>
                  </a:lnTo>
                  <a:lnTo>
                    <a:pt x="16840" y="17872"/>
                  </a:lnTo>
                  <a:lnTo>
                    <a:pt x="0" y="17872"/>
                  </a:lnTo>
                  <a:lnTo>
                    <a:pt x="0" y="-1282"/>
                  </a:lnTo>
                  <a:lnTo>
                    <a:pt x="56528" y="-1282"/>
                  </a:lnTo>
                  <a:close/>
                </a:path>
              </a:pathLst>
            </a:custGeom>
            <a:solidFill>
              <a:srgbClr val="FFFF00"/>
            </a:solidFill>
            <a:ln w="3047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03CD3F-177F-FC86-8DE8-6AA5BEB3CEED}"/>
                </a:ext>
              </a:extLst>
            </p:cNvPr>
            <p:cNvSpPr/>
            <p:nvPr>
              <p:custDataLst>
                <p:tags r:id="rId36"/>
              </p:custDataLst>
            </p:nvPr>
          </p:nvSpPr>
          <p:spPr>
            <a:xfrm flipV="1">
              <a:off x="14913910" y="-15340502"/>
              <a:ext cx="96688" cy="168229"/>
            </a:xfrm>
            <a:custGeom>
              <a:avLst/>
              <a:gdLst>
                <a:gd name="connsiteX0" fmla="*/ 0 w 96688"/>
                <a:gd name="connsiteY0" fmla="*/ 166948 h 168229"/>
                <a:gd name="connsiteX1" fmla="*/ 0 w 96688"/>
                <a:gd name="connsiteY1" fmla="*/ -1282 h 168229"/>
                <a:gd name="connsiteX2" fmla="*/ 22851 w 96688"/>
                <a:gd name="connsiteY2" fmla="*/ -1282 h 168229"/>
                <a:gd name="connsiteX3" fmla="*/ 22851 w 96688"/>
                <a:gd name="connsiteY3" fmla="*/ 79024 h 168229"/>
                <a:gd name="connsiteX4" fmla="*/ 89535 w 96688"/>
                <a:gd name="connsiteY4" fmla="*/ 79024 h 168229"/>
                <a:gd name="connsiteX5" fmla="*/ 89535 w 96688"/>
                <a:gd name="connsiteY5" fmla="*/ 98178 h 168229"/>
                <a:gd name="connsiteX6" fmla="*/ 22851 w 96688"/>
                <a:gd name="connsiteY6" fmla="*/ 98178 h 168229"/>
                <a:gd name="connsiteX7" fmla="*/ 22851 w 96688"/>
                <a:gd name="connsiteY7" fmla="*/ 147794 h 168229"/>
                <a:gd name="connsiteX8" fmla="*/ 96689 w 96688"/>
                <a:gd name="connsiteY8" fmla="*/ 147794 h 168229"/>
                <a:gd name="connsiteX9" fmla="*/ 96689 w 96688"/>
                <a:gd name="connsiteY9" fmla="*/ 166948 h 168229"/>
                <a:gd name="connsiteX10" fmla="*/ 0 w 96688"/>
                <a:gd name="connsiteY10" fmla="*/ 16694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88" h="168229">
                  <a:moveTo>
                    <a:pt x="0" y="166948"/>
                  </a:moveTo>
                  <a:lnTo>
                    <a:pt x="0" y="-1282"/>
                  </a:lnTo>
                  <a:lnTo>
                    <a:pt x="22851" y="-1282"/>
                  </a:lnTo>
                  <a:lnTo>
                    <a:pt x="22851" y="79024"/>
                  </a:lnTo>
                  <a:lnTo>
                    <a:pt x="89535" y="79024"/>
                  </a:lnTo>
                  <a:lnTo>
                    <a:pt x="89535" y="98178"/>
                  </a:lnTo>
                  <a:lnTo>
                    <a:pt x="22851" y="98178"/>
                  </a:lnTo>
                  <a:lnTo>
                    <a:pt x="22851" y="147794"/>
                  </a:lnTo>
                  <a:lnTo>
                    <a:pt x="96689" y="147794"/>
                  </a:lnTo>
                  <a:lnTo>
                    <a:pt x="96689" y="166948"/>
                  </a:lnTo>
                  <a:lnTo>
                    <a:pt x="0" y="166948"/>
                  </a:lnTo>
                  <a:close/>
                </a:path>
              </a:pathLst>
            </a:custGeom>
            <a:solidFill>
              <a:srgbClr val="FFFF00"/>
            </a:solidFill>
            <a:ln w="3047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730021A-6920-15E0-C698-657A3D3DAE01}"/>
                </a:ext>
              </a:extLst>
            </p:cNvPr>
            <p:cNvSpPr/>
            <p:nvPr>
              <p:custDataLst>
                <p:tags r:id="rId37"/>
              </p:custDataLst>
            </p:nvPr>
          </p:nvSpPr>
          <p:spPr>
            <a:xfrm flipV="1">
              <a:off x="15095139" y="-15669974"/>
              <a:ext cx="86286" cy="376628"/>
            </a:xfrm>
            <a:custGeom>
              <a:avLst/>
              <a:gdLst>
                <a:gd name="connsiteX0" fmla="*/ 0 w 86286"/>
                <a:gd name="connsiteY0" fmla="*/ 375331 h 376628"/>
                <a:gd name="connsiteX1" fmla="*/ 86287 w 86286"/>
                <a:gd name="connsiteY1" fmla="*/ 375331 h 376628"/>
                <a:gd name="connsiteX2" fmla="*/ 86287 w 86286"/>
                <a:gd name="connsiteY2" fmla="*/ 356681 h 376628"/>
                <a:gd name="connsiteX3" fmla="*/ 20402 w 86286"/>
                <a:gd name="connsiteY3" fmla="*/ 356681 h 376628"/>
                <a:gd name="connsiteX4" fmla="*/ 20402 w 86286"/>
                <a:gd name="connsiteY4" fmla="*/ 17364 h 376628"/>
                <a:gd name="connsiteX5" fmla="*/ 86287 w 86286"/>
                <a:gd name="connsiteY5" fmla="*/ 17364 h 376628"/>
                <a:gd name="connsiteX6" fmla="*/ 86287 w 86286"/>
                <a:gd name="connsiteY6" fmla="*/ -1297 h 376628"/>
                <a:gd name="connsiteX7" fmla="*/ 0 w 86286"/>
                <a:gd name="connsiteY7" fmla="*/ -1297 h 376628"/>
                <a:gd name="connsiteX8" fmla="*/ 0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0" y="375331"/>
                  </a:moveTo>
                  <a:lnTo>
                    <a:pt x="86287" y="375331"/>
                  </a:lnTo>
                  <a:lnTo>
                    <a:pt x="86287" y="356681"/>
                  </a:lnTo>
                  <a:lnTo>
                    <a:pt x="20402" y="356681"/>
                  </a:lnTo>
                  <a:lnTo>
                    <a:pt x="20402" y="17364"/>
                  </a:lnTo>
                  <a:lnTo>
                    <a:pt x="86287" y="17364"/>
                  </a:lnTo>
                  <a:lnTo>
                    <a:pt x="86287" y="-1297"/>
                  </a:lnTo>
                  <a:lnTo>
                    <a:pt x="0" y="-1297"/>
                  </a:lnTo>
                  <a:lnTo>
                    <a:pt x="0" y="375331"/>
                  </a:lnTo>
                  <a:close/>
                </a:path>
              </a:pathLst>
            </a:custGeom>
            <a:solidFill>
              <a:srgbClr val="FFFFFF"/>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03B801B-848C-F200-1BA1-43D2C0DFA4F9}"/>
                </a:ext>
              </a:extLst>
            </p:cNvPr>
            <p:cNvSpPr/>
            <p:nvPr>
              <p:custDataLst>
                <p:tags r:id="rId38"/>
              </p:custDataLst>
            </p:nvPr>
          </p:nvSpPr>
          <p:spPr>
            <a:xfrm flipV="1">
              <a:off x="15219409" y="-15609567"/>
              <a:ext cx="189461" cy="221340"/>
            </a:xfrm>
            <a:custGeom>
              <a:avLst/>
              <a:gdLst>
                <a:gd name="connsiteX0" fmla="*/ 10021 w 189461"/>
                <a:gd name="connsiteY0" fmla="*/ 220043 h 221340"/>
                <a:gd name="connsiteX1" fmla="*/ 78944 w 189461"/>
                <a:gd name="connsiteY1" fmla="*/ 116812 h 221340"/>
                <a:gd name="connsiteX2" fmla="*/ 0 w 189461"/>
                <a:gd name="connsiteY2" fmla="*/ -1298 h 221340"/>
                <a:gd name="connsiteX3" fmla="*/ 32185 w 189461"/>
                <a:gd name="connsiteY3" fmla="*/ -1298 h 221340"/>
                <a:gd name="connsiteX4" fmla="*/ 95031 w 189461"/>
                <a:gd name="connsiteY4" fmla="*/ 92828 h 221340"/>
                <a:gd name="connsiteX5" fmla="*/ 157277 w 189461"/>
                <a:gd name="connsiteY5" fmla="*/ -1298 h 221340"/>
                <a:gd name="connsiteX6" fmla="*/ 189462 w 189461"/>
                <a:gd name="connsiteY6" fmla="*/ -1298 h 221340"/>
                <a:gd name="connsiteX7" fmla="*/ 113558 w 189461"/>
                <a:gd name="connsiteY7" fmla="*/ 113774 h 221340"/>
                <a:gd name="connsiteX8" fmla="*/ 184605 w 189461"/>
                <a:gd name="connsiteY8" fmla="*/ 220043 h 221340"/>
                <a:gd name="connsiteX9" fmla="*/ 152420 w 189461"/>
                <a:gd name="connsiteY9" fmla="*/ 220043 h 221340"/>
                <a:gd name="connsiteX10" fmla="*/ 97165 w 189461"/>
                <a:gd name="connsiteY10" fmla="*/ 137758 h 221340"/>
                <a:gd name="connsiteX11" fmla="*/ 42206 w 189461"/>
                <a:gd name="connsiteY11" fmla="*/ 220043 h 221340"/>
                <a:gd name="connsiteX12" fmla="*/ 10021 w 189461"/>
                <a:gd name="connsiteY12" fmla="*/ 220043 h 2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61" h="221340">
                  <a:moveTo>
                    <a:pt x="10021" y="220043"/>
                  </a:moveTo>
                  <a:lnTo>
                    <a:pt x="78944" y="116812"/>
                  </a:lnTo>
                  <a:lnTo>
                    <a:pt x="0" y="-1298"/>
                  </a:lnTo>
                  <a:lnTo>
                    <a:pt x="32185" y="-1298"/>
                  </a:lnTo>
                  <a:lnTo>
                    <a:pt x="95031" y="92828"/>
                  </a:lnTo>
                  <a:lnTo>
                    <a:pt x="157277" y="-1298"/>
                  </a:lnTo>
                  <a:lnTo>
                    <a:pt x="189462" y="-1298"/>
                  </a:lnTo>
                  <a:lnTo>
                    <a:pt x="113558" y="113774"/>
                  </a:lnTo>
                  <a:lnTo>
                    <a:pt x="184605" y="220043"/>
                  </a:lnTo>
                  <a:lnTo>
                    <a:pt x="152420" y="220043"/>
                  </a:lnTo>
                  <a:lnTo>
                    <a:pt x="97165" y="137758"/>
                  </a:lnTo>
                  <a:lnTo>
                    <a:pt x="42206" y="220043"/>
                  </a:lnTo>
                  <a:lnTo>
                    <a:pt x="10021" y="220043"/>
                  </a:lnTo>
                  <a:close/>
                </a:path>
              </a:pathLst>
            </a:custGeom>
            <a:solidFill>
              <a:srgbClr val="FFFF00"/>
            </a:solidFill>
            <a:ln w="3047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3343AF7-9AE9-C824-DC9C-11130406C593}"/>
                </a:ext>
              </a:extLst>
            </p:cNvPr>
            <p:cNvSpPr/>
            <p:nvPr>
              <p:custDataLst>
                <p:tags r:id="rId39"/>
              </p:custDataLst>
            </p:nvPr>
          </p:nvSpPr>
          <p:spPr>
            <a:xfrm flipV="1">
              <a:off x="15437900" y="-15652096"/>
              <a:ext cx="142150" cy="142151"/>
            </a:xfrm>
            <a:custGeom>
              <a:avLst/>
              <a:gdLst>
                <a:gd name="connsiteX0" fmla="*/ 142150 w 142150"/>
                <a:gd name="connsiteY0" fmla="*/ 69773 h 142151"/>
                <a:gd name="connsiteX1" fmla="*/ 71075 w 142150"/>
                <a:gd name="connsiteY1" fmla="*/ 140848 h 142151"/>
                <a:gd name="connsiteX2" fmla="*/ 0 w 142150"/>
                <a:gd name="connsiteY2" fmla="*/ 69773 h 142151"/>
                <a:gd name="connsiteX3" fmla="*/ 71075 w 142150"/>
                <a:gd name="connsiteY3" fmla="*/ -1303 h 142151"/>
                <a:gd name="connsiteX4" fmla="*/ 142150 w 142150"/>
                <a:gd name="connsiteY4" fmla="*/ 69773 h 142151"/>
                <a:gd name="connsiteX5" fmla="*/ 113995 w 142150"/>
                <a:gd name="connsiteY5" fmla="*/ 40235 h 142151"/>
                <a:gd name="connsiteX6" fmla="*/ 84458 w 142150"/>
                <a:gd name="connsiteY6" fmla="*/ 69773 h 142151"/>
                <a:gd name="connsiteX7" fmla="*/ 113995 w 142150"/>
                <a:gd name="connsiteY7" fmla="*/ 99319 h 142151"/>
                <a:gd name="connsiteX8" fmla="*/ 123224 w 142150"/>
                <a:gd name="connsiteY8" fmla="*/ 69773 h 142151"/>
                <a:gd name="connsiteX9" fmla="*/ 113995 w 142150"/>
                <a:gd name="connsiteY9" fmla="*/ 40235 h 142151"/>
                <a:gd name="connsiteX10" fmla="*/ 41538 w 142150"/>
                <a:gd name="connsiteY10" fmla="*/ 26853 h 142151"/>
                <a:gd name="connsiteX11" fmla="*/ 71075 w 142150"/>
                <a:gd name="connsiteY11" fmla="*/ 56390 h 142151"/>
                <a:gd name="connsiteX12" fmla="*/ 100612 w 142150"/>
                <a:gd name="connsiteY12" fmla="*/ 26853 h 142151"/>
                <a:gd name="connsiteX13" fmla="*/ 71075 w 142150"/>
                <a:gd name="connsiteY13" fmla="*/ 17624 h 142151"/>
                <a:gd name="connsiteX14" fmla="*/ 41538 w 142150"/>
                <a:gd name="connsiteY14" fmla="*/ 26853 h 142151"/>
                <a:gd name="connsiteX15" fmla="*/ 28146 w 142150"/>
                <a:gd name="connsiteY15" fmla="*/ 99319 h 142151"/>
                <a:gd name="connsiteX16" fmla="*/ 57692 w 142150"/>
                <a:gd name="connsiteY16" fmla="*/ 69773 h 142151"/>
                <a:gd name="connsiteX17" fmla="*/ 28146 w 142150"/>
                <a:gd name="connsiteY17" fmla="*/ 40235 h 142151"/>
                <a:gd name="connsiteX18" fmla="*/ 18916 w 142150"/>
                <a:gd name="connsiteY18" fmla="*/ 69773 h 142151"/>
                <a:gd name="connsiteX19" fmla="*/ 28146 w 142150"/>
                <a:gd name="connsiteY19" fmla="*/ 99319 h 142151"/>
                <a:gd name="connsiteX20" fmla="*/ 100612 w 142150"/>
                <a:gd name="connsiteY20" fmla="*/ 112701 h 142151"/>
                <a:gd name="connsiteX21" fmla="*/ 71075 w 142150"/>
                <a:gd name="connsiteY21" fmla="*/ 83164 h 142151"/>
                <a:gd name="connsiteX22" fmla="*/ 41538 w 142150"/>
                <a:gd name="connsiteY22" fmla="*/ 112701 h 142151"/>
                <a:gd name="connsiteX23" fmla="*/ 71075 w 142150"/>
                <a:gd name="connsiteY23" fmla="*/ 121932 h 142151"/>
                <a:gd name="connsiteX24" fmla="*/ 100612 w 142150"/>
                <a:gd name="connsiteY24" fmla="*/ 112701 h 1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150" h="142151">
                  <a:moveTo>
                    <a:pt x="142150" y="69773"/>
                  </a:moveTo>
                  <a:cubicBezTo>
                    <a:pt x="142150" y="109006"/>
                    <a:pt x="110299" y="140848"/>
                    <a:pt x="71075" y="140848"/>
                  </a:cubicBezTo>
                  <a:cubicBezTo>
                    <a:pt x="31842" y="140848"/>
                    <a:pt x="0" y="109006"/>
                    <a:pt x="0" y="69773"/>
                  </a:cubicBezTo>
                  <a:cubicBezTo>
                    <a:pt x="0" y="30550"/>
                    <a:pt x="31842" y="-1303"/>
                    <a:pt x="71075" y="-1303"/>
                  </a:cubicBezTo>
                  <a:cubicBezTo>
                    <a:pt x="110299" y="-1303"/>
                    <a:pt x="142150" y="30550"/>
                    <a:pt x="142150" y="69773"/>
                  </a:cubicBezTo>
                  <a:close/>
                  <a:moveTo>
                    <a:pt x="113995" y="40235"/>
                  </a:moveTo>
                  <a:lnTo>
                    <a:pt x="84458" y="69773"/>
                  </a:lnTo>
                  <a:lnTo>
                    <a:pt x="113995" y="99319"/>
                  </a:lnTo>
                  <a:cubicBezTo>
                    <a:pt x="119767" y="91004"/>
                    <a:pt x="123224" y="80850"/>
                    <a:pt x="123224" y="69773"/>
                  </a:cubicBezTo>
                  <a:cubicBezTo>
                    <a:pt x="123224" y="58704"/>
                    <a:pt x="119767" y="48550"/>
                    <a:pt x="113995" y="40235"/>
                  </a:cubicBezTo>
                  <a:close/>
                  <a:moveTo>
                    <a:pt x="41538" y="26853"/>
                  </a:moveTo>
                  <a:lnTo>
                    <a:pt x="71075" y="56390"/>
                  </a:lnTo>
                  <a:lnTo>
                    <a:pt x="100612" y="26853"/>
                  </a:lnTo>
                  <a:cubicBezTo>
                    <a:pt x="92307" y="21081"/>
                    <a:pt x="82153" y="17624"/>
                    <a:pt x="71075" y="17624"/>
                  </a:cubicBezTo>
                  <a:cubicBezTo>
                    <a:pt x="59998" y="17624"/>
                    <a:pt x="49843" y="21081"/>
                    <a:pt x="41538" y="26853"/>
                  </a:cubicBezTo>
                  <a:close/>
                  <a:moveTo>
                    <a:pt x="28146" y="99319"/>
                  </a:moveTo>
                  <a:lnTo>
                    <a:pt x="57692" y="69773"/>
                  </a:lnTo>
                  <a:lnTo>
                    <a:pt x="28146" y="40235"/>
                  </a:lnTo>
                  <a:cubicBezTo>
                    <a:pt x="22383" y="48550"/>
                    <a:pt x="18916" y="58704"/>
                    <a:pt x="18916" y="69773"/>
                  </a:cubicBezTo>
                  <a:cubicBezTo>
                    <a:pt x="18916" y="80850"/>
                    <a:pt x="22383" y="91004"/>
                    <a:pt x="28146" y="99319"/>
                  </a:cubicBezTo>
                  <a:close/>
                  <a:moveTo>
                    <a:pt x="100612" y="112701"/>
                  </a:moveTo>
                  <a:lnTo>
                    <a:pt x="71075" y="83164"/>
                  </a:lnTo>
                  <a:lnTo>
                    <a:pt x="41538" y="112701"/>
                  </a:lnTo>
                  <a:cubicBezTo>
                    <a:pt x="49843" y="118464"/>
                    <a:pt x="59998" y="121932"/>
                    <a:pt x="71075" y="121932"/>
                  </a:cubicBezTo>
                  <a:cubicBezTo>
                    <a:pt x="82153" y="121932"/>
                    <a:pt x="92307" y="118464"/>
                    <a:pt x="100612" y="112701"/>
                  </a:cubicBezTo>
                  <a:close/>
                </a:path>
              </a:pathLst>
            </a:custGeom>
            <a:solidFill>
              <a:srgbClr val="FFFF00"/>
            </a:solidFill>
            <a:ln w="3047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E0C1A37-4B67-1A0C-C133-D9B6DC2E258F}"/>
                </a:ext>
              </a:extLst>
            </p:cNvPr>
            <p:cNvSpPr/>
            <p:nvPr>
              <p:custDataLst>
                <p:tags r:id="rId40"/>
              </p:custDataLst>
            </p:nvPr>
          </p:nvSpPr>
          <p:spPr>
            <a:xfrm flipV="1">
              <a:off x="15633368" y="-15689949"/>
              <a:ext cx="111918" cy="175384"/>
            </a:xfrm>
            <a:custGeom>
              <a:avLst/>
              <a:gdLst>
                <a:gd name="connsiteX0" fmla="*/ 0 w 111918"/>
                <a:gd name="connsiteY0" fmla="*/ 174080 h 175384"/>
                <a:gd name="connsiteX1" fmla="*/ 0 w 111918"/>
                <a:gd name="connsiteY1" fmla="*/ -1305 h 175384"/>
                <a:gd name="connsiteX2" fmla="*/ 20764 w 111918"/>
                <a:gd name="connsiteY2" fmla="*/ -1305 h 175384"/>
                <a:gd name="connsiteX3" fmla="*/ 20764 w 111918"/>
                <a:gd name="connsiteY3" fmla="*/ 60314 h 175384"/>
                <a:gd name="connsiteX4" fmla="*/ 84916 w 111918"/>
                <a:gd name="connsiteY4" fmla="*/ -1305 h 175384"/>
                <a:gd name="connsiteX5" fmla="*/ 111919 w 111918"/>
                <a:gd name="connsiteY5" fmla="*/ -1305 h 175384"/>
                <a:gd name="connsiteX6" fmla="*/ 42224 w 111918"/>
                <a:gd name="connsiteY6" fmla="*/ 65847 h 175384"/>
                <a:gd name="connsiteX7" fmla="*/ 109147 w 111918"/>
                <a:gd name="connsiteY7" fmla="*/ 124922 h 175384"/>
                <a:gd name="connsiteX8" fmla="*/ 82611 w 111918"/>
                <a:gd name="connsiteY8" fmla="*/ 124922 h 175384"/>
                <a:gd name="connsiteX9" fmla="*/ 20764 w 111918"/>
                <a:gd name="connsiteY9" fmla="*/ 70468 h 175384"/>
                <a:gd name="connsiteX10" fmla="*/ 20764 w 111918"/>
                <a:gd name="connsiteY10" fmla="*/ 174080 h 175384"/>
                <a:gd name="connsiteX11" fmla="*/ 0 w 111918"/>
                <a:gd name="connsiteY11" fmla="*/ 17408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8" h="175384">
                  <a:moveTo>
                    <a:pt x="0" y="174080"/>
                  </a:moveTo>
                  <a:lnTo>
                    <a:pt x="0" y="-1305"/>
                  </a:lnTo>
                  <a:lnTo>
                    <a:pt x="20764" y="-1305"/>
                  </a:lnTo>
                  <a:lnTo>
                    <a:pt x="20764" y="60314"/>
                  </a:lnTo>
                  <a:lnTo>
                    <a:pt x="84916" y="-1305"/>
                  </a:lnTo>
                  <a:lnTo>
                    <a:pt x="111919" y="-1305"/>
                  </a:lnTo>
                  <a:lnTo>
                    <a:pt x="42224" y="65847"/>
                  </a:lnTo>
                  <a:lnTo>
                    <a:pt x="109147" y="124922"/>
                  </a:lnTo>
                  <a:lnTo>
                    <a:pt x="82611" y="124922"/>
                  </a:lnTo>
                  <a:lnTo>
                    <a:pt x="20764" y="70468"/>
                  </a:lnTo>
                  <a:lnTo>
                    <a:pt x="20764" y="174080"/>
                  </a:lnTo>
                  <a:lnTo>
                    <a:pt x="0" y="174080"/>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E484F25-82B9-8FD6-5284-FB549F719129}"/>
                </a:ext>
              </a:extLst>
            </p:cNvPr>
            <p:cNvSpPr/>
            <p:nvPr>
              <p:custDataLst>
                <p:tags r:id="rId41"/>
              </p:custDataLst>
            </p:nvPr>
          </p:nvSpPr>
          <p:spPr>
            <a:xfrm flipV="1">
              <a:off x="15788553" y="-15669974"/>
              <a:ext cx="86286" cy="376628"/>
            </a:xfrm>
            <a:custGeom>
              <a:avLst/>
              <a:gdLst>
                <a:gd name="connsiteX0" fmla="*/ 86287 w 86286"/>
                <a:gd name="connsiteY0" fmla="*/ 375331 h 376628"/>
                <a:gd name="connsiteX1" fmla="*/ 86287 w 86286"/>
                <a:gd name="connsiteY1" fmla="*/ -1297 h 376628"/>
                <a:gd name="connsiteX2" fmla="*/ 0 w 86286"/>
                <a:gd name="connsiteY2" fmla="*/ -1297 h 376628"/>
                <a:gd name="connsiteX3" fmla="*/ 0 w 86286"/>
                <a:gd name="connsiteY3" fmla="*/ 17364 h 376628"/>
                <a:gd name="connsiteX4" fmla="*/ 65875 w 86286"/>
                <a:gd name="connsiteY4" fmla="*/ 17364 h 376628"/>
                <a:gd name="connsiteX5" fmla="*/ 65875 w 86286"/>
                <a:gd name="connsiteY5" fmla="*/ 356681 h 376628"/>
                <a:gd name="connsiteX6" fmla="*/ 0 w 86286"/>
                <a:gd name="connsiteY6" fmla="*/ 356681 h 376628"/>
                <a:gd name="connsiteX7" fmla="*/ 0 w 86286"/>
                <a:gd name="connsiteY7" fmla="*/ 375331 h 376628"/>
                <a:gd name="connsiteX8" fmla="*/ 86287 w 86286"/>
                <a:gd name="connsiteY8" fmla="*/ 375331 h 3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6" h="376628">
                  <a:moveTo>
                    <a:pt x="86287" y="375331"/>
                  </a:moveTo>
                  <a:lnTo>
                    <a:pt x="86287" y="-1297"/>
                  </a:lnTo>
                  <a:lnTo>
                    <a:pt x="0" y="-1297"/>
                  </a:lnTo>
                  <a:lnTo>
                    <a:pt x="0" y="17364"/>
                  </a:lnTo>
                  <a:lnTo>
                    <a:pt x="65875" y="17364"/>
                  </a:lnTo>
                  <a:lnTo>
                    <a:pt x="65875" y="356681"/>
                  </a:lnTo>
                  <a:lnTo>
                    <a:pt x="0" y="356681"/>
                  </a:lnTo>
                  <a:lnTo>
                    <a:pt x="0" y="375331"/>
                  </a:lnTo>
                  <a:lnTo>
                    <a:pt x="86287" y="375331"/>
                  </a:lnTo>
                  <a:close/>
                </a:path>
              </a:pathLst>
            </a:custGeom>
            <a:solidFill>
              <a:srgbClr val="FFFFFF"/>
            </a:solidFill>
            <a:ln w="30474"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90B97A36-BDE1-677B-5AA8-FA6EF70D9980}"/>
              </a:ext>
            </a:extLst>
          </p:cNvPr>
          <p:cNvGrpSpPr/>
          <p:nvPr/>
        </p:nvGrpSpPr>
        <p:grpSpPr>
          <a:xfrm>
            <a:off x="7348390" y="1750477"/>
            <a:ext cx="3829115" cy="2293408"/>
            <a:chOff x="4907927" y="2366004"/>
            <a:chExt cx="3829115" cy="2293408"/>
          </a:xfrm>
        </p:grpSpPr>
        <p:sp>
          <p:nvSpPr>
            <p:cNvPr id="22" name="Double Bracket 21">
              <a:extLst>
                <a:ext uri="{FF2B5EF4-FFF2-40B4-BE49-F238E27FC236}">
                  <a16:creationId xmlns:a16="http://schemas.microsoft.com/office/drawing/2014/main" id="{1BD086F4-9AA3-58B9-A8F3-9162433EA130}"/>
                </a:ext>
              </a:extLst>
            </p:cNvPr>
            <p:cNvSpPr/>
            <p:nvPr/>
          </p:nvSpPr>
          <p:spPr bwMode="auto">
            <a:xfrm>
              <a:off x="6546501" y="2366004"/>
              <a:ext cx="2190541" cy="2145706"/>
            </a:xfrm>
            <a:prstGeom prst="bracketPair">
              <a:avLst>
                <a:gd name="adj" fmla="val 13389"/>
              </a:avLst>
            </a:prstGeom>
            <a:noFill/>
            <a:ln w="28575" cap="flat" cmpd="sng" algn="ctr">
              <a:solidFill>
                <a:schemeClr val="tx1"/>
              </a:solidFill>
              <a:prstDash val="solid"/>
              <a:round/>
              <a:headEnd type="none" w="med" len="med"/>
              <a:tailEnd type="none" w="med" len="med"/>
            </a:ln>
            <a:effectLst/>
          </p:spPr>
          <p:txBody>
            <a:bodyPr rtlCol="0" anchor="ctr"/>
            <a:lstStyle/>
            <a:p>
              <a:pPr algn="ctr">
                <a:lnSpc>
                  <a:spcPct val="130000"/>
                </a:lnSpc>
              </a:pPr>
              <a:r>
                <a:rPr lang="en-US" dirty="0">
                  <a:solidFill>
                    <a:srgbClr val="FFFF00"/>
                  </a:solidFill>
                  <a:latin typeface="Arev Sans" panose="020B0603030804020204" pitchFamily="34" charset="0"/>
                  <a:ea typeface="Arev Sans" panose="020B0603030804020204" pitchFamily="34" charset="0"/>
                </a:rPr>
                <a:t> i</a:t>
              </a:r>
              <a:r>
                <a:rPr lang="en-US" sz="3200" baseline="-25000" dirty="0">
                  <a:solidFill>
                    <a:srgbClr val="FFFF00"/>
                  </a:solidFill>
                  <a:latin typeface="Arev Sans" panose="020B0603030804020204" pitchFamily="34" charset="0"/>
                  <a:ea typeface="Arev Sans" panose="020B0603030804020204" pitchFamily="34" charset="0"/>
                </a:rPr>
                <a:t>1</a:t>
              </a:r>
              <a:r>
                <a:rPr lang="en-US" dirty="0">
                  <a:latin typeface="Arev Sans" panose="020B0603030804020204" pitchFamily="34" charset="0"/>
                  <a:ea typeface="Arev Sans" panose="020B0603030804020204" pitchFamily="34" charset="0"/>
                </a:rPr>
                <a:t> → </a:t>
              </a:r>
              <a:r>
                <a:rPr lang="en-US" dirty="0">
                  <a:solidFill>
                    <a:srgbClr val="FFFF00"/>
                  </a:solidFill>
                  <a:latin typeface="Arev Sans" panose="020B0603030804020204" pitchFamily="34" charset="0"/>
                  <a:ea typeface="Arev Sans" panose="020B0603030804020204" pitchFamily="34" charset="0"/>
                </a:rPr>
                <a:t>j</a:t>
              </a:r>
              <a:r>
                <a:rPr lang="en-US" sz="3200" baseline="-25000" dirty="0">
                  <a:solidFill>
                    <a:srgbClr val="FFFF00"/>
                  </a:solidFill>
                  <a:latin typeface="Arev Sans" panose="020B0603030804020204" pitchFamily="34" charset="0"/>
                  <a:ea typeface="Arev Sans" panose="020B0603030804020204" pitchFamily="34" charset="0"/>
                </a:rPr>
                <a:t>1</a:t>
              </a:r>
            </a:p>
            <a:p>
              <a:pPr algn="ctr">
                <a:lnSpc>
                  <a:spcPct val="130000"/>
                </a:lnSpc>
              </a:pPr>
              <a:r>
                <a:rPr lang="en-US" dirty="0">
                  <a:solidFill>
                    <a:srgbClr val="FFFF00"/>
                  </a:solidFill>
                  <a:latin typeface="Arev Sans" panose="020B0603030804020204" pitchFamily="34" charset="0"/>
                  <a:ea typeface="Arev Sans" panose="020B0603030804020204" pitchFamily="34" charset="0"/>
                </a:rPr>
                <a:t> i</a:t>
              </a:r>
              <a:r>
                <a:rPr lang="en-US" sz="3200" baseline="-25000" dirty="0">
                  <a:solidFill>
                    <a:srgbClr val="FFFF00"/>
                  </a:solidFill>
                  <a:latin typeface="Arev Sans" panose="020B0603030804020204" pitchFamily="34" charset="0"/>
                  <a:ea typeface="Arev Sans" panose="020B0603030804020204" pitchFamily="34" charset="0"/>
                </a:rPr>
                <a:t>2</a:t>
              </a:r>
              <a:r>
                <a:rPr lang="en-US" dirty="0">
                  <a:latin typeface="Arev Sans" panose="020B0603030804020204" pitchFamily="34" charset="0"/>
                  <a:ea typeface="Arev Sans" panose="020B0603030804020204" pitchFamily="34" charset="0"/>
                </a:rPr>
                <a:t> → </a:t>
              </a:r>
              <a:r>
                <a:rPr lang="en-US" dirty="0">
                  <a:solidFill>
                    <a:srgbClr val="FFFF00"/>
                  </a:solidFill>
                  <a:latin typeface="Arev Sans" panose="020B0603030804020204" pitchFamily="34" charset="0"/>
                  <a:ea typeface="Arev Sans" panose="020B0603030804020204" pitchFamily="34" charset="0"/>
                </a:rPr>
                <a:t>j</a:t>
              </a:r>
              <a:r>
                <a:rPr lang="en-US" sz="3200" baseline="-25000" dirty="0">
                  <a:solidFill>
                    <a:srgbClr val="FFFF00"/>
                  </a:solidFill>
                  <a:latin typeface="Arev Sans" panose="020B0603030804020204" pitchFamily="34" charset="0"/>
                  <a:ea typeface="Arev Sans" panose="020B0603030804020204" pitchFamily="34" charset="0"/>
                </a:rPr>
                <a:t>2</a:t>
              </a:r>
              <a:endParaRPr lang="en-US" baseline="-25000" dirty="0">
                <a:solidFill>
                  <a:srgbClr val="FFFF00"/>
                </a:solidFill>
                <a:latin typeface="Arev Sans" panose="020B0603030804020204" pitchFamily="34" charset="0"/>
                <a:ea typeface="Arev Sans" panose="020B0603030804020204" pitchFamily="34" charset="0"/>
              </a:endParaRPr>
            </a:p>
            <a:p>
              <a:pPr algn="ctr">
                <a:lnSpc>
                  <a:spcPct val="130000"/>
                </a:lnSpc>
              </a:pPr>
              <a:r>
                <a:rPr lang="en-US" dirty="0">
                  <a:solidFill>
                    <a:srgbClr val="FFFF00"/>
                  </a:solidFill>
                  <a:latin typeface="Arev Sans" panose="020B0603030804020204" pitchFamily="34" charset="0"/>
                  <a:ea typeface="Arev Sans" panose="020B0603030804020204" pitchFamily="34" charset="0"/>
                </a:rPr>
                <a:t> i</a:t>
              </a:r>
              <a:r>
                <a:rPr lang="en-US" sz="3200" baseline="-25000" dirty="0">
                  <a:solidFill>
                    <a:srgbClr val="FFFF00"/>
                  </a:solidFill>
                  <a:latin typeface="Arev Sans" panose="020B0603030804020204" pitchFamily="34" charset="0"/>
                  <a:ea typeface="Arev Sans" panose="020B0603030804020204" pitchFamily="34" charset="0"/>
                </a:rPr>
                <a:t>3</a:t>
              </a:r>
              <a:r>
                <a:rPr lang="en-US" dirty="0">
                  <a:latin typeface="Arev Sans" panose="020B0603030804020204" pitchFamily="34" charset="0"/>
                  <a:ea typeface="Arev Sans" panose="020B0603030804020204" pitchFamily="34" charset="0"/>
                </a:rPr>
                <a:t> → </a:t>
              </a:r>
              <a:r>
                <a:rPr lang="en-US" dirty="0">
                  <a:solidFill>
                    <a:srgbClr val="FFFF00"/>
                  </a:solidFill>
                  <a:latin typeface="Arev Sans" panose="020B0603030804020204" pitchFamily="34" charset="0"/>
                  <a:ea typeface="Arev Sans" panose="020B0603030804020204" pitchFamily="34" charset="0"/>
                </a:rPr>
                <a:t>j</a:t>
              </a:r>
              <a:r>
                <a:rPr lang="en-US" sz="3200" baseline="-25000" dirty="0">
                  <a:solidFill>
                    <a:srgbClr val="FFFF00"/>
                  </a:solidFill>
                  <a:latin typeface="Arev Sans" panose="020B0603030804020204" pitchFamily="34" charset="0"/>
                  <a:ea typeface="Arev Sans" panose="020B0603030804020204" pitchFamily="34" charset="0"/>
                </a:rPr>
                <a:t>3</a:t>
              </a:r>
              <a:endParaRPr lang="en-US" baseline="-25000" dirty="0">
                <a:solidFill>
                  <a:srgbClr val="FFFF00"/>
                </a:solidFill>
                <a:latin typeface="Arev Sans" panose="020B0603030804020204" pitchFamily="34" charset="0"/>
                <a:ea typeface="Arev Sans" panose="020B0603030804020204" pitchFamily="34" charset="0"/>
              </a:endParaRPr>
            </a:p>
            <a:p>
              <a:pPr algn="ctr">
                <a:lnSpc>
                  <a:spcPct val="130000"/>
                </a:lnSpc>
              </a:pPr>
              <a:r>
                <a:rPr lang="en-US" dirty="0">
                  <a:solidFill>
                    <a:srgbClr val="FFFF00"/>
                  </a:solidFill>
                  <a:latin typeface="Arev Sans" panose="020B0603030804020204" pitchFamily="34" charset="0"/>
                  <a:ea typeface="Arev Sans" panose="020B0603030804020204" pitchFamily="34" charset="0"/>
                </a:rPr>
                <a:t> i</a:t>
              </a:r>
              <a:r>
                <a:rPr lang="en-US" sz="3200" baseline="-25000" dirty="0">
                  <a:solidFill>
                    <a:srgbClr val="FFFF00"/>
                  </a:solidFill>
                  <a:latin typeface="Arev Sans" panose="020B0603030804020204" pitchFamily="34" charset="0"/>
                  <a:ea typeface="Arev Sans" panose="020B0603030804020204" pitchFamily="34" charset="0"/>
                </a:rPr>
                <a:t>4</a:t>
              </a:r>
              <a:r>
                <a:rPr lang="en-US" dirty="0">
                  <a:latin typeface="Arev Sans" panose="020B0603030804020204" pitchFamily="34" charset="0"/>
                  <a:ea typeface="Arev Sans" panose="020B0603030804020204" pitchFamily="34" charset="0"/>
                </a:rPr>
                <a:t> → </a:t>
              </a:r>
              <a:r>
                <a:rPr lang="en-US" dirty="0">
                  <a:solidFill>
                    <a:srgbClr val="FFFF00"/>
                  </a:solidFill>
                  <a:latin typeface="Arev Sans" panose="020B0603030804020204" pitchFamily="34" charset="0"/>
                  <a:ea typeface="Arev Sans" panose="020B0603030804020204" pitchFamily="34" charset="0"/>
                </a:rPr>
                <a:t>j</a:t>
              </a:r>
              <a:r>
                <a:rPr lang="en-US" sz="3200" baseline="-25000" dirty="0">
                  <a:solidFill>
                    <a:srgbClr val="FFFF00"/>
                  </a:solidFill>
                  <a:latin typeface="Arev Sans" panose="020B0603030804020204" pitchFamily="34" charset="0"/>
                  <a:ea typeface="Arev Sans" panose="020B0603030804020204" pitchFamily="34" charset="0"/>
                </a:rPr>
                <a:t>4</a:t>
              </a:r>
            </a:p>
            <a:p>
              <a:pPr algn="ctr">
                <a:lnSpc>
                  <a:spcPct val="130000"/>
                </a:lnSpc>
              </a:pPr>
              <a:endParaRPr lang="en-US" sz="1100" baseline="-25000" dirty="0">
                <a:solidFill>
                  <a:srgbClr val="FFFF00"/>
                </a:solidFill>
                <a:latin typeface="Arev Sans" panose="020B0603030804020204" pitchFamily="34" charset="0"/>
                <a:ea typeface="Arev Sans" panose="020B0603030804020204" pitchFamily="34" charset="0"/>
              </a:endParaRPr>
            </a:p>
          </p:txBody>
        </p:sp>
        <p:sp>
          <p:nvSpPr>
            <p:cNvPr id="23" name="TextBox 22">
              <a:extLst>
                <a:ext uri="{FF2B5EF4-FFF2-40B4-BE49-F238E27FC236}">
                  <a16:creationId xmlns:a16="http://schemas.microsoft.com/office/drawing/2014/main" id="{6AFB3BFB-1D19-D899-187C-637D9E51AB02}"/>
                </a:ext>
              </a:extLst>
            </p:cNvPr>
            <p:cNvSpPr txBox="1"/>
            <p:nvPr/>
          </p:nvSpPr>
          <p:spPr bwMode="auto">
            <a:xfrm>
              <a:off x="4907927" y="2683678"/>
              <a:ext cx="1857964" cy="197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3200" b="1" dirty="0" err="1">
                  <a:latin typeface="Arev Sans" pitchFamily="34" charset="0"/>
                  <a:ea typeface="Arev Sans" pitchFamily="34" charset="0"/>
                  <a:cs typeface="Arev sans bold" pitchFamily="34" charset="0"/>
                </a:rPr>
                <a:t>Pr</a:t>
              </a:r>
              <a:endParaRPr lang="en-US" sz="3200" b="1" dirty="0">
                <a:latin typeface="Arev Sans" pitchFamily="34" charset="0"/>
                <a:ea typeface="Arev Sans" pitchFamily="34" charset="0"/>
                <a:cs typeface="Arev sans bold" pitchFamily="34" charset="0"/>
              </a:endParaRPr>
            </a:p>
            <a:p>
              <a:pPr algn="ctr" eaLnBrk="1" hangingPunct="1">
                <a:lnSpc>
                  <a:spcPct val="120000"/>
                </a:lnSpc>
              </a:pPr>
              <a:r>
                <a:rPr lang="en-US" sz="2400" dirty="0">
                  <a:latin typeface="Arev Sans" pitchFamily="34" charset="0"/>
                  <a:ea typeface="Arev Sans" pitchFamily="34" charset="0"/>
                  <a:cs typeface="Arev sans bold" pitchFamily="34" charset="0"/>
                </a:rPr>
                <a:t>under</a:t>
              </a:r>
            </a:p>
            <a:p>
              <a:pPr algn="ctr" eaLnBrk="1" hangingPunct="1">
                <a:lnSpc>
                  <a:spcPct val="120000"/>
                </a:lnSpc>
              </a:pPr>
              <a:r>
                <a:rPr lang="en-US" sz="2400" cap="small" dirty="0">
                  <a:solidFill>
                    <a:srgbClr val="FFFF00"/>
                  </a:solidFill>
                  <a:latin typeface="Arev Sans" pitchFamily="34" charset="0"/>
                  <a:ea typeface="Arev Sans" pitchFamily="34" charset="0"/>
                  <a:cs typeface="Arev sans bold" pitchFamily="34" charset="0"/>
                </a:rPr>
                <a:t>Pseudo</a:t>
              </a:r>
              <a:endParaRPr lang="en-US" sz="2400" dirty="0">
                <a:latin typeface="Arev Sans" pitchFamily="34" charset="0"/>
                <a:ea typeface="Arev Sans" pitchFamily="34" charset="0"/>
                <a:cs typeface="Arev sans bold" pitchFamily="34" charset="0"/>
              </a:endParaRPr>
            </a:p>
            <a:p>
              <a:pPr algn="ctr" eaLnBrk="1" hangingPunct="1">
                <a:lnSpc>
                  <a:spcPct val="120000"/>
                </a:lnSpc>
              </a:pPr>
              <a:endParaRPr lang="en-US" sz="2400" dirty="0">
                <a:latin typeface="Arev Sans" pitchFamily="34" charset="0"/>
                <a:ea typeface="Arev Sans" pitchFamily="34" charset="0"/>
                <a:cs typeface="Arev sans bold" pitchFamily="34" charset="0"/>
              </a:endParaRPr>
            </a:p>
          </p:txBody>
        </p:sp>
      </p:grpSp>
      <p:sp>
        <p:nvSpPr>
          <p:cNvPr id="7" name="TextBox 6">
            <a:extLst>
              <a:ext uri="{FF2B5EF4-FFF2-40B4-BE49-F238E27FC236}">
                <a16:creationId xmlns:a16="http://schemas.microsoft.com/office/drawing/2014/main" id="{AB25877C-F142-F956-ADB1-2A8C2D9B3E10}"/>
              </a:ext>
            </a:extLst>
          </p:cNvPr>
          <p:cNvSpPr txBox="1"/>
          <p:nvPr/>
        </p:nvSpPr>
        <p:spPr bwMode="auto">
          <a:xfrm>
            <a:off x="4517447" y="4487900"/>
            <a:ext cx="6746818"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has entry</a:t>
            </a:r>
          </a:p>
          <a:p>
            <a:pPr eaLnBrk="1" hangingPunct="1">
              <a:lnSpc>
                <a:spcPct val="120000"/>
              </a:lnSpc>
            </a:pPr>
            <a:endParaRPr lang="en-US" sz="2400" dirty="0">
              <a:latin typeface="Arev Sans" pitchFamily="34" charset="0"/>
              <a:ea typeface="Arev Sans" pitchFamily="34" charset="0"/>
              <a:cs typeface="Arev sans bold" pitchFamily="34" charset="0"/>
            </a:endParaRPr>
          </a:p>
          <a:p>
            <a:pPr algn="r" eaLnBrk="1" hangingPunct="1">
              <a:lnSpc>
                <a:spcPct val="120000"/>
              </a:lnSpc>
            </a:pPr>
            <a:r>
              <a:rPr lang="en-US" sz="2400" dirty="0">
                <a:latin typeface="Arev Sans" pitchFamily="34" charset="0"/>
                <a:ea typeface="Arev Sans" pitchFamily="34" charset="0"/>
                <a:cs typeface="Arev sans bold" pitchFamily="34" charset="0"/>
              </a:rPr>
              <a:t>when </a:t>
            </a:r>
            <a:r>
              <a:rPr lang="en-US" sz="2400" dirty="0">
                <a:solidFill>
                  <a:srgbClr val="FFFF00"/>
                </a:solidFill>
                <a:latin typeface="Arev Sans" pitchFamily="34" charset="0"/>
                <a:ea typeface="Arev Sans" pitchFamily="34" charset="0"/>
                <a:cs typeface="Arev sans bold" pitchFamily="34" charset="0"/>
              </a:rPr>
              <a:t>i</a:t>
            </a:r>
            <a:r>
              <a:rPr lang="en-US" baseline="-25000" dirty="0">
                <a:solidFill>
                  <a:srgbClr val="FFFF00"/>
                </a:solidFill>
                <a:latin typeface="Arev Sans" pitchFamily="34" charset="0"/>
                <a:ea typeface="Arev Sans" pitchFamily="34" charset="0"/>
                <a:cs typeface="Arev sans bold" pitchFamily="34" charset="0"/>
              </a:rPr>
              <a:t>1</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i</a:t>
            </a:r>
            <a:r>
              <a:rPr lang="en-US" baseline="-25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j</a:t>
            </a:r>
            <a:r>
              <a:rPr lang="en-US" baseline="-25000" dirty="0">
                <a:solidFill>
                  <a:srgbClr val="FFFF00"/>
                </a:solidFill>
                <a:latin typeface="Arev Sans" pitchFamily="34" charset="0"/>
                <a:ea typeface="Arev Sans" pitchFamily="34" charset="0"/>
                <a:cs typeface="Arev sans bold" pitchFamily="34" charset="0"/>
              </a:rPr>
              <a:t>4</a:t>
            </a:r>
            <a:r>
              <a:rPr lang="en-US" sz="2400" dirty="0">
                <a:latin typeface="Arev Sans" pitchFamily="34" charset="0"/>
                <a:ea typeface="Arev Sans" pitchFamily="34" charset="0"/>
                <a:cs typeface="Arev sans bold" pitchFamily="34" charset="0"/>
              </a:rPr>
              <a:t> distinct</a:t>
            </a:r>
          </a:p>
        </p:txBody>
      </p:sp>
      <p:grpSp>
        <p:nvGrpSpPr>
          <p:cNvPr id="44" name="Group 4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N-1)(N-2)(N-3)}&#10;}&#10;\]&#10;\end{document}" title="IguanaTex Vector Display">
            <a:extLst>
              <a:ext uri="{FF2B5EF4-FFF2-40B4-BE49-F238E27FC236}">
                <a16:creationId xmlns:a16="http://schemas.microsoft.com/office/drawing/2014/main" id="{9FD81E6D-99D9-137D-0FEB-B5AE9CA7F1B5}"/>
              </a:ext>
            </a:extLst>
          </p:cNvPr>
          <p:cNvGrpSpPr>
            <a:grpSpLocks noChangeAspect="1"/>
          </p:cNvGrpSpPr>
          <p:nvPr>
            <p:custDataLst>
              <p:tags r:id="rId3"/>
            </p:custDataLst>
          </p:nvPr>
        </p:nvGrpSpPr>
        <p:grpSpPr>
          <a:xfrm>
            <a:off x="6331943" y="4372315"/>
            <a:ext cx="3426138" cy="794330"/>
            <a:chOff x="10142379" y="-17463808"/>
            <a:chExt cx="3426138" cy="794330"/>
          </a:xfrm>
        </p:grpSpPr>
        <p:sp>
          <p:nvSpPr>
            <p:cNvPr id="26" name="Freeform: Shape 25">
              <a:extLst>
                <a:ext uri="{FF2B5EF4-FFF2-40B4-BE49-F238E27FC236}">
                  <a16:creationId xmlns:a16="http://schemas.microsoft.com/office/drawing/2014/main" id="{5E578B37-4DBA-2B23-9EA2-ADBE00CCDD2F}"/>
                </a:ext>
              </a:extLst>
            </p:cNvPr>
            <p:cNvSpPr/>
            <p:nvPr>
              <p:custDataLst>
                <p:tags r:id="rId1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13C2A08-4DF6-3895-EA58-81D06925B6E8}"/>
                </a:ext>
              </a:extLst>
            </p:cNvPr>
            <p:cNvSpPr/>
            <p:nvPr>
              <p:custDataLst>
                <p:tags r:id="rId13"/>
              </p:custDataLst>
            </p:nvPr>
          </p:nvSpPr>
          <p:spPr>
            <a:xfrm flipV="1">
              <a:off x="10142379" y="-17114159"/>
              <a:ext cx="3426138" cy="30480"/>
            </a:xfrm>
            <a:custGeom>
              <a:avLst/>
              <a:gdLst>
                <a:gd name="connsiteX0" fmla="*/ 0 w 3426138"/>
                <a:gd name="connsiteY0" fmla="*/ -1286 h 30480"/>
                <a:gd name="connsiteX1" fmla="*/ 3426139 w 3426138"/>
                <a:gd name="connsiteY1" fmla="*/ -1286 h 30480"/>
              </a:gdLst>
              <a:ahLst/>
              <a:cxnLst>
                <a:cxn ang="0">
                  <a:pos x="connsiteX0" y="connsiteY0"/>
                </a:cxn>
                <a:cxn ang="0">
                  <a:pos x="connsiteX1" y="connsiteY1"/>
                </a:cxn>
              </a:cxnLst>
              <a:rect l="l" t="t" r="r" b="b"/>
              <a:pathLst>
                <a:path w="3426138" h="30480">
                  <a:moveTo>
                    <a:pt x="0" y="-1286"/>
                  </a:moveTo>
                  <a:lnTo>
                    <a:pt x="3426139" y="-1286"/>
                  </a:lnTo>
                </a:path>
              </a:pathLst>
            </a:custGeom>
            <a:noFill/>
            <a:ln w="17492" cap="flat">
              <a:solidFill>
                <a:srgbClr val="FFFF00"/>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78DF405-3D7F-8F5B-A853-C9926BE0F72F}"/>
                </a:ext>
              </a:extLst>
            </p:cNvPr>
            <p:cNvSpPr/>
            <p:nvPr>
              <p:custDataLst>
                <p:tags r:id="rId14"/>
              </p:custDataLst>
            </p:nvPr>
          </p:nvSpPr>
          <p:spPr>
            <a:xfrm flipV="1">
              <a:off x="10175889" y="-16947903"/>
              <a:ext cx="167593" cy="221342"/>
            </a:xfrm>
            <a:custGeom>
              <a:avLst/>
              <a:gdLst>
                <a:gd name="connsiteX0" fmla="*/ 0 w 167593"/>
                <a:gd name="connsiteY0" fmla="*/ 220071 h 221342"/>
                <a:gd name="connsiteX1" fmla="*/ 0 w 167593"/>
                <a:gd name="connsiteY1" fmla="*/ -1271 h 221342"/>
                <a:gd name="connsiteX2" fmla="*/ 29147 w 167593"/>
                <a:gd name="connsiteY2" fmla="*/ -1271 h 221342"/>
                <a:gd name="connsiteX3" fmla="*/ 29147 w 167593"/>
                <a:gd name="connsiteY3" fmla="*/ 183934 h 221342"/>
                <a:gd name="connsiteX4" fmla="*/ 127216 w 167593"/>
                <a:gd name="connsiteY4" fmla="*/ -1271 h 221342"/>
                <a:gd name="connsiteX5" fmla="*/ 167593 w 167593"/>
                <a:gd name="connsiteY5" fmla="*/ -1271 h 221342"/>
                <a:gd name="connsiteX6" fmla="*/ 167593 w 167593"/>
                <a:gd name="connsiteY6" fmla="*/ 220071 h 221342"/>
                <a:gd name="connsiteX7" fmla="*/ 138446 w 167593"/>
                <a:gd name="connsiteY7" fmla="*/ 220071 h 221342"/>
                <a:gd name="connsiteX8" fmla="*/ 138446 w 167593"/>
                <a:gd name="connsiteY8" fmla="*/ 34858 h 221342"/>
                <a:gd name="connsiteX9" fmla="*/ 40377 w 167593"/>
                <a:gd name="connsiteY9" fmla="*/ 220071 h 221342"/>
                <a:gd name="connsiteX10" fmla="*/ 0 w 167593"/>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3" h="221342">
                  <a:moveTo>
                    <a:pt x="0" y="220071"/>
                  </a:moveTo>
                  <a:lnTo>
                    <a:pt x="0" y="-1271"/>
                  </a:lnTo>
                  <a:lnTo>
                    <a:pt x="29147" y="-1271"/>
                  </a:lnTo>
                  <a:lnTo>
                    <a:pt x="29147" y="183934"/>
                  </a:lnTo>
                  <a:lnTo>
                    <a:pt x="127216" y="-1271"/>
                  </a:lnTo>
                  <a:lnTo>
                    <a:pt x="167593" y="-1271"/>
                  </a:lnTo>
                  <a:lnTo>
                    <a:pt x="167593" y="220071"/>
                  </a:lnTo>
                  <a:lnTo>
                    <a:pt x="138446" y="220071"/>
                  </a:lnTo>
                  <a:lnTo>
                    <a:pt x="138446" y="34858"/>
                  </a:lnTo>
                  <a:lnTo>
                    <a:pt x="40377"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7DDC993-72B3-A97F-3C30-3EA06005DFB7}"/>
                </a:ext>
              </a:extLst>
            </p:cNvPr>
            <p:cNvSpPr/>
            <p:nvPr>
              <p:custDataLst>
                <p:tags r:id="rId15"/>
              </p:custDataLst>
            </p:nvPr>
          </p:nvSpPr>
          <p:spPr>
            <a:xfrm flipV="1">
              <a:off x="10397860" y="-16958524"/>
              <a:ext cx="89563" cy="289046"/>
            </a:xfrm>
            <a:custGeom>
              <a:avLst/>
              <a:gdLst>
                <a:gd name="connsiteX0" fmla="*/ 35824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4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4" y="143253"/>
                  </a:moveTo>
                  <a:cubicBezTo>
                    <a:pt x="35824" y="224930"/>
                    <a:pt x="56170" y="264401"/>
                    <a:pt x="89564" y="268345"/>
                  </a:cubicBezTo>
                  <a:lnTo>
                    <a:pt x="89564" y="287777"/>
                  </a:lnTo>
                  <a:cubicBezTo>
                    <a:pt x="34004" y="285347"/>
                    <a:pt x="0" y="235560"/>
                    <a:pt x="0" y="143253"/>
                  </a:cubicBezTo>
                  <a:cubicBezTo>
                    <a:pt x="0" y="50956"/>
                    <a:pt x="34004" y="1160"/>
                    <a:pt x="89564" y="-1270"/>
                  </a:cubicBezTo>
                  <a:lnTo>
                    <a:pt x="89564" y="18161"/>
                  </a:lnTo>
                  <a:cubicBezTo>
                    <a:pt x="56170" y="22115"/>
                    <a:pt x="35824" y="61586"/>
                    <a:pt x="35824" y="143253"/>
                  </a:cubicBezTo>
                  <a:close/>
                </a:path>
              </a:pathLst>
            </a:custGeom>
            <a:solidFill>
              <a:srgbClr val="FFFF00"/>
            </a:solidFill>
            <a:ln w="3047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D6BE366-1581-79A8-E268-48B294D0F95A}"/>
                </a:ext>
              </a:extLst>
            </p:cNvPr>
            <p:cNvSpPr/>
            <p:nvPr>
              <p:custDataLst>
                <p:tags r:id="rId16"/>
              </p:custDataLst>
            </p:nvPr>
          </p:nvSpPr>
          <p:spPr>
            <a:xfrm flipV="1">
              <a:off x="10542380" y="-16947903"/>
              <a:ext cx="167591" cy="221342"/>
            </a:xfrm>
            <a:custGeom>
              <a:avLst/>
              <a:gdLst>
                <a:gd name="connsiteX0" fmla="*/ 0 w 167591"/>
                <a:gd name="connsiteY0" fmla="*/ 220071 h 221342"/>
                <a:gd name="connsiteX1" fmla="*/ 0 w 167591"/>
                <a:gd name="connsiteY1" fmla="*/ -1271 h 221342"/>
                <a:gd name="connsiteX2" fmla="*/ 29146 w 167591"/>
                <a:gd name="connsiteY2" fmla="*/ -1271 h 221342"/>
                <a:gd name="connsiteX3" fmla="*/ 29146 w 167591"/>
                <a:gd name="connsiteY3" fmla="*/ 183934 h 221342"/>
                <a:gd name="connsiteX4" fmla="*/ 127216 w 167591"/>
                <a:gd name="connsiteY4" fmla="*/ -1271 h 221342"/>
                <a:gd name="connsiteX5" fmla="*/ 167592 w 167591"/>
                <a:gd name="connsiteY5" fmla="*/ -1271 h 221342"/>
                <a:gd name="connsiteX6" fmla="*/ 167592 w 167591"/>
                <a:gd name="connsiteY6" fmla="*/ 220071 h 221342"/>
                <a:gd name="connsiteX7" fmla="*/ 138446 w 167591"/>
                <a:gd name="connsiteY7" fmla="*/ 220071 h 221342"/>
                <a:gd name="connsiteX8" fmla="*/ 138446 w 167591"/>
                <a:gd name="connsiteY8" fmla="*/ 34858 h 221342"/>
                <a:gd name="connsiteX9" fmla="*/ 40376 w 167591"/>
                <a:gd name="connsiteY9" fmla="*/ 220071 h 221342"/>
                <a:gd name="connsiteX10" fmla="*/ 0 w 167591"/>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1" h="221342">
                  <a:moveTo>
                    <a:pt x="0" y="220071"/>
                  </a:moveTo>
                  <a:lnTo>
                    <a:pt x="0" y="-1271"/>
                  </a:lnTo>
                  <a:lnTo>
                    <a:pt x="29146" y="-1271"/>
                  </a:lnTo>
                  <a:lnTo>
                    <a:pt x="29146" y="183934"/>
                  </a:lnTo>
                  <a:lnTo>
                    <a:pt x="127216" y="-1271"/>
                  </a:lnTo>
                  <a:lnTo>
                    <a:pt x="167592" y="-1271"/>
                  </a:lnTo>
                  <a:lnTo>
                    <a:pt x="167592" y="220071"/>
                  </a:lnTo>
                  <a:lnTo>
                    <a:pt x="138446" y="220071"/>
                  </a:lnTo>
                  <a:lnTo>
                    <a:pt x="138446" y="34858"/>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6013A16-B2A4-0CD8-F742-FA0E876C1308}"/>
                </a:ext>
              </a:extLst>
            </p:cNvPr>
            <p:cNvSpPr/>
            <p:nvPr>
              <p:custDataLst>
                <p:tags r:id="rId17"/>
              </p:custDataLst>
            </p:nvPr>
          </p:nvSpPr>
          <p:spPr>
            <a:xfrm flipV="1">
              <a:off x="10807091" y="-16826450"/>
              <a:ext cx="219818" cy="24898"/>
            </a:xfrm>
            <a:custGeom>
              <a:avLst/>
              <a:gdLst>
                <a:gd name="connsiteX0" fmla="*/ 0 w 219818"/>
                <a:gd name="connsiteY0" fmla="*/ -1270 h 24898"/>
                <a:gd name="connsiteX1" fmla="*/ 219818 w 219818"/>
                <a:gd name="connsiteY1" fmla="*/ -1270 h 24898"/>
                <a:gd name="connsiteX2" fmla="*/ 219818 w 219818"/>
                <a:gd name="connsiteY2" fmla="*/ 23629 h 24898"/>
                <a:gd name="connsiteX3" fmla="*/ 0 w 219818"/>
                <a:gd name="connsiteY3" fmla="*/ 23629 h 24898"/>
                <a:gd name="connsiteX4" fmla="*/ 0 w 219818"/>
                <a:gd name="connsiteY4" fmla="*/ -1270 h 2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8">
                  <a:moveTo>
                    <a:pt x="0" y="-1270"/>
                  </a:moveTo>
                  <a:lnTo>
                    <a:pt x="219818" y="-1270"/>
                  </a:lnTo>
                  <a:lnTo>
                    <a:pt x="219818" y="23629"/>
                  </a:lnTo>
                  <a:lnTo>
                    <a:pt x="0" y="23629"/>
                  </a:lnTo>
                  <a:lnTo>
                    <a:pt x="0" y="-1270"/>
                  </a:lnTo>
                  <a:close/>
                </a:path>
              </a:pathLst>
            </a:custGeom>
            <a:solidFill>
              <a:srgbClr val="FFFF00"/>
            </a:solidFill>
            <a:ln w="3047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56005E7-69DD-DBC9-8D32-D067281F24DD}"/>
                </a:ext>
              </a:extLst>
            </p:cNvPr>
            <p:cNvSpPr/>
            <p:nvPr>
              <p:custDataLst>
                <p:tags r:id="rId18"/>
              </p:custDataLst>
            </p:nvPr>
          </p:nvSpPr>
          <p:spPr>
            <a:xfrm flipV="1">
              <a:off x="11145559" y="-16947903"/>
              <a:ext cx="131768" cy="221342"/>
            </a:xfrm>
            <a:custGeom>
              <a:avLst/>
              <a:gdLst>
                <a:gd name="connsiteX0" fmla="*/ 4257 w 131768"/>
                <a:gd name="connsiteY0" fmla="*/ 23933 h 221342"/>
                <a:gd name="connsiteX1" fmla="*/ 4257 w 131768"/>
                <a:gd name="connsiteY1" fmla="*/ -1271 h 221342"/>
                <a:gd name="connsiteX2" fmla="*/ 131769 w 131768"/>
                <a:gd name="connsiteY2" fmla="*/ -1271 h 221342"/>
                <a:gd name="connsiteX3" fmla="*/ 131769 w 131768"/>
                <a:gd name="connsiteY3" fmla="*/ 23933 h 221342"/>
                <a:gd name="connsiteX4" fmla="*/ 82886 w 131768"/>
                <a:gd name="connsiteY4" fmla="*/ 23933 h 221342"/>
                <a:gd name="connsiteX5" fmla="*/ 82886 w 131768"/>
                <a:gd name="connsiteY5" fmla="*/ 220071 h 221342"/>
                <a:gd name="connsiteX6" fmla="*/ 52835 w 131768"/>
                <a:gd name="connsiteY6" fmla="*/ 220071 h 221342"/>
                <a:gd name="connsiteX7" fmla="*/ 0 w 131768"/>
                <a:gd name="connsiteY7" fmla="*/ 209441 h 221342"/>
                <a:gd name="connsiteX8" fmla="*/ 0 w 131768"/>
                <a:gd name="connsiteY8" fmla="*/ 182115 h 221342"/>
                <a:gd name="connsiteX9" fmla="*/ 53140 w 131768"/>
                <a:gd name="connsiteY9" fmla="*/ 192745 h 221342"/>
                <a:gd name="connsiteX10" fmla="*/ 53140 w 131768"/>
                <a:gd name="connsiteY10" fmla="*/ 23933 h 221342"/>
                <a:gd name="connsiteX11" fmla="*/ 4257 w 131768"/>
                <a:gd name="connsiteY11" fmla="*/ 23933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7" y="23933"/>
                  </a:moveTo>
                  <a:lnTo>
                    <a:pt x="4257" y="-1271"/>
                  </a:lnTo>
                  <a:lnTo>
                    <a:pt x="131769" y="-1271"/>
                  </a:lnTo>
                  <a:lnTo>
                    <a:pt x="131769" y="23933"/>
                  </a:lnTo>
                  <a:lnTo>
                    <a:pt x="82886" y="23933"/>
                  </a:lnTo>
                  <a:lnTo>
                    <a:pt x="82886" y="220071"/>
                  </a:lnTo>
                  <a:lnTo>
                    <a:pt x="52835" y="220071"/>
                  </a:lnTo>
                  <a:lnTo>
                    <a:pt x="0" y="209441"/>
                  </a:lnTo>
                  <a:lnTo>
                    <a:pt x="0" y="182115"/>
                  </a:lnTo>
                  <a:lnTo>
                    <a:pt x="53140" y="192745"/>
                  </a:lnTo>
                  <a:lnTo>
                    <a:pt x="53140" y="23933"/>
                  </a:lnTo>
                  <a:lnTo>
                    <a:pt x="4257" y="23933"/>
                  </a:lnTo>
                  <a:close/>
                </a:path>
              </a:pathLst>
            </a:custGeom>
            <a:solidFill>
              <a:srgbClr val="FFFF00"/>
            </a:solidFill>
            <a:ln w="3047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B45D26D-23FB-7649-EF85-7277F4B8D4EB}"/>
                </a:ext>
              </a:extLst>
            </p:cNvPr>
            <p:cNvSpPr/>
            <p:nvPr>
              <p:custDataLst>
                <p:tags r:id="rId19"/>
              </p:custDataLst>
            </p:nvPr>
          </p:nvSpPr>
          <p:spPr>
            <a:xfrm flipV="1">
              <a:off x="11329877" y="-16958524"/>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00"/>
            </a:solidFill>
            <a:ln w="3047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BD4B606-2C15-5AB1-4F8B-48F65A85E223}"/>
                </a:ext>
              </a:extLst>
            </p:cNvPr>
            <p:cNvSpPr/>
            <p:nvPr>
              <p:custDataLst>
                <p:tags r:id="rId20"/>
              </p:custDataLst>
            </p:nvPr>
          </p:nvSpPr>
          <p:spPr>
            <a:xfrm flipV="1">
              <a:off x="11461716" y="-16958524"/>
              <a:ext cx="89563" cy="289046"/>
            </a:xfrm>
            <a:custGeom>
              <a:avLst/>
              <a:gdLst>
                <a:gd name="connsiteX0" fmla="*/ 35823 w 89563"/>
                <a:gd name="connsiteY0" fmla="*/ 143253 h 289046"/>
                <a:gd name="connsiteX1" fmla="*/ 89564 w 89563"/>
                <a:gd name="connsiteY1" fmla="*/ 268345 h 289046"/>
                <a:gd name="connsiteX2" fmla="*/ 89564 w 89563"/>
                <a:gd name="connsiteY2" fmla="*/ 287777 h 289046"/>
                <a:gd name="connsiteX3" fmla="*/ 0 w 89563"/>
                <a:gd name="connsiteY3" fmla="*/ 143253 h 289046"/>
                <a:gd name="connsiteX4" fmla="*/ 89564 w 89563"/>
                <a:gd name="connsiteY4" fmla="*/ -1270 h 289046"/>
                <a:gd name="connsiteX5" fmla="*/ 89564 w 89563"/>
                <a:gd name="connsiteY5" fmla="*/ 18161 h 289046"/>
                <a:gd name="connsiteX6" fmla="*/ 35823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35823" y="143253"/>
                  </a:moveTo>
                  <a:cubicBezTo>
                    <a:pt x="35823" y="224930"/>
                    <a:pt x="56169" y="264401"/>
                    <a:pt x="89564" y="268345"/>
                  </a:cubicBezTo>
                  <a:lnTo>
                    <a:pt x="89564" y="287777"/>
                  </a:lnTo>
                  <a:cubicBezTo>
                    <a:pt x="34004" y="285347"/>
                    <a:pt x="0" y="235560"/>
                    <a:pt x="0" y="143253"/>
                  </a:cubicBezTo>
                  <a:cubicBezTo>
                    <a:pt x="0" y="50956"/>
                    <a:pt x="34004" y="1160"/>
                    <a:pt x="89564" y="-1270"/>
                  </a:cubicBezTo>
                  <a:lnTo>
                    <a:pt x="89564" y="18161"/>
                  </a:lnTo>
                  <a:cubicBezTo>
                    <a:pt x="56169" y="22115"/>
                    <a:pt x="35823" y="61586"/>
                    <a:pt x="35823" y="143253"/>
                  </a:cubicBezTo>
                  <a:close/>
                </a:path>
              </a:pathLst>
            </a:custGeom>
            <a:solidFill>
              <a:srgbClr val="FFFF00"/>
            </a:solidFill>
            <a:ln w="3047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5D6FE55-0DB5-BA5A-4671-88EED7DF5CA7}"/>
                </a:ext>
              </a:extLst>
            </p:cNvPr>
            <p:cNvSpPr/>
            <p:nvPr>
              <p:custDataLst>
                <p:tags r:id="rId21"/>
              </p:custDataLst>
            </p:nvPr>
          </p:nvSpPr>
          <p:spPr>
            <a:xfrm flipV="1">
              <a:off x="11606223" y="-16947903"/>
              <a:ext cx="167591" cy="221342"/>
            </a:xfrm>
            <a:custGeom>
              <a:avLst/>
              <a:gdLst>
                <a:gd name="connsiteX0" fmla="*/ 0 w 167591"/>
                <a:gd name="connsiteY0" fmla="*/ 220071 h 221342"/>
                <a:gd name="connsiteX1" fmla="*/ 0 w 167591"/>
                <a:gd name="connsiteY1" fmla="*/ -1271 h 221342"/>
                <a:gd name="connsiteX2" fmla="*/ 29146 w 167591"/>
                <a:gd name="connsiteY2" fmla="*/ -1271 h 221342"/>
                <a:gd name="connsiteX3" fmla="*/ 29146 w 167591"/>
                <a:gd name="connsiteY3" fmla="*/ 183934 h 221342"/>
                <a:gd name="connsiteX4" fmla="*/ 127216 w 167591"/>
                <a:gd name="connsiteY4" fmla="*/ -1271 h 221342"/>
                <a:gd name="connsiteX5" fmla="*/ 167592 w 167591"/>
                <a:gd name="connsiteY5" fmla="*/ -1271 h 221342"/>
                <a:gd name="connsiteX6" fmla="*/ 167592 w 167591"/>
                <a:gd name="connsiteY6" fmla="*/ 220071 h 221342"/>
                <a:gd name="connsiteX7" fmla="*/ 138446 w 167591"/>
                <a:gd name="connsiteY7" fmla="*/ 220071 h 221342"/>
                <a:gd name="connsiteX8" fmla="*/ 138446 w 167591"/>
                <a:gd name="connsiteY8" fmla="*/ 34858 h 221342"/>
                <a:gd name="connsiteX9" fmla="*/ 40376 w 167591"/>
                <a:gd name="connsiteY9" fmla="*/ 220071 h 221342"/>
                <a:gd name="connsiteX10" fmla="*/ 0 w 167591"/>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1" h="221342">
                  <a:moveTo>
                    <a:pt x="0" y="220071"/>
                  </a:moveTo>
                  <a:lnTo>
                    <a:pt x="0" y="-1271"/>
                  </a:lnTo>
                  <a:lnTo>
                    <a:pt x="29146" y="-1271"/>
                  </a:lnTo>
                  <a:lnTo>
                    <a:pt x="29146" y="183934"/>
                  </a:lnTo>
                  <a:lnTo>
                    <a:pt x="127216" y="-1271"/>
                  </a:lnTo>
                  <a:lnTo>
                    <a:pt x="167592" y="-1271"/>
                  </a:lnTo>
                  <a:lnTo>
                    <a:pt x="167592" y="220071"/>
                  </a:lnTo>
                  <a:lnTo>
                    <a:pt x="138446" y="220071"/>
                  </a:lnTo>
                  <a:lnTo>
                    <a:pt x="138446" y="34858"/>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53FFF87-62A9-FD77-3682-194D54E39BEB}"/>
                </a:ext>
              </a:extLst>
            </p:cNvPr>
            <p:cNvSpPr/>
            <p:nvPr>
              <p:custDataLst>
                <p:tags r:id="rId22"/>
              </p:custDataLst>
            </p:nvPr>
          </p:nvSpPr>
          <p:spPr>
            <a:xfrm flipV="1">
              <a:off x="11870904" y="-16826450"/>
              <a:ext cx="219818" cy="24898"/>
            </a:xfrm>
            <a:custGeom>
              <a:avLst/>
              <a:gdLst>
                <a:gd name="connsiteX0" fmla="*/ 0 w 219818"/>
                <a:gd name="connsiteY0" fmla="*/ -1270 h 24898"/>
                <a:gd name="connsiteX1" fmla="*/ 219818 w 219818"/>
                <a:gd name="connsiteY1" fmla="*/ -1270 h 24898"/>
                <a:gd name="connsiteX2" fmla="*/ 219818 w 219818"/>
                <a:gd name="connsiteY2" fmla="*/ 23629 h 24898"/>
                <a:gd name="connsiteX3" fmla="*/ 0 w 219818"/>
                <a:gd name="connsiteY3" fmla="*/ 23629 h 24898"/>
                <a:gd name="connsiteX4" fmla="*/ 0 w 219818"/>
                <a:gd name="connsiteY4" fmla="*/ -1270 h 2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8">
                  <a:moveTo>
                    <a:pt x="0" y="-1270"/>
                  </a:moveTo>
                  <a:lnTo>
                    <a:pt x="219818" y="-1270"/>
                  </a:lnTo>
                  <a:lnTo>
                    <a:pt x="219818" y="23629"/>
                  </a:lnTo>
                  <a:lnTo>
                    <a:pt x="0" y="23629"/>
                  </a:lnTo>
                  <a:lnTo>
                    <a:pt x="0" y="-1270"/>
                  </a:lnTo>
                  <a:close/>
                </a:path>
              </a:pathLst>
            </a:custGeom>
            <a:solidFill>
              <a:srgbClr val="FFFF00"/>
            </a:solidFill>
            <a:ln w="3047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1F1569E-F87C-1BED-8EE5-AE2F5209D554}"/>
                </a:ext>
              </a:extLst>
            </p:cNvPr>
            <p:cNvSpPr/>
            <p:nvPr>
              <p:custDataLst>
                <p:tags r:id="rId23"/>
              </p:custDataLst>
            </p:nvPr>
          </p:nvSpPr>
          <p:spPr>
            <a:xfrm flipV="1">
              <a:off x="12198143" y="-16951847"/>
              <a:ext cx="140570" cy="225286"/>
            </a:xfrm>
            <a:custGeom>
              <a:avLst/>
              <a:gdLst>
                <a:gd name="connsiteX0" fmla="*/ 36128 w 140570"/>
                <a:gd name="connsiteY0" fmla="*/ 23932 h 225286"/>
                <a:gd name="connsiteX1" fmla="*/ 91993 w 140570"/>
                <a:gd name="connsiteY1" fmla="*/ 81311 h 225286"/>
                <a:gd name="connsiteX2" fmla="*/ 115680 w 140570"/>
                <a:gd name="connsiteY2" fmla="*/ 106210 h 225286"/>
                <a:gd name="connsiteX3" fmla="*/ 134197 w 140570"/>
                <a:gd name="connsiteY3" fmla="*/ 135051 h 225286"/>
                <a:gd name="connsiteX4" fmla="*/ 139360 w 140570"/>
                <a:gd name="connsiteY4" fmla="*/ 160864 h 225286"/>
                <a:gd name="connsiteX5" fmla="*/ 119014 w 140570"/>
                <a:gd name="connsiteY5" fmla="*/ 207013 h 225286"/>
                <a:gd name="connsiteX6" fmla="*/ 64065 w 140570"/>
                <a:gd name="connsiteY6" fmla="*/ 224015 h 225286"/>
                <a:gd name="connsiteX7" fmla="*/ 35223 w 140570"/>
                <a:gd name="connsiteY7" fmla="*/ 220367 h 225286"/>
                <a:gd name="connsiteX8" fmla="*/ 1514 w 140570"/>
                <a:gd name="connsiteY8" fmla="*/ 209441 h 225286"/>
                <a:gd name="connsiteX9" fmla="*/ 1514 w 140570"/>
                <a:gd name="connsiteY9" fmla="*/ 179075 h 225286"/>
                <a:gd name="connsiteX10" fmla="*/ 34919 w 140570"/>
                <a:gd name="connsiteY10" fmla="*/ 193954 h 225286"/>
                <a:gd name="connsiteX11" fmla="*/ 64674 w 140570"/>
                <a:gd name="connsiteY11" fmla="*/ 198811 h 225286"/>
                <a:gd name="connsiteX12" fmla="*/ 96850 w 140570"/>
                <a:gd name="connsiteY12" fmla="*/ 187887 h 225286"/>
                <a:gd name="connsiteX13" fmla="*/ 109299 w 140570"/>
                <a:gd name="connsiteY13" fmla="*/ 159035 h 225286"/>
                <a:gd name="connsiteX14" fmla="*/ 103536 w 140570"/>
                <a:gd name="connsiteY14" fmla="*/ 136880 h 225286"/>
                <a:gd name="connsiteX15" fmla="*/ 83496 w 140570"/>
                <a:gd name="connsiteY15" fmla="*/ 109553 h 225286"/>
                <a:gd name="connsiteX16" fmla="*/ 46453 w 140570"/>
                <a:gd name="connsiteY16" fmla="*/ 71291 h 225286"/>
                <a:gd name="connsiteX17" fmla="*/ 0 w 140570"/>
                <a:gd name="connsiteY17" fmla="*/ 23932 h 225286"/>
                <a:gd name="connsiteX18" fmla="*/ 0 w 140570"/>
                <a:gd name="connsiteY18" fmla="*/ -1272 h 225286"/>
                <a:gd name="connsiteX19" fmla="*/ 140570 w 140570"/>
                <a:gd name="connsiteY19" fmla="*/ -1272 h 225286"/>
                <a:gd name="connsiteX20" fmla="*/ 140570 w 140570"/>
                <a:gd name="connsiteY20" fmla="*/ 23932 h 225286"/>
                <a:gd name="connsiteX21" fmla="*/ 36128 w 140570"/>
                <a:gd name="connsiteY21" fmla="*/ 23932 h 22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570" h="225286">
                  <a:moveTo>
                    <a:pt x="36128" y="23932"/>
                  </a:moveTo>
                  <a:lnTo>
                    <a:pt x="91993" y="81311"/>
                  </a:lnTo>
                  <a:cubicBezTo>
                    <a:pt x="105355" y="94979"/>
                    <a:pt x="113252" y="103476"/>
                    <a:pt x="115680" y="106210"/>
                  </a:cubicBezTo>
                  <a:cubicBezTo>
                    <a:pt x="124787" y="117144"/>
                    <a:pt x="130854" y="126860"/>
                    <a:pt x="134197" y="135051"/>
                  </a:cubicBezTo>
                  <a:cubicBezTo>
                    <a:pt x="137846" y="143252"/>
                    <a:pt x="139360" y="151748"/>
                    <a:pt x="139360" y="160864"/>
                  </a:cubicBezTo>
                  <a:cubicBezTo>
                    <a:pt x="139360" y="179990"/>
                    <a:pt x="132683" y="195477"/>
                    <a:pt x="119014" y="207013"/>
                  </a:cubicBezTo>
                  <a:cubicBezTo>
                    <a:pt x="105355" y="218242"/>
                    <a:pt x="87134" y="224015"/>
                    <a:pt x="64065" y="224015"/>
                  </a:cubicBezTo>
                  <a:cubicBezTo>
                    <a:pt x="55558" y="224015"/>
                    <a:pt x="45844" y="222795"/>
                    <a:pt x="35223" y="220367"/>
                  </a:cubicBezTo>
                  <a:cubicBezTo>
                    <a:pt x="24898" y="217937"/>
                    <a:pt x="13659" y="214299"/>
                    <a:pt x="1514" y="209441"/>
                  </a:cubicBezTo>
                  <a:lnTo>
                    <a:pt x="1514" y="179075"/>
                  </a:lnTo>
                  <a:cubicBezTo>
                    <a:pt x="13354" y="185763"/>
                    <a:pt x="24593" y="190620"/>
                    <a:pt x="34919" y="193954"/>
                  </a:cubicBezTo>
                  <a:cubicBezTo>
                    <a:pt x="45539" y="197297"/>
                    <a:pt x="55254" y="198811"/>
                    <a:pt x="64674" y="198811"/>
                  </a:cubicBezTo>
                  <a:cubicBezTo>
                    <a:pt x="78029" y="198811"/>
                    <a:pt x="88658" y="195172"/>
                    <a:pt x="96850" y="187887"/>
                  </a:cubicBezTo>
                  <a:cubicBezTo>
                    <a:pt x="105355" y="180295"/>
                    <a:pt x="109299" y="170883"/>
                    <a:pt x="109299" y="159035"/>
                  </a:cubicBezTo>
                  <a:cubicBezTo>
                    <a:pt x="109299" y="151748"/>
                    <a:pt x="107480" y="144461"/>
                    <a:pt x="103536" y="136880"/>
                  </a:cubicBezTo>
                  <a:cubicBezTo>
                    <a:pt x="99888" y="129593"/>
                    <a:pt x="93211" y="120477"/>
                    <a:pt x="83496" y="109553"/>
                  </a:cubicBezTo>
                  <a:cubicBezTo>
                    <a:pt x="78638" y="103781"/>
                    <a:pt x="66189" y="91026"/>
                    <a:pt x="46453" y="71291"/>
                  </a:cubicBezTo>
                  <a:lnTo>
                    <a:pt x="0" y="23932"/>
                  </a:lnTo>
                  <a:lnTo>
                    <a:pt x="0" y="-1272"/>
                  </a:lnTo>
                  <a:lnTo>
                    <a:pt x="140570" y="-1272"/>
                  </a:lnTo>
                  <a:lnTo>
                    <a:pt x="140570" y="23932"/>
                  </a:lnTo>
                  <a:lnTo>
                    <a:pt x="36128" y="23932"/>
                  </a:lnTo>
                  <a:close/>
                </a:path>
              </a:pathLst>
            </a:custGeom>
            <a:solidFill>
              <a:srgbClr val="FFFF00"/>
            </a:solidFill>
            <a:ln w="3047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BEA206C-8717-978E-D1EC-F0D5A68FEC7D}"/>
                </a:ext>
              </a:extLst>
            </p:cNvPr>
            <p:cNvSpPr/>
            <p:nvPr>
              <p:custDataLst>
                <p:tags r:id="rId24"/>
              </p:custDataLst>
            </p:nvPr>
          </p:nvSpPr>
          <p:spPr>
            <a:xfrm flipV="1">
              <a:off x="12393691" y="-16958524"/>
              <a:ext cx="89563" cy="289046"/>
            </a:xfrm>
            <a:custGeom>
              <a:avLst/>
              <a:gdLst>
                <a:gd name="connsiteX0" fmla="*/ 53740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0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0" y="143253"/>
                  </a:moveTo>
                  <a:cubicBezTo>
                    <a:pt x="53740"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0" y="224930"/>
                    <a:pt x="53740" y="143253"/>
                  </a:cubicBezTo>
                  <a:close/>
                </a:path>
              </a:pathLst>
            </a:custGeom>
            <a:solidFill>
              <a:srgbClr val="FFFF00"/>
            </a:solidFill>
            <a:ln w="3047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A2EC2DA-C75A-C40A-75C3-F24947BD323A}"/>
                </a:ext>
              </a:extLst>
            </p:cNvPr>
            <p:cNvSpPr/>
            <p:nvPr>
              <p:custDataLst>
                <p:tags r:id="rId25"/>
              </p:custDataLst>
            </p:nvPr>
          </p:nvSpPr>
          <p:spPr>
            <a:xfrm flipV="1">
              <a:off x="12525529" y="-16958524"/>
              <a:ext cx="89562" cy="289046"/>
            </a:xfrm>
            <a:custGeom>
              <a:avLst/>
              <a:gdLst>
                <a:gd name="connsiteX0" fmla="*/ 35823 w 89562"/>
                <a:gd name="connsiteY0" fmla="*/ 143253 h 289046"/>
                <a:gd name="connsiteX1" fmla="*/ 89563 w 89562"/>
                <a:gd name="connsiteY1" fmla="*/ 268345 h 289046"/>
                <a:gd name="connsiteX2" fmla="*/ 89563 w 89562"/>
                <a:gd name="connsiteY2" fmla="*/ 287777 h 289046"/>
                <a:gd name="connsiteX3" fmla="*/ 0 w 89562"/>
                <a:gd name="connsiteY3" fmla="*/ 143253 h 289046"/>
                <a:gd name="connsiteX4" fmla="*/ 89563 w 89562"/>
                <a:gd name="connsiteY4" fmla="*/ -1270 h 289046"/>
                <a:gd name="connsiteX5" fmla="*/ 89563 w 89562"/>
                <a:gd name="connsiteY5" fmla="*/ 18161 h 289046"/>
                <a:gd name="connsiteX6" fmla="*/ 35823 w 89562"/>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2" h="289046">
                  <a:moveTo>
                    <a:pt x="35823" y="143253"/>
                  </a:moveTo>
                  <a:cubicBezTo>
                    <a:pt x="35823" y="224930"/>
                    <a:pt x="56169" y="264401"/>
                    <a:pt x="89563" y="268345"/>
                  </a:cubicBezTo>
                  <a:lnTo>
                    <a:pt x="89563" y="287777"/>
                  </a:lnTo>
                  <a:cubicBezTo>
                    <a:pt x="34004" y="285347"/>
                    <a:pt x="0" y="235560"/>
                    <a:pt x="0" y="143253"/>
                  </a:cubicBezTo>
                  <a:cubicBezTo>
                    <a:pt x="0" y="50956"/>
                    <a:pt x="34004" y="1160"/>
                    <a:pt x="89563" y="-1270"/>
                  </a:cubicBezTo>
                  <a:lnTo>
                    <a:pt x="89563" y="18161"/>
                  </a:lnTo>
                  <a:cubicBezTo>
                    <a:pt x="56169" y="22115"/>
                    <a:pt x="35823" y="61586"/>
                    <a:pt x="35823" y="143253"/>
                  </a:cubicBezTo>
                  <a:close/>
                </a:path>
              </a:pathLst>
            </a:custGeom>
            <a:solidFill>
              <a:srgbClr val="FFFF00"/>
            </a:solidFill>
            <a:ln w="3047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F4B738B-2F22-87DF-689B-3305F6BCE66E}"/>
                </a:ext>
              </a:extLst>
            </p:cNvPr>
            <p:cNvSpPr/>
            <p:nvPr>
              <p:custDataLst>
                <p:tags r:id="rId26"/>
              </p:custDataLst>
            </p:nvPr>
          </p:nvSpPr>
          <p:spPr>
            <a:xfrm flipV="1">
              <a:off x="12670037" y="-16947903"/>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4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8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4"/>
                  </a:lnTo>
                  <a:lnTo>
                    <a:pt x="127216" y="-1271"/>
                  </a:lnTo>
                  <a:lnTo>
                    <a:pt x="167593" y="-1271"/>
                  </a:lnTo>
                  <a:lnTo>
                    <a:pt x="167593" y="220071"/>
                  </a:lnTo>
                  <a:lnTo>
                    <a:pt x="138446" y="220071"/>
                  </a:lnTo>
                  <a:lnTo>
                    <a:pt x="138446" y="34858"/>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A730E90-4CCC-8C78-6AC4-3D92B70A387C}"/>
                </a:ext>
              </a:extLst>
            </p:cNvPr>
            <p:cNvSpPr/>
            <p:nvPr>
              <p:custDataLst>
                <p:tags r:id="rId27"/>
              </p:custDataLst>
            </p:nvPr>
          </p:nvSpPr>
          <p:spPr>
            <a:xfrm flipV="1">
              <a:off x="12934717" y="-16826450"/>
              <a:ext cx="219818" cy="24898"/>
            </a:xfrm>
            <a:custGeom>
              <a:avLst/>
              <a:gdLst>
                <a:gd name="connsiteX0" fmla="*/ 0 w 219818"/>
                <a:gd name="connsiteY0" fmla="*/ -1270 h 24898"/>
                <a:gd name="connsiteX1" fmla="*/ 219818 w 219818"/>
                <a:gd name="connsiteY1" fmla="*/ -1270 h 24898"/>
                <a:gd name="connsiteX2" fmla="*/ 219818 w 219818"/>
                <a:gd name="connsiteY2" fmla="*/ 23629 h 24898"/>
                <a:gd name="connsiteX3" fmla="*/ 0 w 219818"/>
                <a:gd name="connsiteY3" fmla="*/ 23629 h 24898"/>
                <a:gd name="connsiteX4" fmla="*/ 0 w 219818"/>
                <a:gd name="connsiteY4" fmla="*/ -1270 h 2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18" h="24898">
                  <a:moveTo>
                    <a:pt x="0" y="-1270"/>
                  </a:moveTo>
                  <a:lnTo>
                    <a:pt x="219818" y="-1270"/>
                  </a:lnTo>
                  <a:lnTo>
                    <a:pt x="219818" y="23629"/>
                  </a:lnTo>
                  <a:lnTo>
                    <a:pt x="0" y="23629"/>
                  </a:lnTo>
                  <a:lnTo>
                    <a:pt x="0" y="-1270"/>
                  </a:lnTo>
                  <a:close/>
                </a:path>
              </a:pathLst>
            </a:custGeom>
            <a:solidFill>
              <a:srgbClr val="FFFF00"/>
            </a:solidFill>
            <a:ln w="3047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CDE71B8-8C3C-984B-08C3-3F8CA2400927}"/>
                </a:ext>
              </a:extLst>
            </p:cNvPr>
            <p:cNvSpPr/>
            <p:nvPr>
              <p:custDataLst>
                <p:tags r:id="rId28"/>
              </p:custDataLst>
            </p:nvPr>
          </p:nvSpPr>
          <p:spPr>
            <a:xfrm flipV="1">
              <a:off x="13262870" y="-16951847"/>
              <a:ext cx="145732" cy="229533"/>
            </a:xfrm>
            <a:custGeom>
              <a:avLst/>
              <a:gdLst>
                <a:gd name="connsiteX0" fmla="*/ 100193 w 145732"/>
                <a:gd name="connsiteY0" fmla="*/ 122297 h 229533"/>
                <a:gd name="connsiteX1" fmla="*/ 129940 w 145732"/>
                <a:gd name="connsiteY1" fmla="*/ 139909 h 229533"/>
                <a:gd name="connsiteX2" fmla="*/ 140569 w 145732"/>
                <a:gd name="connsiteY2" fmla="*/ 170874 h 229533"/>
                <a:gd name="connsiteX3" fmla="*/ 120834 w 145732"/>
                <a:gd name="connsiteY3" fmla="*/ 212775 h 229533"/>
                <a:gd name="connsiteX4" fmla="*/ 66789 w 145732"/>
                <a:gd name="connsiteY4" fmla="*/ 228262 h 229533"/>
                <a:gd name="connsiteX5" fmla="*/ 38557 w 145732"/>
                <a:gd name="connsiteY5" fmla="*/ 225833 h 229533"/>
                <a:gd name="connsiteX6" fmla="*/ 6677 w 145732"/>
                <a:gd name="connsiteY6" fmla="*/ 218851 h 229533"/>
                <a:gd name="connsiteX7" fmla="*/ 6677 w 145732"/>
                <a:gd name="connsiteY7" fmla="*/ 192134 h 229533"/>
                <a:gd name="connsiteX8" fmla="*/ 37642 w 145732"/>
                <a:gd name="connsiteY8" fmla="*/ 200326 h 229533"/>
                <a:gd name="connsiteX9" fmla="*/ 64056 w 145732"/>
                <a:gd name="connsiteY9" fmla="*/ 203058 h 229533"/>
                <a:gd name="connsiteX10" fmla="*/ 98669 w 145732"/>
                <a:gd name="connsiteY10" fmla="*/ 193952 h 229533"/>
                <a:gd name="connsiteX11" fmla="*/ 110814 w 145732"/>
                <a:gd name="connsiteY11" fmla="*/ 167846 h 229533"/>
                <a:gd name="connsiteX12" fmla="*/ 98974 w 145732"/>
                <a:gd name="connsiteY12" fmla="*/ 142337 h 229533"/>
                <a:gd name="connsiteX13" fmla="*/ 65274 w 145732"/>
                <a:gd name="connsiteY13" fmla="*/ 133535 h 229533"/>
                <a:gd name="connsiteX14" fmla="*/ 38252 w 145732"/>
                <a:gd name="connsiteY14" fmla="*/ 133535 h 229533"/>
                <a:gd name="connsiteX15" fmla="*/ 38252 w 145732"/>
                <a:gd name="connsiteY15" fmla="*/ 108941 h 229533"/>
                <a:gd name="connsiteX16" fmla="*/ 64056 w 145732"/>
                <a:gd name="connsiteY16" fmla="*/ 108941 h 229533"/>
                <a:gd name="connsiteX17" fmla="*/ 102317 w 145732"/>
                <a:gd name="connsiteY17" fmla="*/ 98008 h 229533"/>
                <a:gd name="connsiteX18" fmla="*/ 115976 w 145732"/>
                <a:gd name="connsiteY18" fmla="*/ 67346 h 229533"/>
                <a:gd name="connsiteX19" fmla="*/ 101098 w 145732"/>
                <a:gd name="connsiteY19" fmla="*/ 34857 h 229533"/>
                <a:gd name="connsiteX20" fmla="*/ 58292 w 145732"/>
                <a:gd name="connsiteY20" fmla="*/ 23921 h 229533"/>
                <a:gd name="connsiteX21" fmla="*/ 27317 w 145732"/>
                <a:gd name="connsiteY21" fmla="*/ 27570 h 229533"/>
                <a:gd name="connsiteX22" fmla="*/ 0 w 145732"/>
                <a:gd name="connsiteY22" fmla="*/ 38495 h 229533"/>
                <a:gd name="connsiteX23" fmla="*/ 0 w 145732"/>
                <a:gd name="connsiteY23" fmla="*/ 9654 h 229533"/>
                <a:gd name="connsiteX24" fmla="*/ 30660 w 145732"/>
                <a:gd name="connsiteY24" fmla="*/ 1461 h 229533"/>
                <a:gd name="connsiteX25" fmla="*/ 59197 w 145732"/>
                <a:gd name="connsiteY25" fmla="*/ -1271 h 229533"/>
                <a:gd name="connsiteX26" fmla="*/ 123262 w 145732"/>
                <a:gd name="connsiteY26" fmla="*/ 16636 h 229533"/>
                <a:gd name="connsiteX27" fmla="*/ 145733 w 145732"/>
                <a:gd name="connsiteY27" fmla="*/ 67346 h 229533"/>
                <a:gd name="connsiteX28" fmla="*/ 133588 w 145732"/>
                <a:gd name="connsiteY28" fmla="*/ 103171 h 229533"/>
                <a:gd name="connsiteX29" fmla="*/ 100193 w 145732"/>
                <a:gd name="connsiteY29" fmla="*/ 122297 h 2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5732" h="229533">
                  <a:moveTo>
                    <a:pt x="100193" y="122297"/>
                  </a:moveTo>
                  <a:cubicBezTo>
                    <a:pt x="112937" y="125640"/>
                    <a:pt x="122958" y="131413"/>
                    <a:pt x="129940" y="139909"/>
                  </a:cubicBezTo>
                  <a:cubicBezTo>
                    <a:pt x="137226" y="148414"/>
                    <a:pt x="140569" y="158730"/>
                    <a:pt x="140569" y="170874"/>
                  </a:cubicBezTo>
                  <a:cubicBezTo>
                    <a:pt x="140569" y="188486"/>
                    <a:pt x="133892" y="202448"/>
                    <a:pt x="120834" y="212775"/>
                  </a:cubicBezTo>
                  <a:cubicBezTo>
                    <a:pt x="107480" y="223100"/>
                    <a:pt x="89563" y="228262"/>
                    <a:pt x="66789" y="228262"/>
                  </a:cubicBezTo>
                  <a:cubicBezTo>
                    <a:pt x="57988" y="228262"/>
                    <a:pt x="48578" y="227652"/>
                    <a:pt x="38557" y="225833"/>
                  </a:cubicBezTo>
                  <a:cubicBezTo>
                    <a:pt x="28841" y="224319"/>
                    <a:pt x="18212" y="221889"/>
                    <a:pt x="6677" y="218851"/>
                  </a:cubicBezTo>
                  <a:lnTo>
                    <a:pt x="6677" y="192134"/>
                  </a:lnTo>
                  <a:cubicBezTo>
                    <a:pt x="17907" y="195771"/>
                    <a:pt x="28232" y="198811"/>
                    <a:pt x="37642" y="200326"/>
                  </a:cubicBezTo>
                  <a:cubicBezTo>
                    <a:pt x="47053" y="202154"/>
                    <a:pt x="55864" y="203058"/>
                    <a:pt x="64056" y="203058"/>
                  </a:cubicBezTo>
                  <a:cubicBezTo>
                    <a:pt x="79238" y="203058"/>
                    <a:pt x="90773" y="200020"/>
                    <a:pt x="98669" y="193952"/>
                  </a:cubicBezTo>
                  <a:cubicBezTo>
                    <a:pt x="106870" y="187876"/>
                    <a:pt x="110814" y="179075"/>
                    <a:pt x="110814" y="167846"/>
                  </a:cubicBezTo>
                  <a:cubicBezTo>
                    <a:pt x="110814" y="156911"/>
                    <a:pt x="106870" y="148414"/>
                    <a:pt x="98974" y="142337"/>
                  </a:cubicBezTo>
                  <a:cubicBezTo>
                    <a:pt x="91382" y="136564"/>
                    <a:pt x="80152" y="133535"/>
                    <a:pt x="65274" y="133535"/>
                  </a:cubicBezTo>
                  <a:lnTo>
                    <a:pt x="38252" y="133535"/>
                  </a:lnTo>
                  <a:lnTo>
                    <a:pt x="38252" y="108941"/>
                  </a:lnTo>
                  <a:lnTo>
                    <a:pt x="64056" y="108941"/>
                  </a:lnTo>
                  <a:cubicBezTo>
                    <a:pt x="80457" y="108941"/>
                    <a:pt x="93202" y="105293"/>
                    <a:pt x="102317" y="98008"/>
                  </a:cubicBezTo>
                  <a:cubicBezTo>
                    <a:pt x="111423" y="90416"/>
                    <a:pt x="115976" y="80396"/>
                    <a:pt x="115976" y="67346"/>
                  </a:cubicBezTo>
                  <a:cubicBezTo>
                    <a:pt x="115976" y="53079"/>
                    <a:pt x="111118" y="42449"/>
                    <a:pt x="101098" y="34857"/>
                  </a:cubicBezTo>
                  <a:cubicBezTo>
                    <a:pt x="91382" y="27570"/>
                    <a:pt x="77114" y="23921"/>
                    <a:pt x="58292" y="23921"/>
                  </a:cubicBezTo>
                  <a:cubicBezTo>
                    <a:pt x="47663" y="23921"/>
                    <a:pt x="37337" y="25142"/>
                    <a:pt x="27317" y="27570"/>
                  </a:cubicBezTo>
                  <a:cubicBezTo>
                    <a:pt x="17297" y="29999"/>
                    <a:pt x="8496" y="33638"/>
                    <a:pt x="0" y="38495"/>
                  </a:cubicBezTo>
                  <a:lnTo>
                    <a:pt x="0" y="9654"/>
                  </a:lnTo>
                  <a:cubicBezTo>
                    <a:pt x="10620" y="6016"/>
                    <a:pt x="20640" y="3281"/>
                    <a:pt x="30660" y="1461"/>
                  </a:cubicBezTo>
                  <a:cubicBezTo>
                    <a:pt x="40376" y="-367"/>
                    <a:pt x="49787" y="-1271"/>
                    <a:pt x="59197" y="-1271"/>
                  </a:cubicBezTo>
                  <a:cubicBezTo>
                    <a:pt x="86829" y="-1271"/>
                    <a:pt x="108080" y="4795"/>
                    <a:pt x="123262" y="16636"/>
                  </a:cubicBezTo>
                  <a:cubicBezTo>
                    <a:pt x="138140" y="28485"/>
                    <a:pt x="145733" y="45487"/>
                    <a:pt x="145733" y="67346"/>
                  </a:cubicBezTo>
                  <a:cubicBezTo>
                    <a:pt x="145733" y="81615"/>
                    <a:pt x="141789" y="93454"/>
                    <a:pt x="133588" y="103171"/>
                  </a:cubicBezTo>
                  <a:cubicBezTo>
                    <a:pt x="125692" y="112885"/>
                    <a:pt x="114462" y="119257"/>
                    <a:pt x="100193" y="122297"/>
                  </a:cubicBezTo>
                  <a:close/>
                </a:path>
              </a:pathLst>
            </a:custGeom>
            <a:solidFill>
              <a:srgbClr val="FFFF00"/>
            </a:solidFill>
            <a:ln w="3047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EF405C2-6118-6991-768A-07185B08888A}"/>
                </a:ext>
              </a:extLst>
            </p:cNvPr>
            <p:cNvSpPr/>
            <p:nvPr>
              <p:custDataLst>
                <p:tags r:id="rId29"/>
              </p:custDataLst>
            </p:nvPr>
          </p:nvSpPr>
          <p:spPr>
            <a:xfrm flipV="1">
              <a:off x="13457534" y="-16958524"/>
              <a:ext cx="89563" cy="289046"/>
            </a:xfrm>
            <a:custGeom>
              <a:avLst/>
              <a:gdLst>
                <a:gd name="connsiteX0" fmla="*/ 53741 w 89563"/>
                <a:gd name="connsiteY0" fmla="*/ 143253 h 289046"/>
                <a:gd name="connsiteX1" fmla="*/ 0 w 89563"/>
                <a:gd name="connsiteY1" fmla="*/ 18161 h 289046"/>
                <a:gd name="connsiteX2" fmla="*/ 0 w 89563"/>
                <a:gd name="connsiteY2" fmla="*/ -1270 h 289046"/>
                <a:gd name="connsiteX3" fmla="*/ 89564 w 89563"/>
                <a:gd name="connsiteY3" fmla="*/ 143253 h 289046"/>
                <a:gd name="connsiteX4" fmla="*/ 0 w 89563"/>
                <a:gd name="connsiteY4" fmla="*/ 287777 h 289046"/>
                <a:gd name="connsiteX5" fmla="*/ 0 w 89563"/>
                <a:gd name="connsiteY5" fmla="*/ 268345 h 289046"/>
                <a:gd name="connsiteX6" fmla="*/ 53741 w 89563"/>
                <a:gd name="connsiteY6" fmla="*/ 143253 h 28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63" h="289046">
                  <a:moveTo>
                    <a:pt x="53741" y="143253"/>
                  </a:moveTo>
                  <a:cubicBezTo>
                    <a:pt x="53741" y="61586"/>
                    <a:pt x="33395" y="22115"/>
                    <a:pt x="0" y="18161"/>
                  </a:cubicBezTo>
                  <a:lnTo>
                    <a:pt x="0" y="-1270"/>
                  </a:lnTo>
                  <a:cubicBezTo>
                    <a:pt x="55559" y="1160"/>
                    <a:pt x="89564" y="50956"/>
                    <a:pt x="89564" y="143253"/>
                  </a:cubicBezTo>
                  <a:cubicBezTo>
                    <a:pt x="89564" y="235560"/>
                    <a:pt x="55559" y="285347"/>
                    <a:pt x="0" y="287777"/>
                  </a:cubicBezTo>
                  <a:lnTo>
                    <a:pt x="0" y="268345"/>
                  </a:lnTo>
                  <a:cubicBezTo>
                    <a:pt x="33395" y="264401"/>
                    <a:pt x="53741" y="224930"/>
                    <a:pt x="53741" y="143253"/>
                  </a:cubicBezTo>
                  <a:close/>
                </a:path>
              </a:pathLst>
            </a:custGeom>
            <a:solidFill>
              <a:srgbClr val="FFFF00"/>
            </a:solidFill>
            <a:ln w="30474" cap="flat">
              <a:noFill/>
              <a:prstDash val="solid"/>
              <a:miter/>
            </a:ln>
          </p:spPr>
          <p:txBody>
            <a:bodyPr rtlCol="0" anchor="ctr"/>
            <a:lstStyle/>
            <a:p>
              <a:endParaRPr lang="en-US"/>
            </a:p>
          </p:txBody>
        </p:sp>
      </p:grpSp>
      <p:sp>
        <p:nvSpPr>
          <p:cNvPr id="45" name="TextBox 44">
            <a:extLst>
              <a:ext uri="{FF2B5EF4-FFF2-40B4-BE49-F238E27FC236}">
                <a16:creationId xmlns:a16="http://schemas.microsoft.com/office/drawing/2014/main" id="{B3ED8BF9-2480-B626-F3ED-AB6FC83E2D64}"/>
              </a:ext>
            </a:extLst>
          </p:cNvPr>
          <p:cNvSpPr txBox="1"/>
          <p:nvPr/>
        </p:nvSpPr>
        <p:spPr bwMode="auto">
          <a:xfrm>
            <a:off x="155602" y="6091024"/>
            <a:ext cx="800469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latin typeface="Arev Sans" pitchFamily="34" charset="0"/>
                <a:ea typeface="Arev Sans" pitchFamily="34" charset="0"/>
                <a:cs typeface="Arev sans bold" pitchFamily="34" charset="0"/>
              </a:rPr>
              <a:t>For simplicity, we fix </a:t>
            </a:r>
            <a:r>
              <a:rPr lang="el-GR" sz="2400" dirty="0">
                <a:solidFill>
                  <a:srgbClr val="FFFF00"/>
                </a:solidFill>
                <a:latin typeface="Arev Sans" pitchFamily="34" charset="0"/>
                <a:ea typeface="Arev Sans" pitchFamily="34" charset="0"/>
                <a:cs typeface="Arev sans bold" pitchFamily="34" charset="0"/>
              </a:rPr>
              <a:t>ϵ</a:t>
            </a:r>
            <a:r>
              <a:rPr lang="en-US" sz="2400" dirty="0">
                <a:latin typeface="Arev Sans" pitchFamily="34" charset="0"/>
                <a:ea typeface="Arev Sans" pitchFamily="34" charset="0"/>
                <a:cs typeface="Arev sans bold" pitchFamily="34" charset="0"/>
              </a:rPr>
              <a:t> =           </a:t>
            </a:r>
            <a:r>
              <a:rPr lang="en-US" sz="1600" dirty="0">
                <a:latin typeface="Arev Sans" pitchFamily="34" charset="0"/>
                <a:ea typeface="Arev Sans" pitchFamily="34" charset="0"/>
                <a:cs typeface="Arev sans bold" pitchFamily="34" charset="0"/>
              </a:rPr>
              <a:t> </a:t>
            </a:r>
            <a:r>
              <a:rPr lang="en-US" sz="2400" dirty="0">
                <a:latin typeface="Arev Sans" pitchFamily="34" charset="0"/>
                <a:ea typeface="Arev Sans" pitchFamily="34" charset="0"/>
                <a:cs typeface="Arev sans bold" pitchFamily="34" charset="0"/>
              </a:rPr>
              <a:t>in this talk.</a:t>
            </a:r>
          </a:p>
        </p:txBody>
      </p:sp>
      <p:grpSp>
        <p:nvGrpSpPr>
          <p:cNvPr id="56" name="Group 55"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A0A2C6E0-0F4F-019B-4B4C-EE90917D2643}"/>
              </a:ext>
            </a:extLst>
          </p:cNvPr>
          <p:cNvGrpSpPr>
            <a:grpSpLocks noChangeAspect="1"/>
          </p:cNvGrpSpPr>
          <p:nvPr>
            <p:custDataLst>
              <p:tags r:id="rId4"/>
            </p:custDataLst>
          </p:nvPr>
        </p:nvGrpSpPr>
        <p:grpSpPr>
          <a:xfrm>
            <a:off x="4094002" y="6004513"/>
            <a:ext cx="846890" cy="737582"/>
            <a:chOff x="11431945" y="-17463808"/>
            <a:chExt cx="846890" cy="737582"/>
          </a:xfrm>
        </p:grpSpPr>
        <p:sp>
          <p:nvSpPr>
            <p:cNvPr id="49" name="Freeform: Shape 48">
              <a:extLst>
                <a:ext uri="{FF2B5EF4-FFF2-40B4-BE49-F238E27FC236}">
                  <a16:creationId xmlns:a16="http://schemas.microsoft.com/office/drawing/2014/main" id="{582D2E8F-6454-D780-B6AB-9778521974AB}"/>
                </a:ext>
              </a:extLst>
            </p:cNvPr>
            <p:cNvSpPr/>
            <p:nvPr>
              <p:custDataLst>
                <p:tags r:id="rId5"/>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96464A3-7669-45ED-79CE-CEC00DE8C2CE}"/>
                </a:ext>
              </a:extLst>
            </p:cNvPr>
            <p:cNvSpPr/>
            <p:nvPr>
              <p:custDataLst>
                <p:tags r:id="rId6"/>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933FF43-95EE-5208-8D6A-97CB0588FA97}"/>
                </a:ext>
              </a:extLst>
            </p:cNvPr>
            <p:cNvSpPr/>
            <p:nvPr>
              <p:custDataLst>
                <p:tags r:id="rId7"/>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E4F90C-9930-1070-4AB1-B1BD63BBBFF6}"/>
                </a:ext>
              </a:extLst>
            </p:cNvPr>
            <p:cNvSpPr/>
            <p:nvPr>
              <p:custDataLst>
                <p:tags r:id="rId8"/>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FB3CA6C-61AE-9BC2-4ECC-2657EDCB575E}"/>
                </a:ext>
              </a:extLst>
            </p:cNvPr>
            <p:cNvSpPr/>
            <p:nvPr>
              <p:custDataLst>
                <p:tags r:id="rId9"/>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1ACF954-8C1A-7CFF-A76D-F8E6263B3B3C}"/>
                </a:ext>
              </a:extLst>
            </p:cNvPr>
            <p:cNvSpPr/>
            <p:nvPr>
              <p:custDataLst>
                <p:tags r:id="rId10"/>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4700A13-4907-909B-D26B-5DED865894E9}"/>
                </a:ext>
              </a:extLst>
            </p:cNvPr>
            <p:cNvSpPr/>
            <p:nvPr>
              <p:custDataLst>
                <p:tags r:id="rId11"/>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Tree>
    <p:extLst>
      <p:ext uri="{BB962C8B-B14F-4D97-AF65-F5344CB8AC3E}">
        <p14:creationId xmlns:p14="http://schemas.microsoft.com/office/powerpoint/2010/main" val="19411793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5">
            <a:extLst>
              <a:ext uri="{FF2B5EF4-FFF2-40B4-BE49-F238E27FC236}">
                <a16:creationId xmlns:a16="http://schemas.microsoft.com/office/drawing/2014/main" id="{F6205F9A-72F3-AF33-6D98-DE5C16C36C53}"/>
              </a:ext>
            </a:extLst>
          </p:cNvPr>
          <p:cNvSpPr/>
          <p:nvPr/>
        </p:nvSpPr>
        <p:spPr>
          <a:xfrm>
            <a:off x="2249978" y="74723"/>
            <a:ext cx="7692044" cy="983764"/>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152400" y="232087"/>
            <a:ext cx="118872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ϵ</a:t>
            </a:r>
            <a:r>
              <a:rPr lang="en-US" dirty="0">
                <a:latin typeface="Arev Sans" pitchFamily="34" charset="0"/>
                <a:ea typeface="Arev Sans" pitchFamily="34" charset="0"/>
                <a:cs typeface="Arev sans bold" pitchFamily="34" charset="0"/>
              </a:rPr>
              <a:t> =       )-approximate </a:t>
            </a:r>
            <a:r>
              <a:rPr lang="en-US" dirty="0">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-designs for </a:t>
            </a:r>
            <a:r>
              <a:rPr lang="en-US" dirty="0">
                <a:solidFill>
                  <a:srgbClr val="FFFF00"/>
                </a:solidFill>
                <a:latin typeface="Arev Sans" pitchFamily="34" charset="0"/>
                <a:ea typeface="Arev Sans" pitchFamily="34" charset="0"/>
                <a:cs typeface="Arev sans bold" pitchFamily="34" charset="0"/>
              </a:rPr>
              <a:t>G</a:t>
            </a:r>
          </a:p>
        </p:txBody>
      </p:sp>
      <p:sp>
        <p:nvSpPr>
          <p:cNvPr id="10" name="TextBox 9">
            <a:extLst>
              <a:ext uri="{FF2B5EF4-FFF2-40B4-BE49-F238E27FC236}">
                <a16:creationId xmlns:a16="http://schemas.microsoft.com/office/drawing/2014/main" id="{ECA9D67C-E5C2-2863-60AE-09CBD92CEE9F}"/>
              </a:ext>
            </a:extLst>
          </p:cNvPr>
          <p:cNvSpPr txBox="1"/>
          <p:nvPr/>
        </p:nvSpPr>
        <p:spPr bwMode="auto">
          <a:xfrm>
            <a:off x="1155826" y="1369250"/>
            <a:ext cx="9880348" cy="94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Baseline (inefficient) randomized construction needs</a:t>
            </a:r>
            <a:br>
              <a:rPr lang="en-US" sz="2400" dirty="0">
                <a:latin typeface="Arev Sans" pitchFamily="34" charset="0"/>
                <a:ea typeface="Arev Sans" pitchFamily="34" charset="0"/>
                <a:cs typeface="Arev sans bold" pitchFamily="34" charset="0"/>
              </a:rPr>
            </a:br>
            <a:r>
              <a:rPr lang="en-US" sz="2400" dirty="0">
                <a:latin typeface="Verdana" panose="020B0604030504040204" pitchFamily="34" charset="0"/>
                <a:ea typeface="Verdana" panose="020B0604030504040204" pitchFamily="34" charset="0"/>
                <a:cs typeface="Arev sans bold" pitchFamily="34" charset="0"/>
              </a:rPr>
              <a:t>≥</a:t>
            </a:r>
            <a:r>
              <a:rPr lang="en-US" sz="24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log(1/</a:t>
            </a:r>
            <a:r>
              <a:rPr lang="el-GR" sz="2400" dirty="0">
                <a:solidFill>
                  <a:srgbClr val="FFFF00"/>
                </a:solidFill>
                <a:latin typeface="Arev Sans" pitchFamily="34" charset="0"/>
                <a:ea typeface="Arev Sans" pitchFamily="34" charset="0"/>
                <a:cs typeface="Arev sans bold" pitchFamily="34" charset="0"/>
              </a:rPr>
              <a:t>ϵ</a:t>
            </a:r>
            <a:r>
              <a:rPr lang="en-US" sz="2400" dirty="0">
                <a:solidFill>
                  <a:srgbClr val="FFFF00"/>
                </a:solidFill>
                <a:latin typeface="Arev Sans" pitchFamily="34" charset="0"/>
                <a:ea typeface="Arev Sans" pitchFamily="34" charset="0"/>
                <a:cs typeface="Arev sans bold" pitchFamily="34" charset="0"/>
              </a:rPr>
              <a:t>)</a:t>
            </a:r>
            <a:r>
              <a:rPr lang="en-US" sz="2400" dirty="0">
                <a:latin typeface="Arev Sans" pitchFamily="34" charset="0"/>
                <a:ea typeface="Arev Sans" pitchFamily="34" charset="0"/>
                <a:cs typeface="Arev sans bold" pitchFamily="34" charset="0"/>
              </a:rPr>
              <a:t> bits of entropy.</a:t>
            </a:r>
            <a:endParaRPr lang="en-US" sz="2400" dirty="0">
              <a:solidFill>
                <a:srgbClr val="FFFF00"/>
              </a:solidFill>
              <a:latin typeface="Arev Sans" pitchFamily="34" charset="0"/>
              <a:ea typeface="Arev Sans" pitchFamily="34" charset="0"/>
              <a:cs typeface="Arev sans bold" pitchFamily="34" charset="0"/>
            </a:endParaRPr>
          </a:p>
        </p:txBody>
      </p:sp>
      <p:grpSp>
        <p:nvGrpSpPr>
          <p:cNvPr id="4" name="Group 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86E6C90A-EC7A-EABA-53B8-F0A2F7F45A7C}"/>
              </a:ext>
            </a:extLst>
          </p:cNvPr>
          <p:cNvGrpSpPr>
            <a:grpSpLocks noChangeAspect="1"/>
          </p:cNvGrpSpPr>
          <p:nvPr>
            <p:custDataLst>
              <p:tags r:id="rId1"/>
            </p:custDataLst>
          </p:nvPr>
        </p:nvGrpSpPr>
        <p:grpSpPr>
          <a:xfrm>
            <a:off x="3456697" y="229941"/>
            <a:ext cx="688588" cy="599712"/>
            <a:chOff x="11431945" y="-17463808"/>
            <a:chExt cx="846890" cy="737582"/>
          </a:xfrm>
        </p:grpSpPr>
        <p:sp>
          <p:nvSpPr>
            <p:cNvPr id="5" name="Freeform: Shape 4">
              <a:extLst>
                <a:ext uri="{FF2B5EF4-FFF2-40B4-BE49-F238E27FC236}">
                  <a16:creationId xmlns:a16="http://schemas.microsoft.com/office/drawing/2014/main" id="{1DC85A3D-0784-2C9C-5CA5-A7A7C84642F7}"/>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84A49D2-2579-16CE-547B-F7A2FC8EDD19}"/>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CCB7DD-222E-2563-37CD-0C0F114C8AC9}"/>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76111A-9143-91CD-9843-5DEDF944E41B}"/>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50A46CA-92B2-5105-1B32-053AA391D83A}"/>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2971AA9-DCB5-BA58-F584-0EAB2C8AA1C8}"/>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7B4748-90F1-0127-EBF3-77FB851BBE10}"/>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cxnSp>
        <p:nvCxnSpPr>
          <p:cNvPr id="28" name="Straight Arrow Connector 27">
            <a:extLst>
              <a:ext uri="{FF2B5EF4-FFF2-40B4-BE49-F238E27FC236}">
                <a16:creationId xmlns:a16="http://schemas.microsoft.com/office/drawing/2014/main" id="{CCB80FDB-7E07-263C-312D-61E75A1EAD4D}"/>
              </a:ext>
            </a:extLst>
          </p:cNvPr>
          <p:cNvCxnSpPr>
            <a:cxnSpLocks/>
          </p:cNvCxnSpPr>
          <p:nvPr/>
        </p:nvCxnSpPr>
        <p:spPr bwMode="auto">
          <a:xfrm flipV="1">
            <a:off x="4145285" y="2388524"/>
            <a:ext cx="548635" cy="953192"/>
          </a:xfrm>
          <a:prstGeom prst="straightConnector1">
            <a:avLst/>
          </a:prstGeom>
          <a:noFill/>
          <a:ln w="28575" cap="flat" cmpd="sng" algn="ctr">
            <a:solidFill>
              <a:schemeClr val="tx1"/>
            </a:solidFill>
            <a:prstDash val="solid"/>
            <a:round/>
            <a:headEnd type="none" w="med" len="med"/>
            <a:tailEnd type="triangle" w="lg" len="lg"/>
          </a:ln>
          <a:effectLst/>
        </p:spPr>
      </p:cxnSp>
      <p:sp>
        <p:nvSpPr>
          <p:cNvPr id="31" name="TextBox 30">
            <a:extLst>
              <a:ext uri="{FF2B5EF4-FFF2-40B4-BE49-F238E27FC236}">
                <a16:creationId xmlns:a16="http://schemas.microsoft.com/office/drawing/2014/main" id="{CF3F70BF-B939-8FCA-4939-1EA6AC463978}"/>
              </a:ext>
            </a:extLst>
          </p:cNvPr>
          <p:cNvSpPr txBox="1"/>
          <p:nvPr/>
        </p:nvSpPr>
        <p:spPr bwMode="auto">
          <a:xfrm>
            <a:off x="2822189" y="3384749"/>
            <a:ext cx="25242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k log</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p>
        </p:txBody>
      </p:sp>
      <p:sp>
        <p:nvSpPr>
          <p:cNvPr id="33" name="TextBox 32">
            <a:extLst>
              <a:ext uri="{FF2B5EF4-FFF2-40B4-BE49-F238E27FC236}">
                <a16:creationId xmlns:a16="http://schemas.microsoft.com/office/drawing/2014/main" id="{307B1CCB-165F-6AD7-BB29-42F2E55861AC}"/>
              </a:ext>
            </a:extLst>
          </p:cNvPr>
          <p:cNvSpPr txBox="1"/>
          <p:nvPr/>
        </p:nvSpPr>
        <p:spPr bwMode="auto">
          <a:xfrm>
            <a:off x="10620895" y="286789"/>
            <a:ext cx="16708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solidFill>
                <a:srgbClr val="FFFF00"/>
              </a:solidFill>
              <a:latin typeface="Arev Sans" pitchFamily="34" charset="0"/>
              <a:ea typeface="Arev Sans" pitchFamily="34" charset="0"/>
              <a:cs typeface="Arev sans bold" pitchFamily="34" charset="0"/>
            </a:endParaRPr>
          </a:p>
        </p:txBody>
      </p:sp>
    </p:spTree>
    <p:extLst>
      <p:ext uri="{BB962C8B-B14F-4D97-AF65-F5344CB8AC3E}">
        <p14:creationId xmlns:p14="http://schemas.microsoft.com/office/powerpoint/2010/main" val="18643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5">
            <a:extLst>
              <a:ext uri="{FF2B5EF4-FFF2-40B4-BE49-F238E27FC236}">
                <a16:creationId xmlns:a16="http://schemas.microsoft.com/office/drawing/2014/main" id="{F6205F9A-72F3-AF33-6D98-DE5C16C36C53}"/>
              </a:ext>
            </a:extLst>
          </p:cNvPr>
          <p:cNvSpPr/>
          <p:nvPr/>
        </p:nvSpPr>
        <p:spPr>
          <a:xfrm>
            <a:off x="2249978" y="74723"/>
            <a:ext cx="7692044" cy="983764"/>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152400" y="187699"/>
            <a:ext cx="118872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ϵ</a:t>
            </a:r>
            <a:r>
              <a:rPr lang="en-US" dirty="0">
                <a:latin typeface="Arev Sans" pitchFamily="34" charset="0"/>
                <a:ea typeface="Arev Sans" pitchFamily="34" charset="0"/>
                <a:cs typeface="Arev sans bold" pitchFamily="34" charset="0"/>
              </a:rPr>
              <a:t> =       )-approximate </a:t>
            </a:r>
            <a:r>
              <a:rPr lang="en-US" dirty="0">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-designs for </a:t>
            </a:r>
            <a:r>
              <a:rPr lang="en-US" dirty="0">
                <a:solidFill>
                  <a:srgbClr val="FFFF00"/>
                </a:solidFill>
                <a:latin typeface="Arev Sans" pitchFamily="34" charset="0"/>
                <a:ea typeface="Arev Sans" pitchFamily="34" charset="0"/>
                <a:cs typeface="Arev sans bold" pitchFamily="34" charset="0"/>
              </a:rPr>
              <a:t>G</a:t>
            </a:r>
          </a:p>
        </p:txBody>
      </p:sp>
      <p:sp>
        <p:nvSpPr>
          <p:cNvPr id="10" name="TextBox 9">
            <a:extLst>
              <a:ext uri="{FF2B5EF4-FFF2-40B4-BE49-F238E27FC236}">
                <a16:creationId xmlns:a16="http://schemas.microsoft.com/office/drawing/2014/main" id="{ECA9D67C-E5C2-2863-60AE-09CBD92CEE9F}"/>
              </a:ext>
            </a:extLst>
          </p:cNvPr>
          <p:cNvSpPr txBox="1"/>
          <p:nvPr/>
        </p:nvSpPr>
        <p:spPr bwMode="auto">
          <a:xfrm>
            <a:off x="205047" y="1369250"/>
            <a:ext cx="1178190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Baseline (inefficient) randomized construction: </a:t>
            </a:r>
            <a:r>
              <a:rPr lang="en-US" sz="2400" b="1" dirty="0">
                <a:solidFill>
                  <a:srgbClr val="FFFF00"/>
                </a:solidFill>
                <a:latin typeface="Verdana" panose="020B0604030504040204" pitchFamily="34" charset="0"/>
                <a:ea typeface="Verdana" panose="020B0604030504040204" pitchFamily="34" charset="0"/>
                <a:cs typeface="Arev sans bold" pitchFamily="34" charset="0"/>
              </a:rPr>
              <a:t>≳</a:t>
            </a:r>
            <a:r>
              <a:rPr lang="en-US" sz="2400" b="1" dirty="0">
                <a:latin typeface="Verdana" panose="020B0604030504040204" pitchFamily="34" charset="0"/>
                <a:ea typeface="Verdana" panose="020B0604030504040204"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bits of entropy.</a:t>
            </a:r>
            <a:endParaRPr lang="en-US" sz="2400" dirty="0">
              <a:solidFill>
                <a:srgbClr val="FFFF00"/>
              </a:solidFill>
              <a:latin typeface="Arev Sans" pitchFamily="34" charset="0"/>
              <a:ea typeface="Arev Sans" pitchFamily="34" charset="0"/>
              <a:cs typeface="Arev sans bold" pitchFamily="34" charset="0"/>
            </a:endParaRPr>
          </a:p>
        </p:txBody>
      </p:sp>
      <p:grpSp>
        <p:nvGrpSpPr>
          <p:cNvPr id="4" name="Group 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86E6C90A-EC7A-EABA-53B8-F0A2F7F45A7C}"/>
              </a:ext>
            </a:extLst>
          </p:cNvPr>
          <p:cNvGrpSpPr>
            <a:grpSpLocks noChangeAspect="1"/>
          </p:cNvGrpSpPr>
          <p:nvPr>
            <p:custDataLst>
              <p:tags r:id="rId1"/>
            </p:custDataLst>
          </p:nvPr>
        </p:nvGrpSpPr>
        <p:grpSpPr>
          <a:xfrm>
            <a:off x="3456697" y="229941"/>
            <a:ext cx="688588" cy="599712"/>
            <a:chOff x="11431945" y="-17463808"/>
            <a:chExt cx="846890" cy="737582"/>
          </a:xfrm>
        </p:grpSpPr>
        <p:sp>
          <p:nvSpPr>
            <p:cNvPr id="5" name="Freeform: Shape 4">
              <a:extLst>
                <a:ext uri="{FF2B5EF4-FFF2-40B4-BE49-F238E27FC236}">
                  <a16:creationId xmlns:a16="http://schemas.microsoft.com/office/drawing/2014/main" id="{1DC85A3D-0784-2C9C-5CA5-A7A7C84642F7}"/>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84A49D2-2579-16CE-547B-F7A2FC8EDD19}"/>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CCB7DD-222E-2563-37CD-0C0F114C8AC9}"/>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76111A-9143-91CD-9843-5DEDF944E41B}"/>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50A46CA-92B2-5105-1B32-053AA391D83A}"/>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2971AA9-DCB5-BA58-F584-0EAB2C8AA1C8}"/>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7B4748-90F1-0127-EBF3-77FB851BBE10}"/>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307B1CCB-165F-6AD7-BB29-42F2E55861AC}"/>
              </a:ext>
            </a:extLst>
          </p:cNvPr>
          <p:cNvSpPr txBox="1"/>
          <p:nvPr/>
        </p:nvSpPr>
        <p:spPr bwMode="auto">
          <a:xfrm>
            <a:off x="10620895" y="286789"/>
            <a:ext cx="16708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solidFill>
                <a:srgbClr val="FFFF00"/>
              </a:solidFill>
              <a:latin typeface="Arev Sans" pitchFamily="34" charset="0"/>
              <a:ea typeface="Arev Sans" pitchFamily="34" charset="0"/>
              <a:cs typeface="Arev sans bold" pitchFamily="34" charset="0"/>
            </a:endParaRPr>
          </a:p>
        </p:txBody>
      </p:sp>
      <p:sp>
        <p:nvSpPr>
          <p:cNvPr id="2" name="TextBox 1">
            <a:extLst>
              <a:ext uri="{FF2B5EF4-FFF2-40B4-BE49-F238E27FC236}">
                <a16:creationId xmlns:a16="http://schemas.microsoft.com/office/drawing/2014/main" id="{AB75BB99-0060-1931-9B9B-855A5D3BF169}"/>
              </a:ext>
            </a:extLst>
          </p:cNvPr>
          <p:cNvSpPr txBox="1"/>
          <p:nvPr/>
        </p:nvSpPr>
        <p:spPr bwMode="auto">
          <a:xfrm>
            <a:off x="430490" y="3237901"/>
            <a:ext cx="1437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sp>
        <p:nvSpPr>
          <p:cNvPr id="8" name="TextBox 7">
            <a:extLst>
              <a:ext uri="{FF2B5EF4-FFF2-40B4-BE49-F238E27FC236}">
                <a16:creationId xmlns:a16="http://schemas.microsoft.com/office/drawing/2014/main" id="{52DEC9E3-9304-1DF5-38FB-8C3AD34D06DD}"/>
              </a:ext>
            </a:extLst>
          </p:cNvPr>
          <p:cNvSpPr txBox="1"/>
          <p:nvPr/>
        </p:nvSpPr>
        <p:spPr bwMode="auto">
          <a:xfrm>
            <a:off x="430490" y="4355610"/>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16" name="TextBox 15">
            <a:extLst>
              <a:ext uri="{FF2B5EF4-FFF2-40B4-BE49-F238E27FC236}">
                <a16:creationId xmlns:a16="http://schemas.microsoft.com/office/drawing/2014/main" id="{5056C978-C615-B007-7E3D-6756A70D820E}"/>
              </a:ext>
            </a:extLst>
          </p:cNvPr>
          <p:cNvSpPr txBox="1"/>
          <p:nvPr/>
        </p:nvSpPr>
        <p:spPr bwMode="auto">
          <a:xfrm>
            <a:off x="430490" y="2438767"/>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G</a:t>
            </a:r>
            <a:endParaRPr lang="en-US" sz="2400" dirty="0">
              <a:latin typeface="Arev Sans" pitchFamily="34" charset="0"/>
              <a:ea typeface="Arev Sans" pitchFamily="34" charset="0"/>
              <a:cs typeface="Arev sans bold" pitchFamily="34" charset="0"/>
            </a:endParaRPr>
          </a:p>
        </p:txBody>
      </p:sp>
      <p:sp>
        <p:nvSpPr>
          <p:cNvPr id="18" name="TextBox 17">
            <a:extLst>
              <a:ext uri="{FF2B5EF4-FFF2-40B4-BE49-F238E27FC236}">
                <a16:creationId xmlns:a16="http://schemas.microsoft.com/office/drawing/2014/main" id="{B1EE0811-0BD4-0842-5935-7776599EC696}"/>
              </a:ext>
            </a:extLst>
          </p:cNvPr>
          <p:cNvSpPr txBox="1"/>
          <p:nvPr/>
        </p:nvSpPr>
        <p:spPr bwMode="auto">
          <a:xfrm>
            <a:off x="2088807" y="2434393"/>
            <a:ext cx="182138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reference</a:t>
            </a:r>
          </a:p>
        </p:txBody>
      </p:sp>
      <p:sp>
        <p:nvSpPr>
          <p:cNvPr id="19" name="TextBox 18">
            <a:extLst>
              <a:ext uri="{FF2B5EF4-FFF2-40B4-BE49-F238E27FC236}">
                <a16:creationId xmlns:a16="http://schemas.microsoft.com/office/drawing/2014/main" id="{C955C885-7F19-47D6-0F8E-70B7DF1AA42F}"/>
              </a:ext>
            </a:extLst>
          </p:cNvPr>
          <p:cNvSpPr txBox="1"/>
          <p:nvPr/>
        </p:nvSpPr>
        <p:spPr bwMode="auto">
          <a:xfrm>
            <a:off x="5212591" y="243439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entropy</a:t>
            </a:r>
          </a:p>
        </p:txBody>
      </p:sp>
      <p:sp>
        <p:nvSpPr>
          <p:cNvPr id="23" name="TextBox 22">
            <a:extLst>
              <a:ext uri="{FF2B5EF4-FFF2-40B4-BE49-F238E27FC236}">
                <a16:creationId xmlns:a16="http://schemas.microsoft.com/office/drawing/2014/main" id="{02FE9B4E-2300-4812-0415-0A670BFB320C}"/>
              </a:ext>
            </a:extLst>
          </p:cNvPr>
          <p:cNvSpPr txBox="1"/>
          <p:nvPr/>
        </p:nvSpPr>
        <p:spPr bwMode="auto">
          <a:xfrm>
            <a:off x="8688173" y="2434393"/>
            <a:ext cx="2667012"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applications</a:t>
            </a:r>
          </a:p>
        </p:txBody>
      </p:sp>
      <p:sp>
        <p:nvSpPr>
          <p:cNvPr id="25" name="TextBox 24">
            <a:extLst>
              <a:ext uri="{FF2B5EF4-FFF2-40B4-BE49-F238E27FC236}">
                <a16:creationId xmlns:a16="http://schemas.microsoft.com/office/drawing/2014/main" id="{6087205C-5F5E-383E-AD80-F47A97FA6B89}"/>
              </a:ext>
            </a:extLst>
          </p:cNvPr>
          <p:cNvSpPr txBox="1"/>
          <p:nvPr/>
        </p:nvSpPr>
        <p:spPr bwMode="auto">
          <a:xfrm>
            <a:off x="1931998" y="3213523"/>
            <a:ext cx="2134998"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[KNR’05]</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[Kas’05]</a:t>
            </a:r>
          </a:p>
        </p:txBody>
      </p:sp>
      <p:sp>
        <p:nvSpPr>
          <p:cNvPr id="27" name="TextBox 26">
            <a:extLst>
              <a:ext uri="{FF2B5EF4-FFF2-40B4-BE49-F238E27FC236}">
                <a16:creationId xmlns:a16="http://schemas.microsoft.com/office/drawing/2014/main" id="{5F6B0291-8E5C-4822-5B65-520AF2599174}"/>
              </a:ext>
            </a:extLst>
          </p:cNvPr>
          <p:cNvSpPr txBox="1"/>
          <p:nvPr/>
        </p:nvSpPr>
        <p:spPr bwMode="auto">
          <a:xfrm>
            <a:off x="1931998" y="4211572"/>
            <a:ext cx="2134998"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[BHH’19]</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t>
            </a:r>
            <a:r>
              <a:rPr lang="en-US" sz="1800" cap="small" dirty="0">
                <a:latin typeface="Arev Sans" pitchFamily="34" charset="0"/>
                <a:ea typeface="Arev Sans" pitchFamily="34" charset="0"/>
                <a:cs typeface="Arev sans bold" pitchFamily="34" charset="0"/>
              </a:rPr>
              <a:t>Hj</a:t>
            </a:r>
            <a:r>
              <a:rPr lang="en-US" sz="1800" dirty="0">
                <a:latin typeface="Arev Sans" pitchFamily="34" charset="0"/>
                <a:ea typeface="Arev Sans" pitchFamily="34" charset="0"/>
                <a:cs typeface="Arev sans bold" pitchFamily="34" charset="0"/>
              </a:rPr>
              <a:t>’20]</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[Haf’22]</a:t>
            </a:r>
          </a:p>
        </p:txBody>
      </p:sp>
      <p:sp>
        <p:nvSpPr>
          <p:cNvPr id="29" name="TextBox 28">
            <a:extLst>
              <a:ext uri="{FF2B5EF4-FFF2-40B4-BE49-F238E27FC236}">
                <a16:creationId xmlns:a16="http://schemas.microsoft.com/office/drawing/2014/main" id="{A43DF10E-EB05-AB0A-02A7-FC9CE2E4BB96}"/>
              </a:ext>
            </a:extLst>
          </p:cNvPr>
          <p:cNvSpPr txBox="1"/>
          <p:nvPr/>
        </p:nvSpPr>
        <p:spPr bwMode="auto">
          <a:xfrm>
            <a:off x="5212591" y="321352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9" name="TextBox 8">
            <a:extLst>
              <a:ext uri="{FF2B5EF4-FFF2-40B4-BE49-F238E27FC236}">
                <a16:creationId xmlns:a16="http://schemas.microsoft.com/office/drawing/2014/main" id="{FDE64F72-195B-56B9-06CC-7E3B32CF226A}"/>
              </a:ext>
            </a:extLst>
          </p:cNvPr>
          <p:cNvSpPr txBox="1"/>
          <p:nvPr/>
        </p:nvSpPr>
        <p:spPr bwMode="auto">
          <a:xfrm>
            <a:off x="8478789" y="3103626"/>
            <a:ext cx="3528874"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Cryptography, sparse JL,</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codes, hashing, explicit</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near-Ramanujan graphs</a:t>
            </a:r>
          </a:p>
        </p:txBody>
      </p:sp>
      <p:sp>
        <p:nvSpPr>
          <p:cNvPr id="12" name="TextBox 11">
            <a:extLst>
              <a:ext uri="{FF2B5EF4-FFF2-40B4-BE49-F238E27FC236}">
                <a16:creationId xmlns:a16="http://schemas.microsoft.com/office/drawing/2014/main" id="{D8E097BD-4782-972A-5CE1-FD29D32C9519}"/>
              </a:ext>
            </a:extLst>
          </p:cNvPr>
          <p:cNvSpPr txBox="1"/>
          <p:nvPr/>
        </p:nvSpPr>
        <p:spPr bwMode="auto">
          <a:xfrm>
            <a:off x="5026939" y="4355610"/>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Õ(</a:t>
            </a:r>
            <a:r>
              <a:rPr lang="en-US" sz="2400" dirty="0" err="1">
                <a:solidFill>
                  <a:srgbClr val="FFFF00"/>
                </a:solidFill>
                <a:latin typeface="Arev Sans" pitchFamily="34" charset="0"/>
                <a:ea typeface="Arev Sans" pitchFamily="34" charset="0"/>
                <a:cs typeface="Arev sans bold" pitchFamily="34" charset="0"/>
              </a:rPr>
              <a:t>k</a:t>
            </a:r>
            <a:r>
              <a:rPr lang="en-US" baseline="30000" dirty="0" err="1">
                <a:solidFill>
                  <a:srgbClr val="FFFF00"/>
                </a:solidFill>
                <a:latin typeface="Arev Sans" pitchFamily="34" charset="0"/>
                <a:ea typeface="Arev Sans" pitchFamily="34" charset="0"/>
                <a:cs typeface="Arev sans bold" pitchFamily="34" charset="0"/>
              </a:rPr>
              <a:t>C</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baseline="30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a:t>
            </a:r>
          </a:p>
        </p:txBody>
      </p:sp>
      <p:sp>
        <p:nvSpPr>
          <p:cNvPr id="13" name="TextBox 12">
            <a:extLst>
              <a:ext uri="{FF2B5EF4-FFF2-40B4-BE49-F238E27FC236}">
                <a16:creationId xmlns:a16="http://schemas.microsoft.com/office/drawing/2014/main" id="{1FA592A6-D0CF-A36A-7405-7BDF69274968}"/>
              </a:ext>
            </a:extLst>
          </p:cNvPr>
          <p:cNvSpPr txBox="1"/>
          <p:nvPr/>
        </p:nvSpPr>
        <p:spPr bwMode="auto">
          <a:xfrm>
            <a:off x="8478789" y="4377546"/>
            <a:ext cx="3528874"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Randomized benchmarking,</a:t>
            </a:r>
          </a:p>
          <a:p>
            <a:pPr algn="ctr" eaLnBrk="1" hangingPunct="1">
              <a:lnSpc>
                <a:spcPct val="120000"/>
              </a:lnSpc>
            </a:pPr>
            <a:r>
              <a:rPr lang="en-US" sz="1800" dirty="0">
                <a:latin typeface="Arev Sans" pitchFamily="34" charset="0"/>
                <a:ea typeface="Arev Sans" pitchFamily="34" charset="0"/>
                <a:cs typeface="Arev sans bold" pitchFamily="34" charset="0"/>
              </a:rPr>
              <a:t>black holes, “hierarchy for replica quantum advantage”</a:t>
            </a:r>
          </a:p>
        </p:txBody>
      </p:sp>
      <p:sp>
        <p:nvSpPr>
          <p:cNvPr id="14" name="TextBox 13">
            <a:extLst>
              <a:ext uri="{FF2B5EF4-FFF2-40B4-BE49-F238E27FC236}">
                <a16:creationId xmlns:a16="http://schemas.microsoft.com/office/drawing/2014/main" id="{AB39BF64-3A99-6EC3-817A-EDC683BB9454}"/>
              </a:ext>
            </a:extLst>
          </p:cNvPr>
          <p:cNvSpPr txBox="1"/>
          <p:nvPr/>
        </p:nvSpPr>
        <p:spPr bwMode="auto">
          <a:xfrm>
            <a:off x="4226778" y="4992734"/>
            <a:ext cx="3735320" cy="13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u="sng" dirty="0">
                <a:latin typeface="Arev Sans" pitchFamily="34" charset="0"/>
                <a:ea typeface="Arev Sans" pitchFamily="34" charset="0"/>
                <a:cs typeface="Arev sans bold" pitchFamily="34" charset="0"/>
              </a:rPr>
              <a:t>strongly explicit</a:t>
            </a:r>
            <a:endParaRPr lang="en-US" sz="2400" dirty="0">
              <a:latin typeface="Arev Sans" pitchFamily="34" charset="0"/>
              <a:ea typeface="Arev Sans" pitchFamily="34" charset="0"/>
              <a:cs typeface="Arev sans bold" pitchFamily="34" charset="0"/>
            </a:endParaRPr>
          </a:p>
          <a:p>
            <a:pPr algn="ctr">
              <a:lnSpc>
                <a:spcPct val="120000"/>
              </a:lnSpc>
            </a:pPr>
            <a:r>
              <a:rPr lang="en-US" sz="2400" dirty="0">
                <a:latin typeface="Arev Sans" pitchFamily="34" charset="0"/>
                <a:ea typeface="Arev Sans" pitchFamily="34" charset="0"/>
                <a:cs typeface="Arev sans bold" pitchFamily="34" charset="0"/>
              </a:rPr>
              <a:t>random size-O(</a:t>
            </a:r>
            <a:r>
              <a:rPr lang="en-US" sz="2400" dirty="0" err="1">
                <a:solidFill>
                  <a:srgbClr val="FFFF00"/>
                </a:solidFill>
                <a:latin typeface="Arev Sans" pitchFamily="34" charset="0"/>
                <a:ea typeface="Arev Sans" pitchFamily="34" charset="0"/>
                <a:cs typeface="Arev sans bold" pitchFamily="34" charset="0"/>
              </a:rPr>
              <a:t>k</a:t>
            </a:r>
            <a:r>
              <a:rPr lang="en-US" sz="2400" baseline="30000" dirty="0" err="1">
                <a:solidFill>
                  <a:srgbClr val="FFFF00"/>
                </a:solidFill>
                <a:latin typeface="Arev Sans" pitchFamily="34" charset="0"/>
                <a:ea typeface="Arev Sans" pitchFamily="34" charset="0"/>
                <a:cs typeface="Arev sans bold" pitchFamily="34" charset="0"/>
              </a:rPr>
              <a:t>C</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baseline="30000" dirty="0">
                <a:solidFill>
                  <a:srgbClr val="FFFF00"/>
                </a:solidFill>
                <a:latin typeface="Arev Sans" pitchFamily="34" charset="0"/>
                <a:ea typeface="Arev Sans" pitchFamily="34" charset="0"/>
                <a:cs typeface="Arev sans bold" pitchFamily="34" charset="0"/>
              </a:rPr>
              <a:t>2</a:t>
            </a:r>
            <a:r>
              <a:rPr lang="en-US" sz="2400" dirty="0">
                <a:latin typeface="Arev Sans" pitchFamily="34" charset="0"/>
                <a:ea typeface="Arev Sans" pitchFamily="34" charset="0"/>
                <a:cs typeface="Arev sans bold" pitchFamily="34" charset="0"/>
              </a:rPr>
              <a:t>)</a:t>
            </a:r>
          </a:p>
          <a:p>
            <a:pPr algn="ctr">
              <a:lnSpc>
                <a:spcPct val="120000"/>
              </a:lnSpc>
            </a:pP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-qubit circuit works</a:t>
            </a:r>
          </a:p>
        </p:txBody>
      </p:sp>
      <p:cxnSp>
        <p:nvCxnSpPr>
          <p:cNvPr id="15" name="Straight Connector 14">
            <a:extLst>
              <a:ext uri="{FF2B5EF4-FFF2-40B4-BE49-F238E27FC236}">
                <a16:creationId xmlns:a16="http://schemas.microsoft.com/office/drawing/2014/main" id="{28340130-F60D-0B79-B9C8-86826F0A840B}"/>
              </a:ext>
            </a:extLst>
          </p:cNvPr>
          <p:cNvCxnSpPr>
            <a:cxnSpLocks/>
          </p:cNvCxnSpPr>
          <p:nvPr/>
        </p:nvCxnSpPr>
        <p:spPr bwMode="auto">
          <a:xfrm>
            <a:off x="322083" y="2978870"/>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Tree>
    <p:extLst>
      <p:ext uri="{BB962C8B-B14F-4D97-AF65-F5344CB8AC3E}">
        <p14:creationId xmlns:p14="http://schemas.microsoft.com/office/powerpoint/2010/main" val="2195727223"/>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6" grpId="0"/>
      <p:bldP spid="18" grpId="0"/>
      <p:bldP spid="19" grpId="0"/>
      <p:bldP spid="23" grpId="0"/>
      <p:bldP spid="25" grpId="0"/>
      <p:bldP spid="27" grpId="0"/>
      <p:bldP spid="29" grpId="0"/>
      <p:bldP spid="9"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5">
            <a:extLst>
              <a:ext uri="{FF2B5EF4-FFF2-40B4-BE49-F238E27FC236}">
                <a16:creationId xmlns:a16="http://schemas.microsoft.com/office/drawing/2014/main" id="{F6205F9A-72F3-AF33-6D98-DE5C16C36C53}"/>
              </a:ext>
            </a:extLst>
          </p:cNvPr>
          <p:cNvSpPr/>
          <p:nvPr/>
        </p:nvSpPr>
        <p:spPr>
          <a:xfrm>
            <a:off x="2249978" y="74723"/>
            <a:ext cx="7692044" cy="983764"/>
          </a:xfrm>
          <a:prstGeom prst="roundRect">
            <a:avLst/>
          </a:prstGeom>
          <a:solidFill>
            <a:srgbClr val="AC0000"/>
          </a:solidFill>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dirty="0">
              <a:solidFill>
                <a:schemeClr val="bg1"/>
              </a:solidFill>
              <a:latin typeface="Arev Sans" pitchFamily="34" charset="0"/>
              <a:ea typeface="Arev Sans" pitchFamily="34" charset="0"/>
            </a:endParaRPr>
          </a:p>
        </p:txBody>
      </p:sp>
      <p:sp>
        <p:nvSpPr>
          <p:cNvPr id="3" name="TextBox 2">
            <a:extLst>
              <a:ext uri="{FF2B5EF4-FFF2-40B4-BE49-F238E27FC236}">
                <a16:creationId xmlns:a16="http://schemas.microsoft.com/office/drawing/2014/main" id="{01A6BC4D-5093-42F8-9835-03F87C63527E}"/>
              </a:ext>
            </a:extLst>
          </p:cNvPr>
          <p:cNvSpPr txBox="1"/>
          <p:nvPr/>
        </p:nvSpPr>
        <p:spPr bwMode="auto">
          <a:xfrm>
            <a:off x="152400" y="187699"/>
            <a:ext cx="11887200"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latin typeface="Arev Sans" pitchFamily="34" charset="0"/>
                <a:ea typeface="Arev Sans" pitchFamily="34" charset="0"/>
                <a:cs typeface="Arev sans bold" pitchFamily="34" charset="0"/>
              </a:rPr>
              <a:t>(</a:t>
            </a:r>
            <a:r>
              <a:rPr lang="en-US" dirty="0">
                <a:solidFill>
                  <a:srgbClr val="FFFF00"/>
                </a:solidFill>
                <a:latin typeface="Arev Sans" pitchFamily="34" charset="0"/>
                <a:ea typeface="Arev Sans" pitchFamily="34" charset="0"/>
                <a:cs typeface="Arev sans bold" pitchFamily="34" charset="0"/>
              </a:rPr>
              <a:t>ϵ</a:t>
            </a:r>
            <a:r>
              <a:rPr lang="en-US" dirty="0">
                <a:latin typeface="Arev Sans" pitchFamily="34" charset="0"/>
                <a:ea typeface="Arev Sans" pitchFamily="34" charset="0"/>
                <a:cs typeface="Arev sans bold" pitchFamily="34" charset="0"/>
              </a:rPr>
              <a:t> =       )-approximate </a:t>
            </a:r>
            <a:r>
              <a:rPr lang="en-US" dirty="0">
                <a:solidFill>
                  <a:srgbClr val="FFFF00"/>
                </a:solidFill>
                <a:latin typeface="Arev Sans" pitchFamily="34" charset="0"/>
                <a:ea typeface="Arev Sans" pitchFamily="34" charset="0"/>
                <a:cs typeface="Arev sans bold" pitchFamily="34" charset="0"/>
              </a:rPr>
              <a:t>k</a:t>
            </a:r>
            <a:r>
              <a:rPr lang="en-US" dirty="0">
                <a:latin typeface="Arev Sans" pitchFamily="34" charset="0"/>
                <a:ea typeface="Arev Sans" pitchFamily="34" charset="0"/>
                <a:cs typeface="Arev sans bold" pitchFamily="34" charset="0"/>
              </a:rPr>
              <a:t>-designs for </a:t>
            </a:r>
            <a:r>
              <a:rPr lang="en-US" dirty="0">
                <a:solidFill>
                  <a:srgbClr val="FFFF00"/>
                </a:solidFill>
                <a:latin typeface="Arev Sans" pitchFamily="34" charset="0"/>
                <a:ea typeface="Arev Sans" pitchFamily="34" charset="0"/>
                <a:cs typeface="Arev sans bold" pitchFamily="34" charset="0"/>
              </a:rPr>
              <a:t>G</a:t>
            </a:r>
          </a:p>
        </p:txBody>
      </p:sp>
      <p:sp>
        <p:nvSpPr>
          <p:cNvPr id="10" name="TextBox 9">
            <a:extLst>
              <a:ext uri="{FF2B5EF4-FFF2-40B4-BE49-F238E27FC236}">
                <a16:creationId xmlns:a16="http://schemas.microsoft.com/office/drawing/2014/main" id="{ECA9D67C-E5C2-2863-60AE-09CBD92CEE9F}"/>
              </a:ext>
            </a:extLst>
          </p:cNvPr>
          <p:cNvSpPr txBox="1"/>
          <p:nvPr/>
        </p:nvSpPr>
        <p:spPr bwMode="auto">
          <a:xfrm>
            <a:off x="205047" y="1369250"/>
            <a:ext cx="11781906"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Baseline (inefficient) randomized construction: </a:t>
            </a:r>
            <a:r>
              <a:rPr lang="en-US" sz="2400" b="1" dirty="0">
                <a:solidFill>
                  <a:srgbClr val="FFFF00"/>
                </a:solidFill>
                <a:latin typeface="Verdana" panose="020B0604030504040204" pitchFamily="34" charset="0"/>
                <a:ea typeface="Verdana" panose="020B0604030504040204" pitchFamily="34" charset="0"/>
                <a:cs typeface="Arev sans bold" pitchFamily="34" charset="0"/>
              </a:rPr>
              <a:t>≳</a:t>
            </a:r>
            <a:r>
              <a:rPr lang="en-US" sz="2400" b="1" dirty="0">
                <a:latin typeface="Verdana" panose="020B0604030504040204" pitchFamily="34" charset="0"/>
                <a:ea typeface="Verdana" panose="020B0604030504040204"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bits of entropy.</a:t>
            </a:r>
            <a:endParaRPr lang="en-US" sz="2400" dirty="0">
              <a:solidFill>
                <a:srgbClr val="FFFF00"/>
              </a:solidFill>
              <a:latin typeface="Arev Sans" pitchFamily="34" charset="0"/>
              <a:ea typeface="Arev Sans" pitchFamily="34" charset="0"/>
              <a:cs typeface="Arev sans bold" pitchFamily="34" charset="0"/>
            </a:endParaRPr>
          </a:p>
        </p:txBody>
      </p:sp>
      <p:grpSp>
        <p:nvGrpSpPr>
          <p:cNvPr id="4" name="Group 3" descr="\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title="IguanaTex Vector Display">
            <a:extLst>
              <a:ext uri="{FF2B5EF4-FFF2-40B4-BE49-F238E27FC236}">
                <a16:creationId xmlns:a16="http://schemas.microsoft.com/office/drawing/2014/main" id="{86E6C90A-EC7A-EABA-53B8-F0A2F7F45A7C}"/>
              </a:ext>
            </a:extLst>
          </p:cNvPr>
          <p:cNvGrpSpPr>
            <a:grpSpLocks noChangeAspect="1"/>
          </p:cNvGrpSpPr>
          <p:nvPr>
            <p:custDataLst>
              <p:tags r:id="rId1"/>
            </p:custDataLst>
          </p:nvPr>
        </p:nvGrpSpPr>
        <p:grpSpPr>
          <a:xfrm>
            <a:off x="3456697" y="229941"/>
            <a:ext cx="688588" cy="599712"/>
            <a:chOff x="11431945" y="-17463808"/>
            <a:chExt cx="846890" cy="737582"/>
          </a:xfrm>
        </p:grpSpPr>
        <p:sp>
          <p:nvSpPr>
            <p:cNvPr id="5" name="Freeform: Shape 4">
              <a:extLst>
                <a:ext uri="{FF2B5EF4-FFF2-40B4-BE49-F238E27FC236}">
                  <a16:creationId xmlns:a16="http://schemas.microsoft.com/office/drawing/2014/main" id="{1DC85A3D-0784-2C9C-5CA5-A7A7C84642F7}"/>
                </a:ext>
              </a:extLst>
            </p:cNvPr>
            <p:cNvSpPr/>
            <p:nvPr>
              <p:custDataLst>
                <p:tags r:id="rId2"/>
              </p:custDataLst>
            </p:nvPr>
          </p:nvSpPr>
          <p:spPr>
            <a:xfrm flipV="1">
              <a:off x="11792254" y="-17463808"/>
              <a:ext cx="131768" cy="221342"/>
            </a:xfrm>
            <a:custGeom>
              <a:avLst/>
              <a:gdLst>
                <a:gd name="connsiteX0" fmla="*/ 4258 w 131768"/>
                <a:gd name="connsiteY0" fmla="*/ 23899 h 221342"/>
                <a:gd name="connsiteX1" fmla="*/ 4258 w 131768"/>
                <a:gd name="connsiteY1" fmla="*/ -1305 h 221342"/>
                <a:gd name="connsiteX2" fmla="*/ 131769 w 131768"/>
                <a:gd name="connsiteY2" fmla="*/ -1305 h 221342"/>
                <a:gd name="connsiteX3" fmla="*/ 131769 w 131768"/>
                <a:gd name="connsiteY3" fmla="*/ 23899 h 221342"/>
                <a:gd name="connsiteX4" fmla="*/ 82887 w 131768"/>
                <a:gd name="connsiteY4" fmla="*/ 23899 h 221342"/>
                <a:gd name="connsiteX5" fmla="*/ 82887 w 131768"/>
                <a:gd name="connsiteY5" fmla="*/ 220037 h 221342"/>
                <a:gd name="connsiteX6" fmla="*/ 52836 w 131768"/>
                <a:gd name="connsiteY6" fmla="*/ 220037 h 221342"/>
                <a:gd name="connsiteX7" fmla="*/ 0 w 131768"/>
                <a:gd name="connsiteY7" fmla="*/ 209407 h 221342"/>
                <a:gd name="connsiteX8" fmla="*/ 0 w 131768"/>
                <a:gd name="connsiteY8" fmla="*/ 182079 h 221342"/>
                <a:gd name="connsiteX9" fmla="*/ 53140 w 131768"/>
                <a:gd name="connsiteY9" fmla="*/ 192709 h 221342"/>
                <a:gd name="connsiteX10" fmla="*/ 53140 w 131768"/>
                <a:gd name="connsiteY10" fmla="*/ 23899 h 221342"/>
                <a:gd name="connsiteX11" fmla="*/ 4258 w 131768"/>
                <a:gd name="connsiteY11" fmla="*/ 23899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768" h="221342">
                  <a:moveTo>
                    <a:pt x="4258" y="23899"/>
                  </a:moveTo>
                  <a:lnTo>
                    <a:pt x="4258" y="-1305"/>
                  </a:lnTo>
                  <a:lnTo>
                    <a:pt x="131769" y="-1305"/>
                  </a:lnTo>
                  <a:lnTo>
                    <a:pt x="131769" y="23899"/>
                  </a:lnTo>
                  <a:lnTo>
                    <a:pt x="82887" y="23899"/>
                  </a:lnTo>
                  <a:lnTo>
                    <a:pt x="82887" y="220037"/>
                  </a:lnTo>
                  <a:lnTo>
                    <a:pt x="52836" y="220037"/>
                  </a:lnTo>
                  <a:lnTo>
                    <a:pt x="0" y="209407"/>
                  </a:lnTo>
                  <a:lnTo>
                    <a:pt x="0" y="182079"/>
                  </a:lnTo>
                  <a:lnTo>
                    <a:pt x="53140" y="192709"/>
                  </a:lnTo>
                  <a:lnTo>
                    <a:pt x="53140" y="23899"/>
                  </a:lnTo>
                  <a:lnTo>
                    <a:pt x="4258" y="23899"/>
                  </a:lnTo>
                  <a:close/>
                </a:path>
              </a:pathLst>
            </a:custGeom>
            <a:solidFill>
              <a:srgbClr val="FFFF00"/>
            </a:solidFill>
            <a:ln w="3047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84A49D2-2579-16CE-547B-F7A2FC8EDD19}"/>
                </a:ext>
              </a:extLst>
            </p:cNvPr>
            <p:cNvSpPr/>
            <p:nvPr>
              <p:custDataLst>
                <p:tags r:id="rId3"/>
              </p:custDataLst>
            </p:nvPr>
          </p:nvSpPr>
          <p:spPr>
            <a:xfrm flipV="1">
              <a:off x="11431945" y="-17128967"/>
              <a:ext cx="846890" cy="30480"/>
            </a:xfrm>
            <a:custGeom>
              <a:avLst/>
              <a:gdLst>
                <a:gd name="connsiteX0" fmla="*/ 0 w 846890"/>
                <a:gd name="connsiteY0" fmla="*/ -1286 h 30480"/>
                <a:gd name="connsiteX1" fmla="*/ 846891 w 846890"/>
                <a:gd name="connsiteY1" fmla="*/ -1286 h 30480"/>
              </a:gdLst>
              <a:ahLst/>
              <a:cxnLst>
                <a:cxn ang="0">
                  <a:pos x="connsiteX0" y="connsiteY0"/>
                </a:cxn>
                <a:cxn ang="0">
                  <a:pos x="connsiteX1" y="connsiteY1"/>
                </a:cxn>
              </a:cxnLst>
              <a:rect l="l" t="t" r="r" b="b"/>
              <a:pathLst>
                <a:path w="846890" h="30480">
                  <a:moveTo>
                    <a:pt x="0" y="-1286"/>
                  </a:moveTo>
                  <a:lnTo>
                    <a:pt x="846891" y="-1286"/>
                  </a:lnTo>
                </a:path>
              </a:pathLst>
            </a:custGeom>
            <a:noFill/>
            <a:ln w="17492" cap="flat">
              <a:solidFill>
                <a:srgbClr val="FFFF00"/>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CCB7DD-222E-2563-37CD-0C0F114C8AC9}"/>
                </a:ext>
              </a:extLst>
            </p:cNvPr>
            <p:cNvSpPr/>
            <p:nvPr>
              <p:custDataLst>
                <p:tags r:id="rId4"/>
              </p:custDataLst>
            </p:nvPr>
          </p:nvSpPr>
          <p:spPr>
            <a:xfrm flipV="1">
              <a:off x="11465497" y="-16947568"/>
              <a:ext cx="167592" cy="221342"/>
            </a:xfrm>
            <a:custGeom>
              <a:avLst/>
              <a:gdLst>
                <a:gd name="connsiteX0" fmla="*/ 0 w 167592"/>
                <a:gd name="connsiteY0" fmla="*/ 220071 h 221342"/>
                <a:gd name="connsiteX1" fmla="*/ 0 w 167592"/>
                <a:gd name="connsiteY1" fmla="*/ -1271 h 221342"/>
                <a:gd name="connsiteX2" fmla="*/ 29146 w 167592"/>
                <a:gd name="connsiteY2" fmla="*/ -1271 h 221342"/>
                <a:gd name="connsiteX3" fmla="*/ 29146 w 167592"/>
                <a:gd name="connsiteY3" fmla="*/ 183932 h 221342"/>
                <a:gd name="connsiteX4" fmla="*/ 127216 w 167592"/>
                <a:gd name="connsiteY4" fmla="*/ -1271 h 221342"/>
                <a:gd name="connsiteX5" fmla="*/ 167593 w 167592"/>
                <a:gd name="connsiteY5" fmla="*/ -1271 h 221342"/>
                <a:gd name="connsiteX6" fmla="*/ 167593 w 167592"/>
                <a:gd name="connsiteY6" fmla="*/ 220071 h 221342"/>
                <a:gd name="connsiteX7" fmla="*/ 138446 w 167592"/>
                <a:gd name="connsiteY7" fmla="*/ 220071 h 221342"/>
                <a:gd name="connsiteX8" fmla="*/ 138446 w 167592"/>
                <a:gd name="connsiteY8" fmla="*/ 34857 h 221342"/>
                <a:gd name="connsiteX9" fmla="*/ 40376 w 167592"/>
                <a:gd name="connsiteY9" fmla="*/ 220071 h 221342"/>
                <a:gd name="connsiteX10" fmla="*/ 0 w 167592"/>
                <a:gd name="connsiteY10" fmla="*/ 220071 h 2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92" h="221342">
                  <a:moveTo>
                    <a:pt x="0" y="220071"/>
                  </a:moveTo>
                  <a:lnTo>
                    <a:pt x="0" y="-1271"/>
                  </a:lnTo>
                  <a:lnTo>
                    <a:pt x="29146" y="-1271"/>
                  </a:lnTo>
                  <a:lnTo>
                    <a:pt x="29146" y="183932"/>
                  </a:lnTo>
                  <a:lnTo>
                    <a:pt x="127216" y="-1271"/>
                  </a:lnTo>
                  <a:lnTo>
                    <a:pt x="167593" y="-1271"/>
                  </a:lnTo>
                  <a:lnTo>
                    <a:pt x="167593" y="220071"/>
                  </a:lnTo>
                  <a:lnTo>
                    <a:pt x="138446" y="220071"/>
                  </a:lnTo>
                  <a:lnTo>
                    <a:pt x="138446" y="34857"/>
                  </a:lnTo>
                  <a:lnTo>
                    <a:pt x="40376" y="220071"/>
                  </a:lnTo>
                  <a:lnTo>
                    <a:pt x="0" y="220071"/>
                  </a:lnTo>
                  <a:close/>
                </a:path>
              </a:pathLst>
            </a:custGeom>
            <a:solidFill>
              <a:srgbClr val="FFFF00"/>
            </a:solidFill>
            <a:ln w="30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76111A-9143-91CD-9843-5DEDF944E41B}"/>
                </a:ext>
              </a:extLst>
            </p:cNvPr>
            <p:cNvSpPr/>
            <p:nvPr>
              <p:custDataLst>
                <p:tags r:id="rId5"/>
              </p:custDataLst>
            </p:nvPr>
          </p:nvSpPr>
          <p:spPr>
            <a:xfrm flipV="1">
              <a:off x="11694937" y="-16993424"/>
              <a:ext cx="100155" cy="168229"/>
            </a:xfrm>
            <a:custGeom>
              <a:avLst/>
              <a:gdLst>
                <a:gd name="connsiteX0" fmla="*/ 3230 w 100155"/>
                <a:gd name="connsiteY0" fmla="*/ 17878 h 168229"/>
                <a:gd name="connsiteX1" fmla="*/ 3230 w 100155"/>
                <a:gd name="connsiteY1" fmla="*/ -1276 h 168229"/>
                <a:gd name="connsiteX2" fmla="*/ 100156 w 100155"/>
                <a:gd name="connsiteY2" fmla="*/ -1276 h 168229"/>
                <a:gd name="connsiteX3" fmla="*/ 100156 w 100155"/>
                <a:gd name="connsiteY3" fmla="*/ 17878 h 168229"/>
                <a:gd name="connsiteX4" fmla="*/ 62999 w 100155"/>
                <a:gd name="connsiteY4" fmla="*/ 17878 h 168229"/>
                <a:gd name="connsiteX5" fmla="*/ 62999 w 100155"/>
                <a:gd name="connsiteY5" fmla="*/ 166954 h 168229"/>
                <a:gd name="connsiteX6" fmla="*/ 40158 w 100155"/>
                <a:gd name="connsiteY6" fmla="*/ 166954 h 168229"/>
                <a:gd name="connsiteX7" fmla="*/ 0 w 100155"/>
                <a:gd name="connsiteY7" fmla="*/ 158876 h 168229"/>
                <a:gd name="connsiteX8" fmla="*/ 0 w 100155"/>
                <a:gd name="connsiteY8" fmla="*/ 138103 h 168229"/>
                <a:gd name="connsiteX9" fmla="*/ 40386 w 100155"/>
                <a:gd name="connsiteY9" fmla="*/ 146179 h 168229"/>
                <a:gd name="connsiteX10" fmla="*/ 40386 w 100155"/>
                <a:gd name="connsiteY10" fmla="*/ 17878 h 168229"/>
                <a:gd name="connsiteX11" fmla="*/ 3230 w 100155"/>
                <a:gd name="connsiteY11" fmla="*/ 17878 h 16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55" h="168229">
                  <a:moveTo>
                    <a:pt x="3230" y="17878"/>
                  </a:moveTo>
                  <a:lnTo>
                    <a:pt x="3230" y="-1276"/>
                  </a:lnTo>
                  <a:lnTo>
                    <a:pt x="100156" y="-1276"/>
                  </a:lnTo>
                  <a:lnTo>
                    <a:pt x="100156" y="17878"/>
                  </a:lnTo>
                  <a:lnTo>
                    <a:pt x="62999" y="17878"/>
                  </a:lnTo>
                  <a:lnTo>
                    <a:pt x="62999" y="166954"/>
                  </a:lnTo>
                  <a:lnTo>
                    <a:pt x="40158" y="166954"/>
                  </a:lnTo>
                  <a:lnTo>
                    <a:pt x="0" y="158876"/>
                  </a:lnTo>
                  <a:lnTo>
                    <a:pt x="0" y="138103"/>
                  </a:lnTo>
                  <a:lnTo>
                    <a:pt x="40386" y="146179"/>
                  </a:lnTo>
                  <a:lnTo>
                    <a:pt x="40386" y="17878"/>
                  </a:lnTo>
                  <a:lnTo>
                    <a:pt x="3230" y="17878"/>
                  </a:lnTo>
                  <a:close/>
                </a:path>
              </a:pathLst>
            </a:custGeom>
            <a:solidFill>
              <a:srgbClr val="FFFF00"/>
            </a:solidFill>
            <a:ln w="30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50A46CA-92B2-5105-1B32-053AA391D83A}"/>
                </a:ext>
              </a:extLst>
            </p:cNvPr>
            <p:cNvSpPr/>
            <p:nvPr>
              <p:custDataLst>
                <p:tags r:id="rId6"/>
              </p:custDataLst>
            </p:nvPr>
          </p:nvSpPr>
          <p:spPr>
            <a:xfrm flipV="1">
              <a:off x="11837238" y="-16996425"/>
              <a:ext cx="116310" cy="174460"/>
            </a:xfrm>
            <a:custGeom>
              <a:avLst/>
              <a:gdLst>
                <a:gd name="connsiteX0" fmla="*/ 58151 w 116310"/>
                <a:gd name="connsiteY0" fmla="*/ 155181 h 174460"/>
                <a:gd name="connsiteX1" fmla="*/ 84687 w 116310"/>
                <a:gd name="connsiteY1" fmla="*/ 137874 h 174460"/>
                <a:gd name="connsiteX2" fmla="*/ 93459 w 116310"/>
                <a:gd name="connsiteY2" fmla="*/ 85954 h 174460"/>
                <a:gd name="connsiteX3" fmla="*/ 84687 w 116310"/>
                <a:gd name="connsiteY3" fmla="*/ 34033 h 174460"/>
                <a:gd name="connsiteX4" fmla="*/ 58151 w 116310"/>
                <a:gd name="connsiteY4" fmla="*/ 16726 h 174460"/>
                <a:gd name="connsiteX5" fmla="*/ 31614 w 116310"/>
                <a:gd name="connsiteY5" fmla="*/ 34033 h 174460"/>
                <a:gd name="connsiteX6" fmla="*/ 22841 w 116310"/>
                <a:gd name="connsiteY6" fmla="*/ 85954 h 174460"/>
                <a:gd name="connsiteX7" fmla="*/ 31614 w 116310"/>
                <a:gd name="connsiteY7" fmla="*/ 137874 h 174460"/>
                <a:gd name="connsiteX8" fmla="*/ 58151 w 116310"/>
                <a:gd name="connsiteY8" fmla="*/ 155181 h 174460"/>
                <a:gd name="connsiteX9" fmla="*/ 58151 w 116310"/>
                <a:gd name="connsiteY9" fmla="*/ 173184 h 174460"/>
                <a:gd name="connsiteX10" fmla="*/ 15003 w 116310"/>
                <a:gd name="connsiteY10" fmla="*/ 150800 h 174460"/>
                <a:gd name="connsiteX11" fmla="*/ 0 w 116310"/>
                <a:gd name="connsiteY11" fmla="*/ 85954 h 174460"/>
                <a:gd name="connsiteX12" fmla="*/ 15003 w 116310"/>
                <a:gd name="connsiteY12" fmla="*/ 21108 h 174460"/>
                <a:gd name="connsiteX13" fmla="*/ 58151 w 116310"/>
                <a:gd name="connsiteY13" fmla="*/ -1276 h 174460"/>
                <a:gd name="connsiteX14" fmla="*/ 101308 w 116310"/>
                <a:gd name="connsiteY14" fmla="*/ 21108 h 174460"/>
                <a:gd name="connsiteX15" fmla="*/ 116310 w 116310"/>
                <a:gd name="connsiteY15" fmla="*/ 85954 h 174460"/>
                <a:gd name="connsiteX16" fmla="*/ 101308 w 116310"/>
                <a:gd name="connsiteY16" fmla="*/ 150800 h 174460"/>
                <a:gd name="connsiteX17" fmla="*/ 58151 w 116310"/>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0" h="174460">
                  <a:moveTo>
                    <a:pt x="58151" y="155181"/>
                  </a:moveTo>
                  <a:cubicBezTo>
                    <a:pt x="69923" y="155181"/>
                    <a:pt x="78686" y="149409"/>
                    <a:pt x="84687" y="137874"/>
                  </a:cubicBezTo>
                  <a:cubicBezTo>
                    <a:pt x="90460" y="126329"/>
                    <a:pt x="93459" y="109022"/>
                    <a:pt x="93459" y="85954"/>
                  </a:cubicBezTo>
                  <a:cubicBezTo>
                    <a:pt x="93459" y="62874"/>
                    <a:pt x="90460" y="45567"/>
                    <a:pt x="84687" y="34033"/>
                  </a:cubicBezTo>
                  <a:cubicBezTo>
                    <a:pt x="78686" y="22488"/>
                    <a:pt x="69923" y="16726"/>
                    <a:pt x="58151" y="16726"/>
                  </a:cubicBezTo>
                  <a:cubicBezTo>
                    <a:pt x="46387" y="16726"/>
                    <a:pt x="37614" y="22488"/>
                    <a:pt x="31614" y="34033"/>
                  </a:cubicBezTo>
                  <a:cubicBezTo>
                    <a:pt x="25841" y="45567"/>
                    <a:pt x="22841" y="62874"/>
                    <a:pt x="22841" y="85954"/>
                  </a:cubicBezTo>
                  <a:cubicBezTo>
                    <a:pt x="22841" y="109022"/>
                    <a:pt x="25841" y="126329"/>
                    <a:pt x="31614" y="137874"/>
                  </a:cubicBezTo>
                  <a:cubicBezTo>
                    <a:pt x="37614" y="149409"/>
                    <a:pt x="46387" y="155181"/>
                    <a:pt x="58151" y="155181"/>
                  </a:cubicBezTo>
                  <a:close/>
                  <a:moveTo>
                    <a:pt x="58151" y="173184"/>
                  </a:moveTo>
                  <a:cubicBezTo>
                    <a:pt x="39234" y="173184"/>
                    <a:pt x="24927" y="165793"/>
                    <a:pt x="15003" y="150800"/>
                  </a:cubicBezTo>
                  <a:cubicBezTo>
                    <a:pt x="4849" y="136027"/>
                    <a:pt x="0" y="114337"/>
                    <a:pt x="0" y="85954"/>
                  </a:cubicBezTo>
                  <a:cubicBezTo>
                    <a:pt x="0" y="57569"/>
                    <a:pt x="4849" y="35871"/>
                    <a:pt x="15003" y="21108"/>
                  </a:cubicBezTo>
                  <a:cubicBezTo>
                    <a:pt x="24927" y="6106"/>
                    <a:pt x="39234" y="-1276"/>
                    <a:pt x="58151" y="-1276"/>
                  </a:cubicBezTo>
                  <a:cubicBezTo>
                    <a:pt x="77077" y="-1276"/>
                    <a:pt x="91383" y="6106"/>
                    <a:pt x="101308" y="21108"/>
                  </a:cubicBezTo>
                  <a:cubicBezTo>
                    <a:pt x="111233" y="35871"/>
                    <a:pt x="116310" y="57569"/>
                    <a:pt x="116310" y="85954"/>
                  </a:cubicBezTo>
                  <a:cubicBezTo>
                    <a:pt x="116310" y="114337"/>
                    <a:pt x="111233" y="136027"/>
                    <a:pt x="101308" y="150800"/>
                  </a:cubicBezTo>
                  <a:cubicBezTo>
                    <a:pt x="91383" y="165793"/>
                    <a:pt x="77077" y="173184"/>
                    <a:pt x="58151" y="173184"/>
                  </a:cubicBezTo>
                  <a:close/>
                </a:path>
              </a:pathLst>
            </a:custGeom>
            <a:solidFill>
              <a:srgbClr val="FFFF00"/>
            </a:solidFill>
            <a:ln w="304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2971AA9-DCB5-BA58-F584-0EAB2C8AA1C8}"/>
                </a:ext>
              </a:extLst>
            </p:cNvPr>
            <p:cNvSpPr/>
            <p:nvPr>
              <p:custDataLst>
                <p:tags r:id="rId7"/>
              </p:custDataLst>
            </p:nvPr>
          </p:nvSpPr>
          <p:spPr>
            <a:xfrm flipV="1">
              <a:off x="11989690" y="-16996425"/>
              <a:ext cx="116311" cy="174460"/>
            </a:xfrm>
            <a:custGeom>
              <a:avLst/>
              <a:gdLst>
                <a:gd name="connsiteX0" fmla="*/ 58150 w 116311"/>
                <a:gd name="connsiteY0" fmla="*/ 155181 h 174460"/>
                <a:gd name="connsiteX1" fmla="*/ 84689 w 116311"/>
                <a:gd name="connsiteY1" fmla="*/ 137874 h 174460"/>
                <a:gd name="connsiteX2" fmla="*/ 93460 w 116311"/>
                <a:gd name="connsiteY2" fmla="*/ 85954 h 174460"/>
                <a:gd name="connsiteX3" fmla="*/ 84689 w 116311"/>
                <a:gd name="connsiteY3" fmla="*/ 34033 h 174460"/>
                <a:gd name="connsiteX4" fmla="*/ 58150 w 116311"/>
                <a:gd name="connsiteY4" fmla="*/ 16726 h 174460"/>
                <a:gd name="connsiteX5" fmla="*/ 31614 w 116311"/>
                <a:gd name="connsiteY5" fmla="*/ 34033 h 174460"/>
                <a:gd name="connsiteX6" fmla="*/ 22841 w 116311"/>
                <a:gd name="connsiteY6" fmla="*/ 85954 h 174460"/>
                <a:gd name="connsiteX7" fmla="*/ 31614 w 116311"/>
                <a:gd name="connsiteY7" fmla="*/ 137874 h 174460"/>
                <a:gd name="connsiteX8" fmla="*/ 58150 w 116311"/>
                <a:gd name="connsiteY8" fmla="*/ 155181 h 174460"/>
                <a:gd name="connsiteX9" fmla="*/ 58150 w 116311"/>
                <a:gd name="connsiteY9" fmla="*/ 173184 h 174460"/>
                <a:gd name="connsiteX10" fmla="*/ 15002 w 116311"/>
                <a:gd name="connsiteY10" fmla="*/ 150800 h 174460"/>
                <a:gd name="connsiteX11" fmla="*/ 0 w 116311"/>
                <a:gd name="connsiteY11" fmla="*/ 85954 h 174460"/>
                <a:gd name="connsiteX12" fmla="*/ 15002 w 116311"/>
                <a:gd name="connsiteY12" fmla="*/ 21108 h 174460"/>
                <a:gd name="connsiteX13" fmla="*/ 58150 w 116311"/>
                <a:gd name="connsiteY13" fmla="*/ -1276 h 174460"/>
                <a:gd name="connsiteX14" fmla="*/ 101309 w 116311"/>
                <a:gd name="connsiteY14" fmla="*/ 21108 h 174460"/>
                <a:gd name="connsiteX15" fmla="*/ 116312 w 116311"/>
                <a:gd name="connsiteY15" fmla="*/ 85954 h 174460"/>
                <a:gd name="connsiteX16" fmla="*/ 101309 w 116311"/>
                <a:gd name="connsiteY16" fmla="*/ 150800 h 174460"/>
                <a:gd name="connsiteX17" fmla="*/ 58150 w 116311"/>
                <a:gd name="connsiteY17" fmla="*/ 173184 h 1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311" h="174460">
                  <a:moveTo>
                    <a:pt x="58150" y="155181"/>
                  </a:moveTo>
                  <a:cubicBezTo>
                    <a:pt x="69924" y="155181"/>
                    <a:pt x="78687" y="149409"/>
                    <a:pt x="84689" y="137874"/>
                  </a:cubicBezTo>
                  <a:cubicBezTo>
                    <a:pt x="90459" y="126329"/>
                    <a:pt x="93460" y="109022"/>
                    <a:pt x="93460" y="85954"/>
                  </a:cubicBezTo>
                  <a:cubicBezTo>
                    <a:pt x="93460" y="62874"/>
                    <a:pt x="90459" y="45567"/>
                    <a:pt x="84689" y="34033"/>
                  </a:cubicBezTo>
                  <a:cubicBezTo>
                    <a:pt x="78687" y="22488"/>
                    <a:pt x="69924" y="16726"/>
                    <a:pt x="58150" y="16726"/>
                  </a:cubicBezTo>
                  <a:cubicBezTo>
                    <a:pt x="46387" y="16726"/>
                    <a:pt x="37615" y="22488"/>
                    <a:pt x="31614" y="34033"/>
                  </a:cubicBezTo>
                  <a:cubicBezTo>
                    <a:pt x="25841" y="45567"/>
                    <a:pt x="22841" y="62874"/>
                    <a:pt x="22841" y="85954"/>
                  </a:cubicBezTo>
                  <a:cubicBezTo>
                    <a:pt x="22841" y="109022"/>
                    <a:pt x="25841" y="126329"/>
                    <a:pt x="31614" y="137874"/>
                  </a:cubicBezTo>
                  <a:cubicBezTo>
                    <a:pt x="37615" y="149409"/>
                    <a:pt x="46387" y="155181"/>
                    <a:pt x="58150" y="155181"/>
                  </a:cubicBezTo>
                  <a:close/>
                  <a:moveTo>
                    <a:pt x="58150" y="173184"/>
                  </a:moveTo>
                  <a:cubicBezTo>
                    <a:pt x="39234" y="173184"/>
                    <a:pt x="24926" y="165793"/>
                    <a:pt x="15002" y="150800"/>
                  </a:cubicBezTo>
                  <a:cubicBezTo>
                    <a:pt x="4849" y="136027"/>
                    <a:pt x="0" y="114337"/>
                    <a:pt x="0" y="85954"/>
                  </a:cubicBezTo>
                  <a:cubicBezTo>
                    <a:pt x="0" y="57569"/>
                    <a:pt x="4849" y="35871"/>
                    <a:pt x="15002" y="21108"/>
                  </a:cubicBezTo>
                  <a:cubicBezTo>
                    <a:pt x="24926" y="6106"/>
                    <a:pt x="39234" y="-1276"/>
                    <a:pt x="58150" y="-1276"/>
                  </a:cubicBezTo>
                  <a:cubicBezTo>
                    <a:pt x="77078" y="-1276"/>
                    <a:pt x="91385" y="6106"/>
                    <a:pt x="101309" y="21108"/>
                  </a:cubicBezTo>
                  <a:cubicBezTo>
                    <a:pt x="111233" y="35871"/>
                    <a:pt x="116312" y="57569"/>
                    <a:pt x="116312" y="85954"/>
                  </a:cubicBezTo>
                  <a:cubicBezTo>
                    <a:pt x="116312" y="114337"/>
                    <a:pt x="111233" y="136027"/>
                    <a:pt x="101309" y="150800"/>
                  </a:cubicBezTo>
                  <a:cubicBezTo>
                    <a:pt x="91385" y="165793"/>
                    <a:pt x="77078" y="173184"/>
                    <a:pt x="58150" y="173184"/>
                  </a:cubicBezTo>
                  <a:close/>
                </a:path>
              </a:pathLst>
            </a:custGeom>
            <a:solidFill>
              <a:srgbClr val="FFFF00"/>
            </a:solidFill>
            <a:ln w="30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7B4748-90F1-0127-EBF3-77FB851BBE10}"/>
                </a:ext>
              </a:extLst>
            </p:cNvPr>
            <p:cNvSpPr/>
            <p:nvPr>
              <p:custDataLst>
                <p:tags r:id="rId8"/>
              </p:custDataLst>
            </p:nvPr>
          </p:nvSpPr>
          <p:spPr>
            <a:xfrm flipV="1">
              <a:off x="12147918" y="-17000577"/>
              <a:ext cx="111919" cy="175382"/>
            </a:xfrm>
            <a:custGeom>
              <a:avLst/>
              <a:gdLst>
                <a:gd name="connsiteX0" fmla="*/ 0 w 111919"/>
                <a:gd name="connsiteY0" fmla="*/ 174106 h 175382"/>
                <a:gd name="connsiteX1" fmla="*/ 0 w 111919"/>
                <a:gd name="connsiteY1" fmla="*/ -1276 h 175382"/>
                <a:gd name="connsiteX2" fmla="*/ 20766 w 111919"/>
                <a:gd name="connsiteY2" fmla="*/ -1276 h 175382"/>
                <a:gd name="connsiteX3" fmla="*/ 20766 w 111919"/>
                <a:gd name="connsiteY3" fmla="*/ 60340 h 175382"/>
                <a:gd name="connsiteX4" fmla="*/ 84914 w 111919"/>
                <a:gd name="connsiteY4" fmla="*/ -1276 h 175382"/>
                <a:gd name="connsiteX5" fmla="*/ 111920 w 111919"/>
                <a:gd name="connsiteY5" fmla="*/ -1276 h 175382"/>
                <a:gd name="connsiteX6" fmla="*/ 42224 w 111919"/>
                <a:gd name="connsiteY6" fmla="*/ 65875 h 175382"/>
                <a:gd name="connsiteX7" fmla="*/ 109146 w 111919"/>
                <a:gd name="connsiteY7" fmla="*/ 124948 h 175382"/>
                <a:gd name="connsiteX8" fmla="*/ 82610 w 111919"/>
                <a:gd name="connsiteY8" fmla="*/ 124948 h 175382"/>
                <a:gd name="connsiteX9" fmla="*/ 20766 w 111919"/>
                <a:gd name="connsiteY9" fmla="*/ 70494 h 175382"/>
                <a:gd name="connsiteX10" fmla="*/ 20766 w 111919"/>
                <a:gd name="connsiteY10" fmla="*/ 174106 h 175382"/>
                <a:gd name="connsiteX11" fmla="*/ 0 w 111919"/>
                <a:gd name="connsiteY11" fmla="*/ 174106 h 17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919" h="175382">
                  <a:moveTo>
                    <a:pt x="0" y="174106"/>
                  </a:moveTo>
                  <a:lnTo>
                    <a:pt x="0" y="-1276"/>
                  </a:lnTo>
                  <a:lnTo>
                    <a:pt x="20766" y="-1276"/>
                  </a:lnTo>
                  <a:lnTo>
                    <a:pt x="20766" y="60340"/>
                  </a:lnTo>
                  <a:lnTo>
                    <a:pt x="84914" y="-1276"/>
                  </a:lnTo>
                  <a:lnTo>
                    <a:pt x="111920" y="-1276"/>
                  </a:lnTo>
                  <a:lnTo>
                    <a:pt x="42224" y="65875"/>
                  </a:lnTo>
                  <a:lnTo>
                    <a:pt x="109146" y="124948"/>
                  </a:lnTo>
                  <a:lnTo>
                    <a:pt x="82610" y="124948"/>
                  </a:lnTo>
                  <a:lnTo>
                    <a:pt x="20766" y="70494"/>
                  </a:lnTo>
                  <a:lnTo>
                    <a:pt x="20766" y="174106"/>
                  </a:lnTo>
                  <a:lnTo>
                    <a:pt x="0" y="174106"/>
                  </a:lnTo>
                  <a:close/>
                </a:path>
              </a:pathLst>
            </a:custGeom>
            <a:solidFill>
              <a:srgbClr val="FFFF00"/>
            </a:solidFill>
            <a:ln w="30474" cap="flat">
              <a:no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307B1CCB-165F-6AD7-BB29-42F2E55861AC}"/>
              </a:ext>
            </a:extLst>
          </p:cNvPr>
          <p:cNvSpPr txBox="1"/>
          <p:nvPr/>
        </p:nvSpPr>
        <p:spPr bwMode="auto">
          <a:xfrm>
            <a:off x="10620895" y="286789"/>
            <a:ext cx="1670859"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 = </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solidFill>
                <a:srgbClr val="FFFF00"/>
              </a:solidFill>
              <a:latin typeface="Arev Sans" pitchFamily="34" charset="0"/>
              <a:ea typeface="Arev Sans" pitchFamily="34" charset="0"/>
              <a:cs typeface="Arev sans bold" pitchFamily="34" charset="0"/>
            </a:endParaRPr>
          </a:p>
        </p:txBody>
      </p:sp>
      <p:sp>
        <p:nvSpPr>
          <p:cNvPr id="2" name="TextBox 1">
            <a:extLst>
              <a:ext uri="{FF2B5EF4-FFF2-40B4-BE49-F238E27FC236}">
                <a16:creationId xmlns:a16="http://schemas.microsoft.com/office/drawing/2014/main" id="{AB75BB99-0060-1931-9B9B-855A5D3BF169}"/>
              </a:ext>
            </a:extLst>
          </p:cNvPr>
          <p:cNvSpPr txBox="1"/>
          <p:nvPr/>
        </p:nvSpPr>
        <p:spPr bwMode="auto">
          <a:xfrm>
            <a:off x="430490" y="3237901"/>
            <a:ext cx="1437103"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a:t>
            </a:r>
            <a:r>
              <a:rPr lang="en-US" baseline="-25000" dirty="0">
                <a:solidFill>
                  <a:srgbClr val="FFFF00"/>
                </a:solidFill>
                <a:latin typeface="Arev Sans" pitchFamily="34" charset="0"/>
                <a:ea typeface="Arev Sans" pitchFamily="34" charset="0"/>
                <a:cs typeface="Arev sans bold" pitchFamily="34" charset="0"/>
              </a:rPr>
              <a:t>N</a:t>
            </a:r>
            <a:endParaRPr lang="en-US" sz="2400" dirty="0">
              <a:latin typeface="Arev Sans" pitchFamily="34" charset="0"/>
              <a:ea typeface="Arev Sans" pitchFamily="34" charset="0"/>
              <a:cs typeface="Arev sans bold" pitchFamily="34" charset="0"/>
            </a:endParaRPr>
          </a:p>
        </p:txBody>
      </p:sp>
      <p:sp>
        <p:nvSpPr>
          <p:cNvPr id="7" name="TextBox 6">
            <a:extLst>
              <a:ext uri="{FF2B5EF4-FFF2-40B4-BE49-F238E27FC236}">
                <a16:creationId xmlns:a16="http://schemas.microsoft.com/office/drawing/2014/main" id="{C735AE14-87BE-13E5-BDD9-9B52D69E7CFD}"/>
              </a:ext>
            </a:extLst>
          </p:cNvPr>
          <p:cNvSpPr txBox="1"/>
          <p:nvPr/>
        </p:nvSpPr>
        <p:spPr bwMode="auto">
          <a:xfrm>
            <a:off x="430490" y="5814228"/>
            <a:ext cx="1542397"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SO</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endParaRPr lang="en-US" sz="2400" baseline="30000" dirty="0">
              <a:latin typeface="Arev Sans" pitchFamily="34" charset="0"/>
              <a:ea typeface="Arev Sans" pitchFamily="34" charset="0"/>
              <a:cs typeface="Arev sans bold" pitchFamily="34" charset="0"/>
            </a:endParaRPr>
          </a:p>
        </p:txBody>
      </p:sp>
      <p:sp>
        <p:nvSpPr>
          <p:cNvPr id="16" name="TextBox 15">
            <a:extLst>
              <a:ext uri="{FF2B5EF4-FFF2-40B4-BE49-F238E27FC236}">
                <a16:creationId xmlns:a16="http://schemas.microsoft.com/office/drawing/2014/main" id="{5056C978-C615-B007-7E3D-6756A70D820E}"/>
              </a:ext>
            </a:extLst>
          </p:cNvPr>
          <p:cNvSpPr txBox="1"/>
          <p:nvPr/>
        </p:nvSpPr>
        <p:spPr bwMode="auto">
          <a:xfrm>
            <a:off x="430490" y="2438767"/>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G</a:t>
            </a:r>
            <a:endParaRPr lang="en-US" sz="2400" dirty="0">
              <a:latin typeface="Arev Sans" pitchFamily="34" charset="0"/>
              <a:ea typeface="Arev Sans" pitchFamily="34" charset="0"/>
              <a:cs typeface="Arev sans bold" pitchFamily="34" charset="0"/>
            </a:endParaRPr>
          </a:p>
        </p:txBody>
      </p:sp>
      <p:sp>
        <p:nvSpPr>
          <p:cNvPr id="18" name="TextBox 17">
            <a:extLst>
              <a:ext uri="{FF2B5EF4-FFF2-40B4-BE49-F238E27FC236}">
                <a16:creationId xmlns:a16="http://schemas.microsoft.com/office/drawing/2014/main" id="{B1EE0811-0BD4-0842-5935-7776599EC696}"/>
              </a:ext>
            </a:extLst>
          </p:cNvPr>
          <p:cNvSpPr txBox="1"/>
          <p:nvPr/>
        </p:nvSpPr>
        <p:spPr bwMode="auto">
          <a:xfrm>
            <a:off x="2088807" y="2434393"/>
            <a:ext cx="1821380"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reference</a:t>
            </a:r>
          </a:p>
        </p:txBody>
      </p:sp>
      <p:sp>
        <p:nvSpPr>
          <p:cNvPr id="19" name="TextBox 18">
            <a:extLst>
              <a:ext uri="{FF2B5EF4-FFF2-40B4-BE49-F238E27FC236}">
                <a16:creationId xmlns:a16="http://schemas.microsoft.com/office/drawing/2014/main" id="{C955C885-7F19-47D6-0F8E-70B7DF1AA42F}"/>
              </a:ext>
            </a:extLst>
          </p:cNvPr>
          <p:cNvSpPr txBox="1"/>
          <p:nvPr/>
        </p:nvSpPr>
        <p:spPr bwMode="auto">
          <a:xfrm>
            <a:off x="5212591" y="243439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entropy</a:t>
            </a:r>
          </a:p>
        </p:txBody>
      </p:sp>
      <p:sp>
        <p:nvSpPr>
          <p:cNvPr id="23" name="TextBox 22">
            <a:extLst>
              <a:ext uri="{FF2B5EF4-FFF2-40B4-BE49-F238E27FC236}">
                <a16:creationId xmlns:a16="http://schemas.microsoft.com/office/drawing/2014/main" id="{02FE9B4E-2300-4812-0415-0A670BFB320C}"/>
              </a:ext>
            </a:extLst>
          </p:cNvPr>
          <p:cNvSpPr txBox="1"/>
          <p:nvPr/>
        </p:nvSpPr>
        <p:spPr bwMode="auto">
          <a:xfrm>
            <a:off x="8688173" y="2434393"/>
            <a:ext cx="2667012"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applications</a:t>
            </a:r>
          </a:p>
        </p:txBody>
      </p:sp>
      <p:sp>
        <p:nvSpPr>
          <p:cNvPr id="25" name="TextBox 24">
            <a:extLst>
              <a:ext uri="{FF2B5EF4-FFF2-40B4-BE49-F238E27FC236}">
                <a16:creationId xmlns:a16="http://schemas.microsoft.com/office/drawing/2014/main" id="{6087205C-5F5E-383E-AD80-F47A97FA6B89}"/>
              </a:ext>
            </a:extLst>
          </p:cNvPr>
          <p:cNvSpPr txBox="1"/>
          <p:nvPr/>
        </p:nvSpPr>
        <p:spPr bwMode="auto">
          <a:xfrm>
            <a:off x="1931998" y="3213523"/>
            <a:ext cx="2134998"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[KNR’05]</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[Kas’05]</a:t>
            </a:r>
          </a:p>
        </p:txBody>
      </p:sp>
      <p:sp>
        <p:nvSpPr>
          <p:cNvPr id="26" name="TextBox 25">
            <a:extLst>
              <a:ext uri="{FF2B5EF4-FFF2-40B4-BE49-F238E27FC236}">
                <a16:creationId xmlns:a16="http://schemas.microsoft.com/office/drawing/2014/main" id="{043E7475-7010-EC67-10A4-ED073CF0BE49}"/>
              </a:ext>
            </a:extLst>
          </p:cNvPr>
          <p:cNvSpPr txBox="1"/>
          <p:nvPr/>
        </p:nvSpPr>
        <p:spPr bwMode="auto">
          <a:xfrm>
            <a:off x="1931998" y="5756521"/>
            <a:ext cx="2134998"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dirty="0">
                <a:effectLst>
                  <a:glow rad="228600">
                    <a:schemeClr val="accent6">
                      <a:satMod val="175000"/>
                      <a:alpha val="40000"/>
                    </a:schemeClr>
                  </a:glow>
                </a:effectLst>
                <a:latin typeface="Arev Sans" pitchFamily="34" charset="0"/>
                <a:ea typeface="Arev Sans" pitchFamily="34" charset="0"/>
                <a:cs typeface="Arev sans bold" pitchFamily="34" charset="0"/>
              </a:rPr>
              <a:t>us</a:t>
            </a:r>
          </a:p>
        </p:txBody>
      </p:sp>
      <p:sp>
        <p:nvSpPr>
          <p:cNvPr id="27" name="TextBox 26">
            <a:extLst>
              <a:ext uri="{FF2B5EF4-FFF2-40B4-BE49-F238E27FC236}">
                <a16:creationId xmlns:a16="http://schemas.microsoft.com/office/drawing/2014/main" id="{5F6B0291-8E5C-4822-5B65-520AF2599174}"/>
              </a:ext>
            </a:extLst>
          </p:cNvPr>
          <p:cNvSpPr txBox="1"/>
          <p:nvPr/>
        </p:nvSpPr>
        <p:spPr bwMode="auto">
          <a:xfrm>
            <a:off x="1931998" y="4211572"/>
            <a:ext cx="2134998"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[BHH’19]</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t>
            </a:r>
            <a:r>
              <a:rPr lang="en-US" sz="1800" cap="small" dirty="0">
                <a:latin typeface="Arev Sans" pitchFamily="34" charset="0"/>
                <a:ea typeface="Arev Sans" pitchFamily="34" charset="0"/>
                <a:cs typeface="Arev sans bold" pitchFamily="34" charset="0"/>
              </a:rPr>
              <a:t>Hj</a:t>
            </a:r>
            <a:r>
              <a:rPr lang="en-US" sz="1800" dirty="0">
                <a:latin typeface="Arev Sans" pitchFamily="34" charset="0"/>
                <a:ea typeface="Arev Sans" pitchFamily="34" charset="0"/>
                <a:cs typeface="Arev sans bold" pitchFamily="34" charset="0"/>
              </a:rPr>
              <a:t>’20]</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[Haf’22]</a:t>
            </a:r>
          </a:p>
        </p:txBody>
      </p:sp>
      <p:sp>
        <p:nvSpPr>
          <p:cNvPr id="29" name="TextBox 28">
            <a:extLst>
              <a:ext uri="{FF2B5EF4-FFF2-40B4-BE49-F238E27FC236}">
                <a16:creationId xmlns:a16="http://schemas.microsoft.com/office/drawing/2014/main" id="{A43DF10E-EB05-AB0A-02A7-FC9CE2E4BB96}"/>
              </a:ext>
            </a:extLst>
          </p:cNvPr>
          <p:cNvSpPr txBox="1"/>
          <p:nvPr/>
        </p:nvSpPr>
        <p:spPr bwMode="auto">
          <a:xfrm>
            <a:off x="5212591" y="3213523"/>
            <a:ext cx="1763695"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solidFill>
                  <a:srgbClr val="FFFF00"/>
                </a:solidFill>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9" name="TextBox 8">
            <a:extLst>
              <a:ext uri="{FF2B5EF4-FFF2-40B4-BE49-F238E27FC236}">
                <a16:creationId xmlns:a16="http://schemas.microsoft.com/office/drawing/2014/main" id="{FDE64F72-195B-56B9-06CC-7E3B32CF226A}"/>
              </a:ext>
            </a:extLst>
          </p:cNvPr>
          <p:cNvSpPr txBox="1"/>
          <p:nvPr/>
        </p:nvSpPr>
        <p:spPr bwMode="auto">
          <a:xfrm>
            <a:off x="8478789" y="3103626"/>
            <a:ext cx="3528874"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Cryptography, sparse JL,</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codes, hashing, explicit</a:t>
            </a:r>
            <a:br>
              <a:rPr lang="en-US" sz="1800" dirty="0">
                <a:latin typeface="Arev Sans" pitchFamily="34" charset="0"/>
                <a:ea typeface="Arev Sans" pitchFamily="34" charset="0"/>
                <a:cs typeface="Arev sans bold" pitchFamily="34" charset="0"/>
              </a:rPr>
            </a:br>
            <a:r>
              <a:rPr lang="en-US" sz="1800" dirty="0">
                <a:latin typeface="Arev Sans" pitchFamily="34" charset="0"/>
                <a:ea typeface="Arev Sans" pitchFamily="34" charset="0"/>
                <a:cs typeface="Arev sans bold" pitchFamily="34" charset="0"/>
              </a:rPr>
              <a:t>near-Ramanujan graphs</a:t>
            </a:r>
          </a:p>
        </p:txBody>
      </p:sp>
      <p:sp>
        <p:nvSpPr>
          <p:cNvPr id="13" name="TextBox 12">
            <a:extLst>
              <a:ext uri="{FF2B5EF4-FFF2-40B4-BE49-F238E27FC236}">
                <a16:creationId xmlns:a16="http://schemas.microsoft.com/office/drawing/2014/main" id="{1FA592A6-D0CF-A36A-7405-7BDF69274968}"/>
              </a:ext>
            </a:extLst>
          </p:cNvPr>
          <p:cNvSpPr txBox="1"/>
          <p:nvPr/>
        </p:nvSpPr>
        <p:spPr bwMode="auto">
          <a:xfrm>
            <a:off x="8478789" y="4377546"/>
            <a:ext cx="3528874"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Randomized benchmarking,</a:t>
            </a:r>
          </a:p>
          <a:p>
            <a:pPr algn="ctr" eaLnBrk="1" hangingPunct="1">
              <a:lnSpc>
                <a:spcPct val="120000"/>
              </a:lnSpc>
            </a:pPr>
            <a:r>
              <a:rPr lang="en-US" sz="1800" dirty="0">
                <a:latin typeface="Arev Sans" pitchFamily="34" charset="0"/>
                <a:ea typeface="Arev Sans" pitchFamily="34" charset="0"/>
                <a:cs typeface="Arev sans bold" pitchFamily="34" charset="0"/>
              </a:rPr>
              <a:t>black holes, “hierarchy for replica quantum advantage”</a:t>
            </a:r>
          </a:p>
        </p:txBody>
      </p:sp>
      <p:cxnSp>
        <p:nvCxnSpPr>
          <p:cNvPr id="15" name="Straight Connector 14">
            <a:extLst>
              <a:ext uri="{FF2B5EF4-FFF2-40B4-BE49-F238E27FC236}">
                <a16:creationId xmlns:a16="http://schemas.microsoft.com/office/drawing/2014/main" id="{28340130-F60D-0B79-B9C8-86826F0A840B}"/>
              </a:ext>
            </a:extLst>
          </p:cNvPr>
          <p:cNvCxnSpPr>
            <a:cxnSpLocks/>
          </p:cNvCxnSpPr>
          <p:nvPr/>
        </p:nvCxnSpPr>
        <p:spPr bwMode="auto">
          <a:xfrm>
            <a:off x="322083" y="2978870"/>
            <a:ext cx="11547835" cy="0"/>
          </a:xfrm>
          <a:prstGeom prst="line">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cxnSp>
      <p:sp>
        <p:nvSpPr>
          <p:cNvPr id="28" name="TextBox 27">
            <a:extLst>
              <a:ext uri="{FF2B5EF4-FFF2-40B4-BE49-F238E27FC236}">
                <a16:creationId xmlns:a16="http://schemas.microsoft.com/office/drawing/2014/main" id="{7BA52318-D262-B009-BDC7-FA50F34CBC88}"/>
              </a:ext>
            </a:extLst>
          </p:cNvPr>
          <p:cNvSpPr txBox="1"/>
          <p:nvPr/>
        </p:nvSpPr>
        <p:spPr bwMode="auto">
          <a:xfrm>
            <a:off x="5026939" y="5814228"/>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1" name="TextBox 30">
            <a:extLst>
              <a:ext uri="{FF2B5EF4-FFF2-40B4-BE49-F238E27FC236}">
                <a16:creationId xmlns:a16="http://schemas.microsoft.com/office/drawing/2014/main" id="{579D6865-2234-81CC-FDEC-B779117B2D58}"/>
              </a:ext>
            </a:extLst>
          </p:cNvPr>
          <p:cNvSpPr txBox="1"/>
          <p:nvPr/>
        </p:nvSpPr>
        <p:spPr bwMode="auto">
          <a:xfrm>
            <a:off x="430490" y="4355610"/>
            <a:ext cx="1437103"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lnSpc>
                <a:spcPct val="120000"/>
              </a:lnSpc>
            </a:pPr>
            <a:r>
              <a:rPr lang="en-US" sz="2400" dirty="0">
                <a:solidFill>
                  <a:srgbClr val="FFFF00"/>
                </a:solidFill>
                <a:latin typeface="Arev Sans" pitchFamily="34" charset="0"/>
                <a:ea typeface="Arev Sans" pitchFamily="34" charset="0"/>
                <a:cs typeface="Arev sans bold" pitchFamily="34" charset="0"/>
              </a:rPr>
              <a:t>U</a:t>
            </a:r>
            <a:r>
              <a:rPr lang="en-US" sz="2400" dirty="0">
                <a:latin typeface="Arev Sans" pitchFamily="34" charset="0"/>
                <a:ea typeface="Arev Sans" pitchFamily="34" charset="0"/>
                <a:cs typeface="Arev sans bold" pitchFamily="34" charset="0"/>
              </a:rPr>
              <a:t>(</a:t>
            </a:r>
            <a:r>
              <a:rPr lang="en-US" sz="2400" dirty="0">
                <a:solidFill>
                  <a:srgbClr val="FFFF00"/>
                </a:solidFill>
                <a:latin typeface="Arev Sans" pitchFamily="34" charset="0"/>
                <a:ea typeface="Arev Sans" pitchFamily="34" charset="0"/>
                <a:cs typeface="Arev sans bold" pitchFamily="34" charset="0"/>
              </a:rPr>
              <a:t>2</a:t>
            </a:r>
            <a:r>
              <a:rPr lang="en-US" baseline="300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2" name="TextBox 31">
            <a:extLst>
              <a:ext uri="{FF2B5EF4-FFF2-40B4-BE49-F238E27FC236}">
                <a16:creationId xmlns:a16="http://schemas.microsoft.com/office/drawing/2014/main" id="{7D24A3C5-CC51-EABA-148C-84E908AE6ADE}"/>
              </a:ext>
            </a:extLst>
          </p:cNvPr>
          <p:cNvSpPr txBox="1"/>
          <p:nvPr/>
        </p:nvSpPr>
        <p:spPr bwMode="auto">
          <a:xfrm>
            <a:off x="5026939" y="4355610"/>
            <a:ext cx="2134998" cy="49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2400" dirty="0">
                <a:latin typeface="Arev Sans" pitchFamily="34" charset="0"/>
                <a:ea typeface="Arev Sans" pitchFamily="34" charset="0"/>
                <a:cs typeface="Arev sans bold" pitchFamily="34" charset="0"/>
              </a:rPr>
              <a:t>O(</a:t>
            </a:r>
            <a:r>
              <a:rPr lang="en-US" sz="2400" dirty="0">
                <a:solidFill>
                  <a:srgbClr val="FFFF00"/>
                </a:solidFill>
                <a:latin typeface="Arev Sans" pitchFamily="34" charset="0"/>
                <a:ea typeface="Arev Sans" pitchFamily="34" charset="0"/>
                <a:cs typeface="Arev sans bold" pitchFamily="34" charset="0"/>
              </a:rPr>
              <a:t>k</a:t>
            </a:r>
            <a:r>
              <a:rPr lang="en-US" sz="1000" dirty="0">
                <a:latin typeface="Arev Sans" pitchFamily="34" charset="0"/>
                <a:ea typeface="Arev Sans" pitchFamily="34" charset="0"/>
                <a:cs typeface="Arev sans bold" pitchFamily="34" charset="0"/>
              </a:rPr>
              <a:t> </a:t>
            </a:r>
            <a:r>
              <a:rPr lang="en-US" sz="2400" dirty="0">
                <a:solidFill>
                  <a:srgbClr val="FFFF00"/>
                </a:solidFill>
                <a:latin typeface="Arev Sans" pitchFamily="34" charset="0"/>
                <a:ea typeface="Arev Sans" pitchFamily="34" charset="0"/>
                <a:cs typeface="Arev sans bold" pitchFamily="34" charset="0"/>
              </a:rPr>
              <a:t>n</a:t>
            </a:r>
            <a:r>
              <a:rPr lang="en-US" sz="2400" dirty="0">
                <a:latin typeface="Arev Sans" pitchFamily="34" charset="0"/>
                <a:ea typeface="Arev Sans" pitchFamily="34" charset="0"/>
                <a:cs typeface="Arev sans bold" pitchFamily="34" charset="0"/>
              </a:rPr>
              <a:t>)</a:t>
            </a:r>
          </a:p>
        </p:txBody>
      </p:sp>
      <p:sp>
        <p:nvSpPr>
          <p:cNvPr id="34" name="TextBox 33">
            <a:extLst>
              <a:ext uri="{FF2B5EF4-FFF2-40B4-BE49-F238E27FC236}">
                <a16:creationId xmlns:a16="http://schemas.microsoft.com/office/drawing/2014/main" id="{4907055F-57AB-9003-8ACC-44FC50D431A0}"/>
              </a:ext>
            </a:extLst>
          </p:cNvPr>
          <p:cNvSpPr txBox="1"/>
          <p:nvPr/>
        </p:nvSpPr>
        <p:spPr bwMode="auto">
          <a:xfrm>
            <a:off x="8478789" y="5698780"/>
            <a:ext cx="3528874"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800" dirty="0">
                <a:latin typeface="Arev Sans" pitchFamily="34" charset="0"/>
                <a:ea typeface="Arev Sans" pitchFamily="34" charset="0"/>
                <a:cs typeface="Arev sans bold" pitchFamily="34" charset="0"/>
              </a:rPr>
              <a:t>Almost optimal PRGs for spherical caps [KM’18]</a:t>
            </a:r>
          </a:p>
        </p:txBody>
      </p:sp>
      <p:sp>
        <p:nvSpPr>
          <p:cNvPr id="35" name="TextBox 34">
            <a:extLst>
              <a:ext uri="{FF2B5EF4-FFF2-40B4-BE49-F238E27FC236}">
                <a16:creationId xmlns:a16="http://schemas.microsoft.com/office/drawing/2014/main" id="{A3F00138-5E4B-702F-853D-CD72AF3A0197}"/>
              </a:ext>
            </a:extLst>
          </p:cNvPr>
          <p:cNvSpPr txBox="1"/>
          <p:nvPr/>
        </p:nvSpPr>
        <p:spPr bwMode="auto">
          <a:xfrm>
            <a:off x="5181127" y="6320128"/>
            <a:ext cx="3735320" cy="36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lnSpc>
                <a:spcPct val="120000"/>
              </a:lnSpc>
            </a:pPr>
            <a:r>
              <a:rPr lang="en-US" sz="1600" dirty="0">
                <a:latin typeface="Arev Sans" pitchFamily="34" charset="0"/>
                <a:ea typeface="Arev Sans" pitchFamily="34" charset="0"/>
                <a:cs typeface="Arev sans bold" pitchFamily="34" charset="0"/>
              </a:rPr>
              <a:t>(&amp; strongly explicit)</a:t>
            </a:r>
          </a:p>
        </p:txBody>
      </p:sp>
      <p:sp>
        <p:nvSpPr>
          <p:cNvPr id="37" name="Freeform: Shape 36">
            <a:extLst>
              <a:ext uri="{FF2B5EF4-FFF2-40B4-BE49-F238E27FC236}">
                <a16:creationId xmlns:a16="http://schemas.microsoft.com/office/drawing/2014/main" id="{980655E4-15DC-DDAA-9EAF-D38BC8535716}"/>
              </a:ext>
            </a:extLst>
          </p:cNvPr>
          <p:cNvSpPr/>
          <p:nvPr/>
        </p:nvSpPr>
        <p:spPr>
          <a:xfrm>
            <a:off x="244136" y="4140995"/>
            <a:ext cx="11660819" cy="1524857"/>
          </a:xfrm>
          <a:custGeom>
            <a:avLst/>
            <a:gdLst>
              <a:gd name="connsiteX0" fmla="*/ 0 w 11585359"/>
              <a:gd name="connsiteY0" fmla="*/ 1194004 h 1320039"/>
              <a:gd name="connsiteX1" fmla="*/ 4589755 w 11585359"/>
              <a:gd name="connsiteY1" fmla="*/ 1202882 h 1320039"/>
              <a:gd name="connsiteX2" fmla="*/ 5313285 w 11585359"/>
              <a:gd name="connsiteY2" fmla="*/ 146439 h 1320039"/>
              <a:gd name="connsiteX3" fmla="*/ 6964532 w 11585359"/>
              <a:gd name="connsiteY3" fmla="*/ 124245 h 1320039"/>
              <a:gd name="connsiteX4" fmla="*/ 7102136 w 11585359"/>
              <a:gd name="connsiteY4" fmla="*/ 1225076 h 1320039"/>
              <a:gd name="connsiteX5" fmla="*/ 11585359 w 11585359"/>
              <a:gd name="connsiteY5" fmla="*/ 1189565 h 1320039"/>
              <a:gd name="connsiteX0" fmla="*/ 0 w 11585359"/>
              <a:gd name="connsiteY0" fmla="*/ 1481658 h 1607693"/>
              <a:gd name="connsiteX1" fmla="*/ 4589755 w 11585359"/>
              <a:gd name="connsiteY1" fmla="*/ 1490536 h 1607693"/>
              <a:gd name="connsiteX2" fmla="*/ 5313285 w 11585359"/>
              <a:gd name="connsiteY2" fmla="*/ 434093 h 1607693"/>
              <a:gd name="connsiteX3" fmla="*/ 6644936 w 11585359"/>
              <a:gd name="connsiteY3" fmla="*/ 52354 h 1607693"/>
              <a:gd name="connsiteX4" fmla="*/ 7102136 w 11585359"/>
              <a:gd name="connsiteY4" fmla="*/ 1512730 h 1607693"/>
              <a:gd name="connsiteX5" fmla="*/ 11585359 w 11585359"/>
              <a:gd name="connsiteY5" fmla="*/ 1477219 h 1607693"/>
              <a:gd name="connsiteX0" fmla="*/ 0 w 11585359"/>
              <a:gd name="connsiteY0" fmla="*/ 1615488 h 1751257"/>
              <a:gd name="connsiteX1" fmla="*/ 4589755 w 11585359"/>
              <a:gd name="connsiteY1" fmla="*/ 1624366 h 1751257"/>
              <a:gd name="connsiteX2" fmla="*/ 5100220 w 11585359"/>
              <a:gd name="connsiteY2" fmla="*/ 177306 h 1751257"/>
              <a:gd name="connsiteX3" fmla="*/ 6644936 w 11585359"/>
              <a:gd name="connsiteY3" fmla="*/ 186184 h 1751257"/>
              <a:gd name="connsiteX4" fmla="*/ 7102136 w 11585359"/>
              <a:gd name="connsiteY4" fmla="*/ 1646560 h 1751257"/>
              <a:gd name="connsiteX5" fmla="*/ 11585359 w 11585359"/>
              <a:gd name="connsiteY5" fmla="*/ 1611049 h 1751257"/>
              <a:gd name="connsiteX0" fmla="*/ 0 w 11585359"/>
              <a:gd name="connsiteY0" fmla="*/ 1600635 h 1726670"/>
              <a:gd name="connsiteX1" fmla="*/ 3710866 w 11585359"/>
              <a:gd name="connsiteY1" fmla="*/ 1369816 h 1726670"/>
              <a:gd name="connsiteX2" fmla="*/ 5100220 w 11585359"/>
              <a:gd name="connsiteY2" fmla="*/ 162453 h 1726670"/>
              <a:gd name="connsiteX3" fmla="*/ 6644936 w 11585359"/>
              <a:gd name="connsiteY3" fmla="*/ 171331 h 1726670"/>
              <a:gd name="connsiteX4" fmla="*/ 7102136 w 11585359"/>
              <a:gd name="connsiteY4" fmla="*/ 1631707 h 1726670"/>
              <a:gd name="connsiteX5" fmla="*/ 11585359 w 11585359"/>
              <a:gd name="connsiteY5" fmla="*/ 1596196 h 1726670"/>
              <a:gd name="connsiteX0" fmla="*/ 0 w 11585359"/>
              <a:gd name="connsiteY0" fmla="*/ 1580663 h 1617141"/>
              <a:gd name="connsiteX1" fmla="*/ 3710866 w 11585359"/>
              <a:gd name="connsiteY1" fmla="*/ 1349844 h 1617141"/>
              <a:gd name="connsiteX2" fmla="*/ 5100220 w 11585359"/>
              <a:gd name="connsiteY2" fmla="*/ 142481 h 1617141"/>
              <a:gd name="connsiteX3" fmla="*/ 6644936 w 11585359"/>
              <a:gd name="connsiteY3" fmla="*/ 151359 h 1617141"/>
              <a:gd name="connsiteX4" fmla="*/ 7878932 w 11585359"/>
              <a:gd name="connsiteY4" fmla="*/ 1292139 h 1617141"/>
              <a:gd name="connsiteX5" fmla="*/ 11585359 w 11585359"/>
              <a:gd name="connsiteY5" fmla="*/ 1576224 h 1617141"/>
              <a:gd name="connsiteX0" fmla="*/ 0 w 11660819"/>
              <a:gd name="connsiteY0" fmla="*/ 1580663 h 1617141"/>
              <a:gd name="connsiteX1" fmla="*/ 3710866 w 11660819"/>
              <a:gd name="connsiteY1" fmla="*/ 1349844 h 1617141"/>
              <a:gd name="connsiteX2" fmla="*/ 5100220 w 11660819"/>
              <a:gd name="connsiteY2" fmla="*/ 142481 h 1617141"/>
              <a:gd name="connsiteX3" fmla="*/ 6644936 w 11660819"/>
              <a:gd name="connsiteY3" fmla="*/ 151359 h 1617141"/>
              <a:gd name="connsiteX4" fmla="*/ 7878932 w 11660819"/>
              <a:gd name="connsiteY4" fmla="*/ 1292139 h 1617141"/>
              <a:gd name="connsiteX5" fmla="*/ 11660819 w 11660819"/>
              <a:gd name="connsiteY5" fmla="*/ 1407548 h 1617141"/>
              <a:gd name="connsiteX0" fmla="*/ 0 w 11660819"/>
              <a:gd name="connsiteY0" fmla="*/ 1460815 h 1524857"/>
              <a:gd name="connsiteX1" fmla="*/ 3710866 w 11660819"/>
              <a:gd name="connsiteY1" fmla="*/ 1349844 h 1524857"/>
              <a:gd name="connsiteX2" fmla="*/ 5100220 w 11660819"/>
              <a:gd name="connsiteY2" fmla="*/ 142481 h 1524857"/>
              <a:gd name="connsiteX3" fmla="*/ 6644936 w 11660819"/>
              <a:gd name="connsiteY3" fmla="*/ 151359 h 1524857"/>
              <a:gd name="connsiteX4" fmla="*/ 7878932 w 11660819"/>
              <a:gd name="connsiteY4" fmla="*/ 1292139 h 1524857"/>
              <a:gd name="connsiteX5" fmla="*/ 11660819 w 11660819"/>
              <a:gd name="connsiteY5" fmla="*/ 1407548 h 152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0819" h="1524857">
                <a:moveTo>
                  <a:pt x="0" y="1460815"/>
                </a:moveTo>
                <a:cubicBezTo>
                  <a:pt x="1852104" y="1552551"/>
                  <a:pt x="2860829" y="1569566"/>
                  <a:pt x="3710866" y="1349844"/>
                </a:cubicBezTo>
                <a:cubicBezTo>
                  <a:pt x="4560903" y="1130122"/>
                  <a:pt x="4611208" y="342228"/>
                  <a:pt x="5100220" y="142481"/>
                </a:cubicBezTo>
                <a:cubicBezTo>
                  <a:pt x="5589232" y="-57266"/>
                  <a:pt x="6181817" y="-40251"/>
                  <a:pt x="6644936" y="151359"/>
                </a:cubicBezTo>
                <a:cubicBezTo>
                  <a:pt x="7108055" y="342969"/>
                  <a:pt x="7108794" y="1114586"/>
                  <a:pt x="7878932" y="1292139"/>
                </a:cubicBezTo>
                <a:cubicBezTo>
                  <a:pt x="8649070" y="1469692"/>
                  <a:pt x="9804276" y="1514080"/>
                  <a:pt x="11660819" y="1407548"/>
                </a:cubicBezTo>
              </a:path>
            </a:pathLst>
          </a:custGeom>
          <a:noFill/>
          <a:ln w="19050"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rtlCol="0" anchor="ctr"/>
          <a:lstStyle/>
          <a:p>
            <a:pPr algn="ctr"/>
            <a:endParaRPr lang="en-US"/>
          </a:p>
        </p:txBody>
      </p:sp>
    </p:spTree>
    <p:extLst>
      <p:ext uri="{BB962C8B-B14F-4D97-AF65-F5344CB8AC3E}">
        <p14:creationId xmlns:p14="http://schemas.microsoft.com/office/powerpoint/2010/main" val="1738460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6"/>
  <p:tag name="FIRSTANUPAM@XOBAIJSFUVWXY5K9" val="3150"/>
</p:tagLst>
</file>

<file path=ppt/tags/tag10.xml><?xml version="1.0" encoding="utf-8"?>
<p:tagLst xmlns:a="http://schemas.openxmlformats.org/drawingml/2006/main" xmlns:r="http://schemas.openxmlformats.org/officeDocument/2006/relationships" xmlns:p="http://schemas.openxmlformats.org/presentationml/2006/main">
  <p:tag name="ORIGINALHEIGHT" val="5.519327"/>
  <p:tag name="ORIGINALWIDTH" val="3.172178"/>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9.483136"/>
  <p:tag name="ORIGINALWIDTH" val="2.938418"/>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7.261876"/>
  <p:tag name="ORIGINALWIDTH" val="5.498393"/>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0.8168635"/>
  <p:tag name="ORIGINALWIDTH" val="7.211876"/>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9.483136"/>
  <p:tag name="ORIGINALWIDTH" val="2.938418"/>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9.483136"/>
  <p:tag name="ORIGINALWIDTH" val="2.938418"/>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7.261876"/>
  <p:tag name="ORIGINALWIDTH" val="5.498393"/>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0.8168635"/>
  <p:tag name="ORIGINALWIDTH" val="7.211876"/>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7.391273"/>
  <p:tag name="ORIGINALWIDTH" val="4.611876"/>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9.483136"/>
  <p:tag name="ORIGINALWIDTH" val="2.938418"/>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9.483136"/>
  <p:tag name="ORIGINALWIDTH" val="2.938386"/>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0.8168635"/>
  <p:tag name="ORIGINALWIDTH" val="7.211876"/>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7.53061"/>
  <p:tag name="ORIGINALWIDTH" val="4.781233"/>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9.483136"/>
  <p:tag name="ORIGINALWIDTH" val="2.938418"/>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7.261815"/>
  <p:tag name="ORIGINALWIDTH" val="5.159645"/>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p:tag name="IGUANATEXSIZE" val="24"/>
  <p:tag name="IGUANATEXCURSOR" val="950"/>
  <p:tag name="TRANSPARENCY" val="True"/>
  <p:tag name="LATEXENGINEID" val="1"/>
  <p:tag name="TEMPFOLDER" val="C:\bx\misc\temp\"/>
  <p:tag name="LATEXFORMHEIGHT" val="341"/>
  <p:tag name="LATEXFORMWIDTH" val="518"/>
  <p:tag name="LATEXFORMWRAP" val="True"/>
  <p:tag name="BITMAPVECTOR" val="1"/>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5.519327"/>
  <p:tag name="ORIGINALWIDTH" val="4.724376"/>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1.998754"/>
  <p:tag name="ORIGINALWIDTH" val="5.087466"/>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5.625298"/>
  <p:tag name="ORIGINALWIDTH" val="4.224671"/>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5.519327"/>
  <p:tag name="ORIGINALWIDTH" val="4.179363"/>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7.261815"/>
  <p:tag name="ORIGINALWIDTH" val="6.215911"/>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5.519327"/>
  <p:tag name="ORIGINALWIDTH" val="1.85456"/>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5.519327"/>
  <p:tag name="ORIGINALWIDTH" val="3.172178"/>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7.261815"/>
  <p:tag name="ORIGINALWIDTH" val="6.215911"/>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4.663749"/>
  <p:tag name="ORIGINALWIDTH" val="4.663713"/>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5.754071"/>
  <p:tag name="ORIGINALWIDTH" val="3.67185"/>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7.261814"/>
  <p:tag name="ORIGINALWIDTH" val="5.159644"/>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p:tag name="IGUANATEXSIZE" val="24"/>
  <p:tag name="IGUANATEXCURSOR" val="952"/>
  <p:tag name="TRANSPARENCY" val="True"/>
  <p:tag name="LATEXENGINEID" val="1"/>
  <p:tag name="TEMPFOLDER" val="C:\bx\misc\temp\"/>
  <p:tag name="LATEXFORMHEIGHT" val="341"/>
  <p:tag name="LATEXFORMWIDTH" val="518"/>
  <p:tag name="LATEXFORMWRAP" val="True"/>
  <p:tag name="BITMAPVECTOR" val="1"/>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5.519326"/>
  <p:tag name="ORIGINALWIDTH" val="4.724343"/>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1.998754"/>
  <p:tag name="ORIGINALWIDTH" val="5.087499"/>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4.663749"/>
  <p:tag name="ORIGINALWIDTH" val="4.663713"/>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5.519326"/>
  <p:tag name="ORIGINALWIDTH" val="3.565911"/>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5.723722"/>
  <p:tag name="ORIGINALWIDTH" val="3.884054"/>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5.519326"/>
  <p:tag name="ORIGINALWIDTH" val="3.558365"/>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5.625297"/>
  <p:tag name="ORIGINALWIDTH" val="4.224671"/>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5.519326"/>
  <p:tag name="ORIGINALWIDTH" val="4.641173"/>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5.723722"/>
  <p:tag name="ORIGINALWIDTH" val="5.110301"/>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7.261814"/>
  <p:tag name="ORIGINALWIDTH" val="6.21591"/>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4.663748"/>
  <p:tag name="ORIGINALWIDTH" val="4.663746"/>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5.75407"/>
  <p:tag name="ORIGINALWIDTH" val="3.671849"/>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5.754071"/>
  <p:tag name="ORIGINALWIDTH" val="3.67185"/>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142.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15.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158.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7.261814"/>
  <p:tag name="ORIGINALWIDTH" val="5.159644"/>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p:tag name="IGUANATEXSIZE" val="24"/>
  <p:tag name="IGUANATEXCURSOR" val="952"/>
  <p:tag name="TRANSPARENCY" val="True"/>
  <p:tag name="LATEXENGINEID" val="1"/>
  <p:tag name="TEMPFOLDER" val="C:\bx\misc\temp\"/>
  <p:tag name="LATEXFORMHEIGHT" val="341"/>
  <p:tag name="LATEXFORMWIDTH" val="518"/>
  <p:tag name="LATEXFORMWRAP" val="True"/>
  <p:tag name="BITMAPVECTOR" val="1"/>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166.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5.519326"/>
  <p:tag name="ORIGINALWIDTH" val="4.724343"/>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174.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1.998754"/>
  <p:tag name="ORIGINALWIDTH" val="5.087499"/>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14.98716"/>
  <p:tag name="ORIGINALWIDTH" val="117.8613"/>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color[rgb]{1,1,1}\otimes\color[rgb]{1,1,0}\mathrm{X}\color[rgb]{1,1,1}\otimes\color[rgb]{1,1,0}\mathrm{X}\color[rgb]{1,1,1}\otimes\color[rgb]{1,1,0}\mathrm{X}\color[rgb]{1,1,1}\right]&#10;\]&#10;\end{document}"/>
  <p:tag name="IGUANATEXSIZE" val="24"/>
  <p:tag name="IGUANATEXCURSOR" val="1066"/>
  <p:tag name="TRANSPARENCY" val="True"/>
  <p:tag name="LATEXENGINEID" val="1"/>
  <p:tag name="TEMPFOLDER" val="C:\bx\misc\temp\"/>
  <p:tag name="LATEXFORMHEIGHT" val="341"/>
  <p:tag name="LATEXFORMWIDTH" val="518"/>
  <p:tag name="LATEXFORMWRAP" val="True"/>
  <p:tag name="BITMAPVECTOR" val="1"/>
</p:tagLst>
</file>

<file path=ppt/tags/tag182.xml><?xml version="1.0" encoding="utf-8"?>
<p:tagLst xmlns:a="http://schemas.openxmlformats.org/drawingml/2006/main" xmlns:r="http://schemas.openxmlformats.org/officeDocument/2006/relationships" xmlns:p="http://schemas.openxmlformats.org/presentationml/2006/main">
  <p:tag name="ORIGINALHEIGHT" val="14.8512"/>
  <p:tag name="ORIGINALWIDTH" val="103.7933"/>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color[rgb]{1,1,1}\otimes\color[rgb]{1,1,0}\mathrm{X}\color[rgb]{1,1,1}\otimes\color[rgb]{1,1,0}\mathrm{X}\color[rgb]{1,1,1}\otimes\color[rgb]{1,1,0}\mathrm{X}\color[rgb]{1,1,1}\right]&#10;\]&#10;\end{document}"/>
  <p:tag name="IGUANATEXSIZE" val="24"/>
  <p:tag name="IGUANATEXCURSOR" val="1082"/>
  <p:tag name="TRANSPARENCY" val="True"/>
  <p:tag name="LATEXENGINEID" val="1"/>
  <p:tag name="TEMPFOLDER" val="C:\bx\misc\temp\"/>
  <p:tag name="LATEXFORMHEIGHT" val="341"/>
  <p:tag name="LATEXFORMWIDTH" val="518"/>
  <p:tag name="LATEXFORMWRAP" val="True"/>
  <p:tag name="BITMAPVECTOR" val="1"/>
</p:tagLst>
</file>

<file path=ppt/tags/tag183.xml><?xml version="1.0" encoding="utf-8"?>
<p:tagLst xmlns:a="http://schemas.openxmlformats.org/drawingml/2006/main" xmlns:r="http://schemas.openxmlformats.org/officeDocument/2006/relationships" xmlns:p="http://schemas.openxmlformats.org/presentationml/2006/main">
  <p:tag name="ORIGINALHEIGHT" val="7.261838"/>
  <p:tag name="ORIGINALWIDTH" val="5.1596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color[rgb]{1,1,1}\otimes\color[rgb]{1,1,0}\mathrm{X}\color[rgb]{1,1,1}\otimes\color[rgb]{1,1,0}\mathrm{X}\color[rgb]{1,1,1}\otimes\color[rgb]{1,1,0}\mathrm{X}\color[rgb]{1,1,1}\right]&#10;\]&#10;\end{document}"/>
  <p:tag name="IGUANATEXSIZE" val="24"/>
  <p:tag name="IGUANATEXCURSOR" val="1082"/>
  <p:tag name="TRANSPARENCY" val="True"/>
  <p:tag name="LATEXENGINEID" val="1"/>
  <p:tag name="TEMPFOLDER" val="C:\bx\misc\temp\"/>
  <p:tag name="LATEXFORMHEIGHT" val="341"/>
  <p:tag name="LATEXFORMWIDTH" val="518"/>
  <p:tag name="LATEXFORMWRAP" val="True"/>
  <p:tag name="BITMAPVECTOR" val="1"/>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5.519337"/>
  <p:tag name="ORIGINALWIDTH" val="4.72437"/>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1.998761"/>
  <p:tag name="ORIGINALWIDTH" val="5.087492"/>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5.625288"/>
  <p:tag name="ORIGINALWIDTH" val="4.224694"/>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5.519337"/>
  <p:tag name="ORIGINALWIDTH" val="4.179369"/>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5.519337"/>
  <p:tag name="ORIGINALWIDTH" val="1.854582"/>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5.519337"/>
  <p:tag name="ORIGINALWIDTH" val="3.1722"/>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5.519326"/>
  <p:tag name="ORIGINALWIDTH" val="3.565911"/>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9.483079"/>
  <p:tag name="ORIGINALWIDTH" val="2.400632"/>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7.261838"/>
  <p:tag name="ORIGINALWIDTH" val="6.21594"/>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6.136289"/>
  <p:tag name="ORIGINALWIDTH" val="6.136256"/>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7.261838"/>
  <p:tag name="ORIGINALWIDTH" val="6.215885"/>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6.136289"/>
  <p:tag name="ORIGINALWIDTH" val="6.136256"/>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7.261838"/>
  <p:tag name="ORIGINALWIDTH" val="6.215885"/>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6.136289"/>
  <p:tag name="ORIGINALWIDTH" val="6.136228"/>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7.261838"/>
  <p:tag name="ORIGINALWIDTH" val="6.21594"/>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9.483079"/>
  <p:tag name="ORIGINALWIDTH" val="2.400577"/>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7.261832"/>
  <p:tag name="ORIGINALWIDTH" val="5.159688"/>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color[rgb]{1,1,1}\otimes\color[rgb]{1,1,0}\mathrm{X}\color[rgb]{1,1,1}\otimes\color[rgb]{1,1,0}\mathrm{X}\color[rgb]{1,1,1}\otimes\color[rgb]{1,1,0}\mathrm{X}\color[rgb]{1,1,1}\right]&#10;\]&#10;\end{document}"/>
  <p:tag name="IGUANATEXSIZE" val="24"/>
  <p:tag name="IGUANATEXCURSOR" val="1066"/>
  <p:tag name="TRANSPARENCY" val="True"/>
  <p:tag name="LATEXENGINEID" val="1"/>
  <p:tag name="TEMPFOLDER" val="C:\bx\misc\temp\"/>
  <p:tag name="LATEXFORMHEIGHT" val="341"/>
  <p:tag name="LATEXFORMWIDTH" val="518"/>
  <p:tag name="LATEXFORMWRAP" val="True"/>
  <p:tag name="BITMAPVECTOR" val="1"/>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17.22599"/>
  <p:tag name="ORIGINALWIDTH" val="71.6152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p:tag name="IGUANATEXSIZE" val="24"/>
  <p:tag name="IGUANATEXCURSOR" val="952"/>
  <p:tag name="TRANSPARENCY" val="True"/>
  <p:tag name="LATEXENGINEID" val="1"/>
  <p:tag name="TEMPFOLDER" val="C:\bx\misc\temp\"/>
  <p:tag name="LATEXFORMHEIGHT" val="341"/>
  <p:tag name="LATEXFORMWIDTH" val="518"/>
  <p:tag name="LATEXFORMWRAP" val="True"/>
  <p:tag name="BITMAPVECTOR" val="1"/>
</p:tagLst>
</file>

<file path=ppt/tags/tag20.xml><?xml version="1.0" encoding="utf-8"?>
<p:tagLst xmlns:a="http://schemas.openxmlformats.org/drawingml/2006/main" xmlns:r="http://schemas.openxmlformats.org/officeDocument/2006/relationships" xmlns:p="http://schemas.openxmlformats.org/presentationml/2006/main">
  <p:tag name="ORIGINALHEIGHT" val="5.723722"/>
  <p:tag name="ORIGINALWIDTH" val="3.884054"/>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5.519332"/>
  <p:tag name="ORIGINALWIDTH" val="4.724368"/>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1.998759"/>
  <p:tag name="ORIGINALWIDTH" val="5.08749"/>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5.519332"/>
  <p:tag name="ORIGINALWIDTH" val="3.565897"/>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5.723749"/>
  <p:tag name="ORIGINALWIDTH" val="3.884053"/>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5.519332"/>
  <p:tag name="ORIGINALWIDTH" val="3.558357"/>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5.625283"/>
  <p:tag name="ORIGINALWIDTH" val="4.224692"/>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5.519332"/>
  <p:tag name="ORIGINALWIDTH" val="4.641204"/>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5.723749"/>
  <p:tag name="ORIGINALWIDTH" val="5.110304"/>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9.48307"/>
  <p:tag name="ORIGINALWIDTH" val="2.400631"/>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7.261832"/>
  <p:tag name="ORIGINALWIDTH" val="6.215938"/>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5.519326"/>
  <p:tag name="ORIGINALWIDTH" val="3.558365"/>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6.136284"/>
  <p:tag name="ORIGINALWIDTH" val="6.136253"/>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7.261832"/>
  <p:tag name="ORIGINALWIDTH" val="6.215938"/>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6.136284"/>
  <p:tag name="ORIGINALWIDTH" val="6.136226"/>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7.261832"/>
  <p:tag name="ORIGINALWIDTH" val="6.215938"/>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6.136284"/>
  <p:tag name="ORIGINALWIDTH" val="6.136253"/>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7.261832"/>
  <p:tag name="ORIGINALWIDTH" val="6.215938"/>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9.48307"/>
  <p:tag name="ORIGINALWIDTH" val="2.400604"/>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14.8512"/>
  <p:tag name="ORIGINALWIDTH" val="103.7933"/>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color[rgb]{1,1,1}\otimes\color[rgb]{1,1,0}\mathrm{X}\color[rgb]{1,1,1}\otimes\color[rgb]{1,1,0}\mathrm{X}\color[rgb]{1,1,1}\otimes\color[rgb]{1,1,0}\mathrm{X}\color[rgb]{1,1,1}\right]&#10;\]&#10;\end{document}"/>
  <p:tag name="IGUANATEXSIZE" val="24"/>
  <p:tag name="IGUANATEXCURSOR" val="1082"/>
  <p:tag name="TRANSPARENCY" val="True"/>
  <p:tag name="LATEXENGINEID" val="1"/>
  <p:tag name="TEMPFOLDER" val="C:\bx\misc\temp\"/>
  <p:tag name="LATEXFORMHEIGHT" val="341"/>
  <p:tag name="LATEXFORMWIDTH" val="518"/>
  <p:tag name="LATEXFORMWRAP" val="True"/>
  <p:tag name="BITMAPVECTOR" val="1"/>
</p:tagLst>
</file>

<file path=ppt/tags/tag218.xml><?xml version="1.0" encoding="utf-8"?>
<p:tagLst xmlns:a="http://schemas.openxmlformats.org/drawingml/2006/main" xmlns:r="http://schemas.openxmlformats.org/officeDocument/2006/relationships" xmlns:p="http://schemas.openxmlformats.org/presentationml/2006/main">
  <p:tag name="ORIGINALHEIGHT" val="14.8512"/>
  <p:tag name="ORIGINALWIDTH" val="80.13565"/>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phantom{R}\color[rgb]{1,1,1}(\color[rgb]{1,1,0}\mathrm{X}\color[rgb]{1,1,1})\right]\ \  = {}&#10;\]&#10;\end{document}"/>
  <p:tag name="IGUANATEXSIZE" val="24"/>
  <p:tag name="IGUANATEXCURSOR" val="965"/>
  <p:tag name="TRANSPARENCY" val="True"/>
  <p:tag name="LATEXENGINEID" val="1"/>
  <p:tag name="TEMPFOLDER" val="C:\bx\misc\temp\"/>
  <p:tag name="LATEXFORMHEIGHT" val="341"/>
  <p:tag name="LATEXFORMWIDTH" val="518"/>
  <p:tag name="LATEXFORMWRAP" val="True"/>
  <p:tag name="BITMAPVECTOR" val="1"/>
</p:tagLst>
</file>

<file path=ppt/tags/tag219.xml><?xml version="1.0" encoding="utf-8"?>
<p:tagLst xmlns:a="http://schemas.openxmlformats.org/drawingml/2006/main" xmlns:r="http://schemas.openxmlformats.org/officeDocument/2006/relationships" xmlns:p="http://schemas.openxmlformats.org/presentationml/2006/main">
  <p:tag name="ORIGINALHEIGHT" val="7.26184"/>
  <p:tag name="ORIGINALWIDTH" val="5.159688"/>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phantom{R}\color[rgb]{1,1,1}(\color[rgb]{1,1,0}\mathrm{X}\color[rgb]{1,1,1})\right]\ \  = {}&#10;\]&#10;\end{document}"/>
  <p:tag name="IGUANATEXSIZE" val="24"/>
  <p:tag name="IGUANATEXCURSOR" val="965"/>
  <p:tag name="TRANSPARENCY" val="True"/>
  <p:tag name="LATEXENGINEID" val="1"/>
  <p:tag name="TEMPFOLDER" val="C:\bx\misc\temp\"/>
  <p:tag name="LATEXFORMHEIGHT" val="341"/>
  <p:tag name="LATEXFORMWIDTH" val="518"/>
  <p:tag name="LATEXFORMWRAP" val="True"/>
  <p:tag name="BITMAPVECTOR" val="1"/>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5.625297"/>
  <p:tag name="ORIGINALWIDTH" val="4.224671"/>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5.519339"/>
  <p:tag name="ORIGINALWIDTH" val="4.724395"/>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1.998761"/>
  <p:tag name="ORIGINALWIDTH" val="5.087489"/>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5.625289"/>
  <p:tag name="ORIGINALWIDTH" val="4.224664"/>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5.519339"/>
  <p:tag name="ORIGINALWIDTH" val="4.179339"/>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5.519339"/>
  <p:tag name="ORIGINALWIDTH" val="1.854691"/>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5.519339"/>
  <p:tag name="ORIGINALWIDTH" val="3.172199"/>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9.483081"/>
  <p:tag name="ORIGINALWIDTH" val="2.400631"/>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9.483081"/>
  <p:tag name="ORIGINALWIDTH" val="2.938422"/>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7.26184"/>
  <p:tag name="ORIGINALWIDTH" val="6.215909"/>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9.483081"/>
  <p:tag name="ORIGINALWIDTH" val="2.938422"/>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5.519326"/>
  <p:tag name="ORIGINALWIDTH" val="4.641173"/>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9.483081"/>
  <p:tag name="ORIGINALWIDTH" val="2.400603"/>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3.008416"/>
  <p:tag name="ORIGINALWIDTH" val="6.694068"/>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7.261838"/>
  <p:tag name="ORIGINALWIDTH" val="5.1596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color[rgb]{1,1,1}\otimes\color[rgb]{1,1,0}\mathrm{X}\color[rgb]{1,1,1}\otimes\color[rgb]{1,1,0}\mathrm{X}\color[rgb]{1,1,1}\otimes\color[rgb]{1,1,0}\mathrm{X}\color[rgb]{1,1,1}\right]&#10;\]&#10;\end{document}"/>
  <p:tag name="IGUANATEXSIZE" val="24"/>
  <p:tag name="IGUANATEXCURSOR" val="1082"/>
  <p:tag name="TRANSPARENCY" val="True"/>
  <p:tag name="LATEXENGINEID" val="1"/>
  <p:tag name="TEMPFOLDER" val="C:\bx\misc\temp\"/>
  <p:tag name="LATEXFORMHEIGHT" val="341"/>
  <p:tag name="LATEXFORMWIDTH" val="518"/>
  <p:tag name="LATEXFORMWRAP" val="True"/>
  <p:tag name="BITMAPVECTOR" val="1"/>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5.519337"/>
  <p:tag name="ORIGINALWIDTH" val="4.72437"/>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1.998761"/>
  <p:tag name="ORIGINALWIDTH" val="5.087492"/>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5.625288"/>
  <p:tag name="ORIGINALWIDTH" val="4.224694"/>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5.519337"/>
  <p:tag name="ORIGINALWIDTH" val="4.179369"/>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5.519337"/>
  <p:tag name="ORIGINALWIDTH" val="1.854582"/>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5.519337"/>
  <p:tag name="ORIGINALWIDTH" val="3.1722"/>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9.483079"/>
  <p:tag name="ORIGINALWIDTH" val="2.400632"/>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5.723722"/>
  <p:tag name="ORIGINALWIDTH" val="5.110301"/>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7.261838"/>
  <p:tag name="ORIGINALWIDTH" val="6.21594"/>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6.136289"/>
  <p:tag name="ORIGINALWIDTH" val="6.136256"/>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7.261838"/>
  <p:tag name="ORIGINALWIDTH" val="6.215885"/>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6.136289"/>
  <p:tag name="ORIGINALWIDTH" val="6.136256"/>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7.261838"/>
  <p:tag name="ORIGINALWIDTH" val="6.215885"/>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6.136289"/>
  <p:tag name="ORIGINALWIDTH" val="6.136228"/>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7.261838"/>
  <p:tag name="ORIGINALWIDTH" val="6.21594"/>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9.483079"/>
  <p:tag name="ORIGINALWIDTH" val="2.400577"/>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249.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257.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7.261814"/>
  <p:tag name="ORIGINALWIDTH" val="6.21591"/>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265.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4.663748"/>
  <p:tag name="ORIGINALWIDTH" val="4.663746"/>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273.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274.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5.75407"/>
  <p:tag name="ORIGINALWIDTH" val="3.671849"/>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2.390911"/>
  <p:tag name="ORIGINALWIDTH" val="1.892487"/>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293.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17.09003"/>
  <p:tag name="ORIGINALWIDTH" val="57.54717"/>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p:tag name="IGUANATEXSIZE" val="24"/>
  <p:tag name="IGUANATEXCURSOR" val="950"/>
  <p:tag name="TRANSPARENCY" val="True"/>
  <p:tag name="LATEXENGINEID" val="1"/>
  <p:tag name="TEMPFOLDER" val="C:\bx\misc\temp\"/>
  <p:tag name="LATEXFORMHEIGHT" val="341"/>
  <p:tag name="LATEXFORMWIDTH" val="518"/>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17.22599"/>
  <p:tag name="ORIGINALWIDTH" val="71.6152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p:tag name="IGUANATEXSIZE" val="24"/>
  <p:tag name="IGUANATEXCURSOR" val="952"/>
  <p:tag name="TRANSPARENCY" val="True"/>
  <p:tag name="LATEXENGINEID" val="1"/>
  <p:tag name="TEMPFOLDER" val="C:\bx\misc\temp\"/>
  <p:tag name="LATEXFORMHEIGHT" val="341"/>
  <p:tag name="LATEXFORMWIDTH" val="518"/>
  <p:tag name="LATEXFORMWRAP" val="True"/>
  <p:tag name="BITMAPVECTOR" val="1"/>
</p:tagLst>
</file>

<file path=ppt/tags/tag300.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301.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302.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17.09003"/>
  <p:tag name="ORIGINALWIDTH" val="57.54717"/>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p:tag name="IGUANATEXSIZE" val="24"/>
  <p:tag name="IGUANATEXCURSOR" val="950"/>
  <p:tag name="TRANSPARENCY" val="True"/>
  <p:tag name="LATEXENGINEID" val="1"/>
  <p:tag name="TEMPFOLDER" val="C:\bx\misc\temp\"/>
  <p:tag name="LATEXFORMHEIGHT" val="341"/>
  <p:tag name="LATEXFORMWIDTH" val="518"/>
  <p:tag name="LATEXFORMWRAP" val="True"/>
  <p:tag name="BITMAPVECTOR" val="1"/>
</p:tagLst>
</file>

<file path=ppt/tags/tag310.xml><?xml version="1.0" encoding="utf-8"?>
<p:tagLst xmlns:a="http://schemas.openxmlformats.org/drawingml/2006/main" xmlns:r="http://schemas.openxmlformats.org/officeDocument/2006/relationships" xmlns:p="http://schemas.openxmlformats.org/presentationml/2006/main">
  <p:tag name="ORIGINALHEIGHT" val="2.390911"/>
  <p:tag name="ORIGINALWIDTH" val="1.892487"/>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7.261815"/>
  <p:tag name="ORIGINALWIDTH" val="5.159645"/>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p:tag name="IGUANATEXSIZE" val="24"/>
  <p:tag name="IGUANATEXCURSOR" val="950"/>
  <p:tag name="TRANSPARENCY" val="True"/>
  <p:tag name="LATEXENGINEID" val="1"/>
  <p:tag name="TEMPFOLDER" val="C:\bx\misc\temp\"/>
  <p:tag name="LATEXFORMHEIGHT" val="341"/>
  <p:tag name="LATEXFORMWIDTH" val="518"/>
  <p:tag name="LATEXFORMWRAP" val="True"/>
  <p:tag name="BITMAPVECTOR" val="1"/>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94.88615"/>
  <p:tag name="ORIGINALWIDTH" val="131.3437"/>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  1 &amp; 0 &amp; 0 &amp; 0 &amp; 0 &amp; 0 &amp; 0 &amp; 0 \\&#10;  0 &amp; 1 &amp; 0 &amp; 0 &amp; 0 &amp; 0 &amp; 0 &amp; 0 \\&#10;  0 &amp; 0 &amp; 1 &amp; 0 &amp; 0 &amp; 0 &amp; 0 &amp; 0 \\&#10;  0 &amp; 0 &amp; 0 &amp; 1 &amp; 0 &amp; 0 &amp; 0 &amp; 0 \\&#10;  0 &amp; 0 &amp; 0 &amp; 0 &amp; 1 &amp; 0 &amp; 0 &amp; 0 \\&#10;  0 &amp; 0 &amp; 0 &amp; 0 &amp; 0 &amp; 1 &amp; 0 &amp; 0 \\&#10;  0 &amp; 0 &amp; 0 &amp; 0 &amp; 0 &amp; 0 &amp; 0 &amp; 1 \\&#10;  0 &amp; 0 &amp; 0 &amp; 0 &amp; 0 &amp; 0 &amp; 1 &amp; 0 &#10;\end{bmatrix}&#10;\]&#10;\end{document}"/>
  <p:tag name="IGUANATEXSIZE" val="24"/>
  <p:tag name="IGUANATEXCURSOR" val="840"/>
  <p:tag name="TRANSPARENCY" val="True"/>
  <p:tag name="LATEXENGINEID" val="1"/>
  <p:tag name="TEMPFOLDER" val="C:\bx\misc\temp\"/>
  <p:tag name="LATEXFORMHEIGHT" val="341"/>
  <p:tag name="LATEXFORMWIDTH" val="518"/>
  <p:tag name="LATEXFORMWRAP" val="True"/>
  <p:tag name="BITMAPVECTOR" val="1"/>
</p:tagLst>
</file>

<file path=ppt/tags/tag321.xml><?xml version="1.0" encoding="utf-8"?>
<p:tagLst xmlns:a="http://schemas.openxmlformats.org/drawingml/2006/main" xmlns:r="http://schemas.openxmlformats.org/officeDocument/2006/relationships" xmlns:p="http://schemas.openxmlformats.org/presentationml/2006/main">
  <p:tag name="ORIGINALHEIGHT" val="22.11148"/>
  <p:tag name="ORIGINALWIDTH" val="31.22434"/>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  0 &amp; 1\\&#10;  1 &amp; 0&#10;\end{bmatrix}&#10;\]&#10;\end{document}"/>
  <p:tag name="IGUANATEXSIZE" val="24"/>
  <p:tag name="IGUANATEXCURSOR" val="815"/>
  <p:tag name="TRANSPARENCY" val="True"/>
  <p:tag name="LATEXENGINEID" val="1"/>
  <p:tag name="TEMPFOLDER" val="C:\bx\misc\temp\"/>
  <p:tag name="LATEXFORMHEIGHT" val="341"/>
  <p:tag name="LATEXFORMWIDTH" val="518"/>
  <p:tag name="LATEXFORMWRAP" val="True"/>
  <p:tag name="BITMAPVECTOR" val="1"/>
</p:tagLst>
</file>

<file path=ppt/tags/tag322.xml><?xml version="1.0" encoding="utf-8"?>
<p:tagLst xmlns:a="http://schemas.openxmlformats.org/drawingml/2006/main" xmlns:r="http://schemas.openxmlformats.org/officeDocument/2006/relationships" xmlns:p="http://schemas.openxmlformats.org/presentationml/2006/main">
  <p:tag name="ORIGINALHEIGHT" val="22.11148"/>
  <p:tag name="ORIGINALWIDTH" val="31.22434"/>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1 &amp; 0 \\&#10;0 &amp; i&#10;\end{bmatrix}&#10;\]&#10;\end{document}"/>
  <p:tag name="IGUANATEXSIZE" val="24"/>
  <p:tag name="IGUANATEXCURSOR" val="826"/>
  <p:tag name="TRANSPARENCY" val="True"/>
  <p:tag name="LATEXENGINEID" val="1"/>
  <p:tag name="TEMPFOLDER" val="C:\bx\misc\temp\"/>
  <p:tag name="LATEXFORMHEIGHT" val="341"/>
  <p:tag name="LATEXFORMWIDTH" val="518"/>
  <p:tag name="LATEXFORMWRAP" val="True"/>
  <p:tag name="BITMAPVECTOR" val="1"/>
</p:tagLst>
</file>

<file path=ppt/tags/tag323.xml><?xml version="1.0" encoding="utf-8"?>
<p:tagLst xmlns:a="http://schemas.openxmlformats.org/drawingml/2006/main" xmlns:r="http://schemas.openxmlformats.org/officeDocument/2006/relationships" xmlns:p="http://schemas.openxmlformats.org/presentationml/2006/main">
  <p:tag name="ORIGINALHEIGHT" val="45.16965"/>
  <p:tag name="ORIGINALWIDTH" val="65.1517"/>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1 &amp; 0 &amp; 0 &amp; 0\\&#10;0 &amp; 1 &amp; 0 &amp; 0\\&#10;0 &amp; 0 &amp; 0 &amp; 1\\&#10;0 &amp; 0 &amp; 1 &amp; 0&#10;\end{bmatrix}&#10;\]&#10;\end{document}"/>
  <p:tag name="IGUANATEXSIZE" val="24"/>
  <p:tag name="IGUANATEXCURSOR" val="853"/>
  <p:tag name="TRANSPARENCY" val="True"/>
  <p:tag name="LATEXENGINEID" val="1"/>
  <p:tag name="TEMPFOLDER" val="C:\bx\misc\temp\"/>
  <p:tag name="LATEXFORMHEIGHT" val="341"/>
  <p:tag name="LATEXFORMWIDTH" val="518"/>
  <p:tag name="LATEXFORMWRAP" val="True"/>
  <p:tag name="BITMAPVECTOR" val="1"/>
</p:tagLst>
</file>

<file path=ppt/tags/tag324.xml><?xml version="1.0" encoding="utf-8"?>
<p:tagLst xmlns:a="http://schemas.openxmlformats.org/drawingml/2006/main" xmlns:r="http://schemas.openxmlformats.org/officeDocument/2006/relationships" xmlns:p="http://schemas.openxmlformats.org/presentationml/2006/main">
  <p:tag name="ORIGINALHEIGHT" val="19.5103"/>
  <p:tag name="ORIGINALWIDTH" val="3.643734"/>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1 &amp; 0 &amp; 0 &amp; 0\\&#10;0 &amp; 1 &amp; 0 &amp; 0\\&#10;0 &amp; 0 &amp; 0 &amp; 1\\&#10;0 &amp; 0 &amp; 1 &amp; 0&#10;\end{bmatrix}&#10;\]&#10;\end{document}"/>
  <p:tag name="IGUANATEXSIZE" val="24"/>
  <p:tag name="IGUANATEXCURSOR" val="853"/>
  <p:tag name="TRANSPARENCY" val="True"/>
  <p:tag name="LATEXENGINEID" val="1"/>
  <p:tag name="TEMPFOLDER" val="C:\bx\misc\temp\"/>
  <p:tag name="LATEXFORMHEIGHT" val="341"/>
  <p:tag name="LATEXFORMWIDTH" val="518"/>
  <p:tag name="LATEXFORMWRAP" val="True"/>
  <p:tag name="BITMAPVECTOR" val="1"/>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7.650918"/>
  <p:tag name="ORIGINALWIDTH" val="0.7843832"/>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19.5103"/>
  <p:tag name="ORIGINALWIDTH" val="3.643734"/>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5.519327"/>
  <p:tag name="ORIGINALWIDTH" val="4.724376"/>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7.261876"/>
  <p:tag name="ORIGINALWIDTH" val="4.323064"/>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7.261811"/>
  <p:tag name="ORIGINALWIDTH" val="4.323064"/>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1.998754"/>
  <p:tag name="ORIGINALWIDTH" val="5.087466"/>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7.261811"/>
  <p:tag name="ORIGINALWIDTH" val="4.323195"/>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19.5103"/>
  <p:tag name="ORIGINALWIDTH" val="3.643734"/>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19.5103"/>
  <p:tag name="ORIGINALWIDTH" val="3.643734"/>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22.11148"/>
  <p:tag name="ORIGINALWIDTH" val="3.232513"/>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1 &amp; 0 \\&#10;0 &amp; i&#10;\end{bmatrix}&#10;\]&#10;\end{document}"/>
  <p:tag name="IGUANATEXSIZE" val="24"/>
  <p:tag name="IGUANATEXCURSOR" val="826"/>
  <p:tag name="TRANSPARENCY" val="True"/>
  <p:tag name="LATEXENGINEID" val="1"/>
  <p:tag name="TEMPFOLDER" val="C:\bx\misc\temp\"/>
  <p:tag name="LATEXFORMHEIGHT" val="341"/>
  <p:tag name="LATEXFORMWIDTH" val="518"/>
  <p:tag name="LATEXFORMWRAP" val="True"/>
  <p:tag name="BITMAPVECTOR" val="1"/>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5.625298"/>
  <p:tag name="ORIGINALWIDTH" val="4.224671"/>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7.650328"/>
  <p:tag name="ORIGINALWIDTH" val="2.091831"/>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22.11148"/>
  <p:tag name="ORIGINALWIDTH" val="3.232513"/>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22.11148"/>
  <p:tag name="ORIGINALWIDTH" val="57.63297"/>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sqrt{\tfrac12}&#10;\begin{bmatrix}&#10;1&amp;\phantom{+}1 \\&#10;1 &amp; -1&#10;\end{bmatrix}&#10;\]&#10;\end{document}"/>
  <p:tag name="IGUANATEXSIZE" val="24"/>
  <p:tag name="IGUANATEXCURSOR" val="790"/>
  <p:tag name="TRANSPARENCY" val="True"/>
  <p:tag name="LATEXENGINEID" val="1"/>
  <p:tag name="TEMPFOLDER" val="C:\bx\misc\temp\"/>
  <p:tag name="LATEXFORMHEIGHT" val="341"/>
  <p:tag name="LATEXFORMWIDTH" val="518"/>
  <p:tag name="LATEXFORMWRAP" val="True"/>
  <p:tag name="BITMAPVECTOR" val="1"/>
</p:tagLst>
</file>

<file path=ppt/tags/tag353.xml><?xml version="1.0" encoding="utf-8"?>
<p:tagLst xmlns:a="http://schemas.openxmlformats.org/drawingml/2006/main" xmlns:r="http://schemas.openxmlformats.org/officeDocument/2006/relationships" xmlns:p="http://schemas.openxmlformats.org/presentationml/2006/main">
  <p:tag name="ORIGINALHEIGHT" val="18.20938"/>
  <p:tag name="ORIGINALWIDTH" val="8.741241"/>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sqrt{\tfrac12}&#10;\begin{bmatrix}&#10;1&amp;\phantom{+}1 \\&#10;1 &amp; -1&#10;\end{bmatrix}&#10;\]&#10;\end{document}"/>
  <p:tag name="IGUANATEXSIZE" val="24"/>
  <p:tag name="IGUANATEXCURSOR" val="790"/>
  <p:tag name="TRANSPARENCY" val="True"/>
  <p:tag name="LATEXENGINEID" val="1"/>
  <p:tag name="TEMPFOLDER" val="C:\bx\misc\temp\"/>
  <p:tag name="LATEXFORMHEIGHT" val="341"/>
  <p:tag name="LATEXFORMWIDTH" val="518"/>
  <p:tag name="LATEXFORMWRAP" val="True"/>
  <p:tag name="BITMAPVECTOR" val="1"/>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0.9999999"/>
  <p:tag name="ORIGINALWIDTH" val="7.398425"/>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5.519323"/>
  <p:tag name="ORIGINALWIDTH" val="3.285925"/>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0.9999999"/>
  <p:tag name="ORIGINALWIDTH" val="5.007808"/>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5.617847"/>
  <p:tag name="ORIGINALWIDTH" val="3.505315"/>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22.11148"/>
  <p:tag name="ORIGINALWIDTH" val="3.232513"/>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7.261875"/>
  <p:tag name="ORIGINALWIDTH" val="4.32313"/>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5.519327"/>
  <p:tag name="ORIGINALWIDTH" val="4.179363"/>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7"/>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7.261875"/>
  <p:tag name="ORIGINALWIDTH" val="4.32313"/>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0.8168634"/>
  <p:tag name="ORIGINALWIDTH" val="7.211876"/>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7"/>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22.11148"/>
  <p:tag name="ORIGINALWIDTH" val="3.232513"/>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22.11148"/>
  <p:tag name="ORIGINALWIDTH" val="3.232513"/>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  0 &amp; 1\\&#10;  1 &amp; 0&#10;\end{bmatrix}&#10;\]&#10;\end{document}"/>
  <p:tag name="IGUANATEXSIZE" val="24"/>
  <p:tag name="IGUANATEXCURSOR" val="815"/>
  <p:tag name="TRANSPARENCY" val="True"/>
  <p:tag name="LATEXENGINEID" val="1"/>
  <p:tag name="TEMPFOLDER" val="C:\bx\misc\temp\"/>
  <p:tag name="LATEXFORMHEIGHT" val="341"/>
  <p:tag name="LATEXFORMWIDTH" val="518"/>
  <p:tag name="LATEXFORMWRAP" val="True"/>
  <p:tag name="BITMAPVECTOR" val="1"/>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7.261876"/>
  <p:tag name="ORIGINALWIDTH" val="4.323195"/>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5.519327"/>
  <p:tag name="ORIGINALWIDTH" val="1.85456"/>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22.11148"/>
  <p:tag name="ORIGINALWIDTH" val="3.232513"/>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19.51037"/>
  <p:tag name="ORIGINALWIDTH" val="3.643734"/>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begin{bmatrix}&#10;  1 &amp; 0 &amp; 0 &amp; 0 &amp; 0 &amp; 0 &amp; 0 &amp; 0 \\&#10;  0 &amp; 1 &amp; 0 &amp; 0 &amp; 0 &amp; 0 &amp; 0 &amp; 0 \\&#10;  0 &amp; 0 &amp; 1 &amp; 0 &amp; 0 &amp; 0 &amp; 0 &amp; 0 \\&#10;  0 &amp; 0 &amp; 0 &amp; 1 &amp; 0 &amp; 0 &amp; 0 &amp; 0 \\&#10;  0 &amp; 0 &amp; 0 &amp; 0 &amp; 1 &amp; 0 &amp; 0 &amp; 0 \\&#10;  0 &amp; 0 &amp; 0 &amp; 0 &amp; 0 &amp; 1 &amp; 0 &amp; 0 \\&#10;  0 &amp; 0 &amp; 0 &amp; 0 &amp; 0 &amp; 0 &amp; 0 &amp; 1 \\&#10;  0 &amp; 0 &amp; 0 &amp; 0 &amp; 0 &amp; 0 &amp; 1 &amp; 0 &#10;\end{bmatrix}&#10;\]&#10;\end{document}"/>
  <p:tag name="IGUANATEXSIZE" val="24"/>
  <p:tag name="IGUANATEXCURSOR" val="840"/>
  <p:tag name="TRANSPARENCY" val="True"/>
  <p:tag name="LATEXENGINEID" val="1"/>
  <p:tag name="TEMPFOLDER" val="C:\bx\misc\temp\"/>
  <p:tag name="LATEXFORMHEIGHT" val="341"/>
  <p:tag name="LATEXFORMWIDTH" val="518"/>
  <p:tag name="LATEXFORMWRAP" val="True"/>
  <p:tag name="BITMAPVECTOR" val="1"/>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7.650853"/>
  <p:tag name="ORIGINALWIDTH" val="0.7843503"/>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5.519327"/>
  <p:tag name="ORIGINALWIDTH" val="3.172178"/>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19.5103"/>
  <p:tag name="ORIGINALWIDTH" val="3.643734"/>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7.261811"/>
  <p:tag name="ORIGINALWIDTH" val="4.323097"/>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7.53061"/>
  <p:tag name="ORIGINALWIDTH" val="5.019882"/>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7.53061"/>
  <p:tag name="ORIGINALWIDTH" val="5.020013"/>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7.261876"/>
  <p:tag name="ORIGINALWIDTH" val="4.323064"/>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7.530577"/>
  <p:tag name="ORIGINALWIDTH" val="5.019882"/>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7.530577"/>
  <p:tag name="ORIGINALWIDTH" val="5.020013"/>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7.261815"/>
  <p:tag name="ORIGINALWIDTH" val="5.159645"/>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p:tag name="IGUANATEXSIZE" val="24"/>
  <p:tag name="IGUANATEXCURSOR" val="950"/>
  <p:tag name="TRANSPARENCY" val="True"/>
  <p:tag name="LATEXENGINEID" val="1"/>
  <p:tag name="TEMPFOLDER" val="C:\bx\misc\temp\"/>
  <p:tag name="LATEXFORMHEIGHT" val="341"/>
  <p:tag name="LATEXFORMWIDTH" val="518"/>
  <p:tag name="LATEXFORMWRAP" val="True"/>
  <p:tag name="BITMAPVECTOR" val="1"/>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7.261815"/>
  <p:tag name="ORIGINALWIDTH" val="6.215911"/>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7.53061"/>
  <p:tag name="ORIGINALWIDTH" val="5.019882"/>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7.53061"/>
  <p:tag name="ORIGINALWIDTH" val="5.020013"/>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7.261811"/>
  <p:tag name="ORIGINALWIDTH" val="4.323097"/>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4.663749"/>
  <p:tag name="ORIGINALWIDTH" val="4.663713"/>
  <p:tag name="EMFCHILD" val="True"/>
</p:tagLst>
</file>

<file path=ppt/tags/tag410.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7.53061"/>
  <p:tag name="ORIGINALWIDTH" val="5.019882"/>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7.53061"/>
  <p:tag name="ORIGINALWIDTH" val="5.020013"/>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7.261876"/>
  <p:tag name="ORIGINALWIDTH" val="4.323163"/>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5.754071"/>
  <p:tag name="ORIGINALWIDTH" val="3.67185"/>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7.53061"/>
  <p:tag name="ORIGINALWIDTH" val="5.019882"/>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7.53061"/>
  <p:tag name="ORIGINALWIDTH" val="5.020013"/>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7.261876"/>
  <p:tag name="ORIGINALWIDTH" val="4.323064"/>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7.530577"/>
  <p:tag name="ORIGINALWIDTH" val="5.019882"/>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7.530577"/>
  <p:tag name="ORIGINALWIDTH" val="5.020013"/>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7.530577"/>
  <p:tag name="ORIGINALWIDTH" val="5.020308"/>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7.530577"/>
  <p:tag name="ORIGINALWIDTH" val="5.020275"/>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7.530577"/>
  <p:tag name="ORIGINALWIDTH" val="5.019882"/>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7.261876"/>
  <p:tag name="ORIGINALWIDTH" val="4.322966"/>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7.261814"/>
  <p:tag name="ORIGINALWIDTH" val="5.159644"/>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p:tag name="IGUANATEXSIZE" val="24"/>
  <p:tag name="IGUANATEXCURSOR" val="952"/>
  <p:tag name="TRANSPARENCY" val="True"/>
  <p:tag name="LATEXENGINEID" val="1"/>
  <p:tag name="TEMPFOLDER" val="C:\bx\misc\temp\"/>
  <p:tag name="LATEXFORMHEIGHT" val="341"/>
  <p:tag name="LATEXFORMWIDTH" val="518"/>
  <p:tag name="LATEXFORMWRAP" val="True"/>
  <p:tag name="BITMAPVECTOR" val="1"/>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7.53061"/>
  <p:tag name="ORIGINALWIDTH" val="5.020308"/>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7.53061"/>
  <p:tag name="ORIGINALWIDTH" val="5.020275"/>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7.261811"/>
  <p:tag name="ORIGINALWIDTH" val="4.322966"/>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7.53061"/>
  <p:tag name="ORIGINALWIDTH" val="5.020013"/>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19.51037"/>
  <p:tag name="ORIGINALWIDTH" val="3.643734"/>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7.650853"/>
  <p:tag name="ORIGINALWIDTH" val="0.7843503"/>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5.519326"/>
  <p:tag name="ORIGINALWIDTH" val="4.724343"/>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7.650918"/>
  <p:tag name="ORIGINALWIDTH" val="0.7843503"/>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19.5103"/>
  <p:tag name="ORIGINALWIDTH" val="3.643734"/>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458.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1.998754"/>
  <p:tag name="ORIGINALWIDTH" val="5.087499"/>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2.390911"/>
  <p:tag name="ORIGINALWIDTH" val="1.892487"/>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47.xml><?xml version="1.0" encoding="utf-8"?>
<p:tagLst xmlns:a="http://schemas.openxmlformats.org/drawingml/2006/main" xmlns:r="http://schemas.openxmlformats.org/officeDocument/2006/relationships" xmlns:p="http://schemas.openxmlformats.org/presentationml/2006/main">
  <p:tag name="ORIGINALHEIGHT" val="5.519326"/>
  <p:tag name="ORIGINALWIDTH" val="3.565911"/>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2.390911"/>
  <p:tag name="ORIGINALWIDTH" val="1.892487"/>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5.723722"/>
  <p:tag name="ORIGINALWIDTH" val="3.884054"/>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482.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5.519326"/>
  <p:tag name="ORIGINALWIDTH" val="3.558365"/>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493.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5.519327"/>
  <p:tag name="ORIGINALWIDTH" val="4.724376"/>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5.625297"/>
  <p:tag name="ORIGINALWIDTH" val="4.224671"/>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2.390911"/>
  <p:tag name="ORIGINALWIDTH" val="1.892487"/>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505.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5.519326"/>
  <p:tag name="ORIGINALWIDTH" val="4.641173"/>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516.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5.723722"/>
  <p:tag name="ORIGINALWIDTH" val="5.110301"/>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527.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538.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7.261814"/>
  <p:tag name="ORIGINALWIDTH" val="6.21591"/>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549.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4.663748"/>
  <p:tag name="ORIGINALWIDTH" val="4.663746"/>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555.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5.75407"/>
  <p:tag name="ORIGINALWIDTH" val="3.671849"/>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561.xml><?xml version="1.0" encoding="utf-8"?>
<p:tagLst xmlns:a="http://schemas.openxmlformats.org/drawingml/2006/main" xmlns:r="http://schemas.openxmlformats.org/officeDocument/2006/relationships" xmlns:p="http://schemas.openxmlformats.org/presentationml/2006/main">
  <p:tag name="ORIGINALHEIGHT" val="22.70382"/>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m+1}&#10;}&#10;\]&#10;\end{document}"/>
  <p:tag name="IGUANATEXSIZE" val="24"/>
  <p:tag name="IGUANATEXCURSOR" val="803"/>
  <p:tag name="TRANSPARENCY" val="True"/>
  <p:tag name="LATEXENGINEID" val="1"/>
  <p:tag name="TEMPFOLDER" val="C:\bx\misc\temp\"/>
  <p:tag name="LATEXFORMHEIGHT" val="341"/>
  <p:tag name="LATEXFORMWIDTH" val="518"/>
  <p:tag name="LATEXFORMWRAP" val="True"/>
  <p:tag name="BITMAPVECTOR" val="1"/>
</p:tagLst>
</file>

<file path=ppt/tags/tag562.xml><?xml version="1.0" encoding="utf-8"?>
<p:tagLst xmlns:a="http://schemas.openxmlformats.org/drawingml/2006/main" xmlns:r="http://schemas.openxmlformats.org/officeDocument/2006/relationships" xmlns:p="http://schemas.openxmlformats.org/presentationml/2006/main">
  <p:tag name="ORIGINALHEIGHT" val="24.18787"/>
  <p:tag name="ORIGINALWIDTH" val="25.10934"/>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n-1}{n}&#10;}&#10;\]&#10;\end{document}"/>
  <p:tag name="IGUANATEXSIZE" val="24"/>
  <p:tag name="IGUANATEXCURSOR" val="803"/>
  <p:tag name="TRANSPARENCY" val="True"/>
  <p:tag name="LATEXENGINEID" val="1"/>
  <p:tag name="TEMPFOLDER" val="C:\bx\misc\temp\"/>
  <p:tag name="LATEXFORMHEIGHT" val="341"/>
  <p:tag name="LATEXFORMWIDTH" val="518"/>
  <p:tag name="LATEXFORMWRAP" val="True"/>
  <p:tag name="BITMAPVECTOR" val="1"/>
</p:tagLst>
</file>

<file path=ppt/tags/tag563.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564.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565.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17.22599"/>
  <p:tag name="ORIGINALWIDTH" val="71.6152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p:tag name="IGUANATEXSIZE" val="24"/>
  <p:tag name="IGUANATEXCURSOR" val="952"/>
  <p:tag name="TRANSPARENCY" val="True"/>
  <p:tag name="LATEXENGINEID" val="1"/>
  <p:tag name="TEMPFOLDER" val="C:\bx\misc\temp\"/>
  <p:tag name="LATEXFORMHEIGHT" val="341"/>
  <p:tag name="LATEXFORMWIDTH" val="518"/>
  <p:tag name="LATEXFORMWRAP" val="True"/>
  <p:tag name="BITMAPVECTOR" val="1"/>
</p:tagLst>
</file>

<file path=ppt/tags/tag580.xml><?xml version="1.0" encoding="utf-8"?>
<p:tagLst xmlns:a="http://schemas.openxmlformats.org/drawingml/2006/main" xmlns:r="http://schemas.openxmlformats.org/officeDocument/2006/relationships" xmlns:p="http://schemas.openxmlformats.org/presentationml/2006/main">
  <p:tag name="ORIGINALHEIGHT" val="5.578411"/>
  <p:tag name="ORIGINALWIDTH" val="4.562161"/>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n-1}{n}&#10;}&#10;\]&#10;\end{document}"/>
  <p:tag name="IGUANATEXSIZE" val="24"/>
  <p:tag name="IGUANATEXCURSOR" val="803"/>
  <p:tag name="TRANSPARENCY" val="True"/>
  <p:tag name="LATEXENGINEID" val="1"/>
  <p:tag name="TEMPFOLDER" val="C:\bx\misc\temp\"/>
  <p:tag name="LATEXFORMHEIGHT" val="341"/>
  <p:tag name="LATEXFORMWIDTH" val="518"/>
  <p:tag name="LATEXFORMWRAP" val="True"/>
  <p:tag name="BITMAPVECTOR" val="1"/>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0.8168305"/>
  <p:tag name="ORIGINALWIDTH" val="7.211815"/>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7.261895"/>
  <p:tag name="ORIGINALWIDTH" val="4.323113"/>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0.9999909"/>
  <p:tag name="ORIGINALWIDTH" val="25.10934"/>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5.578454"/>
  <p:tag name="ORIGINALWIDTH" val="4.562161"/>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5.578406"/>
  <p:tag name="ORIGINALWIDTH" val="7.94904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m+1}&#10;}&#10;\]&#10;\end{document}"/>
  <p:tag name="IGUANATEXSIZE" val="24"/>
  <p:tag name="IGUANATEXCURSOR" val="803"/>
  <p:tag name="TRANSPARENCY" val="True"/>
  <p:tag name="LATEXENGINEID" val="1"/>
  <p:tag name="TEMPFOLDER" val="C:\bx\misc\temp\"/>
  <p:tag name="LATEXFORMHEIGHT" val="341"/>
  <p:tag name="LATEXFORMWIDTH" val="518"/>
  <p:tag name="LATEXFORMWRAP" val="True"/>
  <p:tag name="BITMAPVECTOR" val="1"/>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0.99999"/>
  <p:tag name="ORIGINALWIDTH" val="28.50781"/>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5.578406"/>
  <p:tag name="ORIGINALWIDTH" val="7.949047"/>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6.136268"/>
  <p:tag name="ORIGINALWIDTH" val="6.136228"/>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7.261804"/>
  <p:tag name="ORIGINALWIDTH" val="4.323113"/>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17.09003"/>
  <p:tag name="ORIGINALWIDTH" val="57.54717"/>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p:tag name="IGUANATEXSIZE" val="24"/>
  <p:tag name="IGUANATEXCURSOR" val="950"/>
  <p:tag name="TRANSPARENCY" val="True"/>
  <p:tag name="LATEXENGINEID" val="1"/>
  <p:tag name="TEMPFOLDER" val="C:\bx\misc\temp\"/>
  <p:tag name="LATEXFORMHEIGHT" val="341"/>
  <p:tag name="LATEXFORMWIDTH" val="518"/>
  <p:tag name="LATEXFORMWRAP" val="True"/>
  <p:tag name="BITMAPVECTOR" val="1"/>
</p:tagLst>
</file>

<file path=ppt/tags/tag590.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596.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1.998754"/>
  <p:tag name="ORIGINALWIDTH" val="5.087466"/>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7.261815"/>
  <p:tag name="ORIGINALWIDTH" val="5.159645"/>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p:tag name="IGUANATEXSIZE" val="24"/>
  <p:tag name="IGUANATEXCURSOR" val="950"/>
  <p:tag name="TRANSPARENCY" val="True"/>
  <p:tag name="LATEXENGINEID" val="1"/>
  <p:tag name="TEMPFOLDER" val="C:\bx\misc\temp\"/>
  <p:tag name="LATEXFORMHEIGHT" val="341"/>
  <p:tag name="LATEXFORMWIDTH" val="518"/>
  <p:tag name="LATEXFORMWRAP" val="True"/>
  <p:tag name="BITMAPVECTOR" val="1"/>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602.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608.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5.519327"/>
  <p:tag name="ORIGINALWIDTH" val="4.724376"/>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614.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615.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1.998754"/>
  <p:tag name="ORIGINALWIDTH" val="5.087466"/>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5.625298"/>
  <p:tag name="ORIGINALWIDTH" val="4.224671"/>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24.18789"/>
  <p:tag name="ORIGINALWIDTH" val="28.5078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Lst>
</file>

<file path=ppt/tags/tag631.xml><?xml version="1.0" encoding="utf-8"?>
<p:tagLst xmlns:a="http://schemas.openxmlformats.org/drawingml/2006/main" xmlns:r="http://schemas.openxmlformats.org/officeDocument/2006/relationships" xmlns:p="http://schemas.openxmlformats.org/presentationml/2006/main">
  <p:tag name="ORIGINALHEIGHT" val="26.25974"/>
  <p:tag name="ORIGINALWIDTH" val="48.1289"/>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Lst>
</file>

<file path=ppt/tags/tag632.xml><?xml version="1.0" encoding="utf-8"?>
<p:tagLst xmlns:a="http://schemas.openxmlformats.org/drawingml/2006/main" xmlns:r="http://schemas.openxmlformats.org/officeDocument/2006/relationships" xmlns:p="http://schemas.openxmlformats.org/presentationml/2006/main">
  <p:tag name="ORIGINALHEIGHT" val="7.261875"/>
  <p:tag name="ORIGINALWIDTH" val="4.323096"/>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mathrm{&#10;\frac{1}{poly(\color[rgb]{1,1,0}k\color[rgb]{1,1,1},\color[rgb]{1,1,0}n\color[rgb]{1,1,1})}&#10;}&#10;\]&#10;\end{document}"/>
  <p:tag name="IGUANATEXSIZE" val="24"/>
  <p:tag name="IGUANATEXCURSOR" val="880"/>
  <p:tag name="TRANSPARENCY" val="True"/>
  <p:tag name="LATEXENGINEID" val="1"/>
  <p:tag name="TEMPFOLDER" val="C:\bx\misc\temp\"/>
  <p:tag name="LATEXFORMHEIGHT" val="341"/>
  <p:tag name="LATEXFORMWIDTH" val="518"/>
  <p:tag name="LATEXFORMWRAP" val="True"/>
  <p:tag name="BITMAPVECTOR" val="1"/>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0.9999998"/>
  <p:tag name="ORIGINALWIDTH" val="48.1289"/>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7.650327"/>
  <p:tag name="ORIGINALWIDTH" val="4.870931"/>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5.717813"/>
  <p:tag name="ORIGINALWIDTH" val="5.000623"/>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7.570668"/>
  <p:tag name="ORIGINALWIDTH" val="0.8965549"/>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7.520602"/>
  <p:tag name="ORIGINALWIDTH" val="5.299376"/>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7.570668"/>
  <p:tag name="ORIGINALWIDTH" val="4.831266"/>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5.519327"/>
  <p:tag name="ORIGINALWIDTH" val="4.179363"/>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5.578476"/>
  <p:tag name="ORIGINALWIDTH" val="4.562171"/>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9.483134"/>
  <p:tag name="ORIGINALWIDTH" val="2.938418"/>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5.578412"/>
  <p:tag name="ORIGINALWIDTH" val="7.94904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m-1}{m}&#10;}&#10;\]&#10;\end{document}"/>
  <p:tag name="IGUANATEXSIZE" val="24"/>
  <p:tag name="IGUANATEXCURSOR" val="804"/>
  <p:tag name="TRANSPARENCY" val="True"/>
  <p:tag name="LATEXENGINEID" val="1"/>
  <p:tag name="TEMPFOLDER" val="C:\bx\misc\temp\"/>
  <p:tag name="LATEXFORMHEIGHT" val="341"/>
  <p:tag name="LATEXFORMWIDTH" val="518"/>
  <p:tag name="LATEXFORMWRAP" val="True"/>
  <p:tag name="BITMAPVECTOR" val="1"/>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0.8168306"/>
  <p:tag name="ORIGINALWIDTH" val="7.211876"/>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1"/>
  <p:tag name="ORIGINALWIDTH" val="28.50781"/>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5.578477"/>
  <p:tag name="ORIGINALWIDTH" val="7.949049"/>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5.519327"/>
  <p:tag name="ORIGINALWIDTH" val="1.85456"/>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5.519327"/>
  <p:tag name="ORIGINALWIDTH" val="3.172178"/>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7.261815"/>
  <p:tag name="ORIGINALWIDTH" val="6.215911"/>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4.663749"/>
  <p:tag name="ORIGINALWIDTH" val="4.663713"/>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5.625298"/>
  <p:tag name="ORIGINALWIDTH" val="4.224671"/>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5.754071"/>
  <p:tag name="ORIGINALWIDTH" val="3.67185"/>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7.261814"/>
  <p:tag name="ORIGINALWIDTH" val="5.159644"/>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p:tag name="IGUANATEXSIZE" val="24"/>
  <p:tag name="IGUANATEXCURSOR" val="952"/>
  <p:tag name="TRANSPARENCY" val="True"/>
  <p:tag name="LATEXENGINEID" val="1"/>
  <p:tag name="TEMPFOLDER" val="C:\bx\misc\temp\"/>
  <p:tag name="LATEXFORMHEIGHT" val="341"/>
  <p:tag name="LATEXFORMWIDTH" val="518"/>
  <p:tag name="LATEXFORMWRAP" val="True"/>
  <p:tag name="BITMAPVECTOR" val="1"/>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5.519326"/>
  <p:tag name="ORIGINALWIDTH" val="4.724343"/>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1.998754"/>
  <p:tag name="ORIGINALWIDTH" val="5.087499"/>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5.519326"/>
  <p:tag name="ORIGINALWIDTH" val="3.565911"/>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5.723722"/>
  <p:tag name="ORIGINALWIDTH" val="3.884054"/>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5.519326"/>
  <p:tag name="ORIGINALWIDTH" val="3.558365"/>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5.625297"/>
  <p:tag name="ORIGINALWIDTH" val="4.224671"/>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5.519326"/>
  <p:tag name="ORIGINALWIDTH" val="4.641173"/>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5.519327"/>
  <p:tag name="ORIGINALWIDTH" val="4.179363"/>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5.723722"/>
  <p:tag name="ORIGINALWIDTH" val="5.110301"/>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7.261814"/>
  <p:tag name="ORIGINALWIDTH" val="6.21591"/>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4.663748"/>
  <p:tag name="ORIGINALWIDTH" val="4.663746"/>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5.75407"/>
  <p:tag name="ORIGINALWIDTH" val="3.671849"/>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12.35657"/>
  <p:tag name="ORIGINALWIDTH" val="2.830905"/>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17.22599"/>
  <p:tag name="ORIGINALWIDTH" val="71.6152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PSEUDO}}\left[\color[rgb]{1,1,0}\mathrm{X}^{\otimes \mathrm{k}}\color[rgb]{1,1,1}\right]&#10;\]&#10;\end{document}"/>
  <p:tag name="IGUANATEXSIZE" val="24"/>
  <p:tag name="IGUANATEXCURSOR" val="952"/>
  <p:tag name="TRANSPARENCY" val="True"/>
  <p:tag name="LATEXENGINEID" val="1"/>
  <p:tag name="TEMPFOLDER" val="C:\bx\misc\temp\"/>
  <p:tag name="LATEXFORMHEIGHT" val="341"/>
  <p:tag name="LATEXFORMWIDTH" val="518"/>
  <p:tag name="LATEXFORMWRAP" val="True"/>
  <p:tag name="BITMAPVECTOR" val="1"/>
</p:tagLst>
</file>

<file path=ppt/tags/tag87.xml><?xml version="1.0" encoding="utf-8"?>
<p:tagLst xmlns:a="http://schemas.openxmlformats.org/drawingml/2006/main" xmlns:r="http://schemas.openxmlformats.org/officeDocument/2006/relationships" xmlns:p="http://schemas.openxmlformats.org/presentationml/2006/main">
  <p:tag name="ORIGINALHEIGHT" val="17.09003"/>
  <p:tag name="ORIGINALWIDTH" val="57.54717"/>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1}&#10;\[ &#10;\Ex_{\color[rgb]{1,1,0}\mathrm{X} \color[rgb]{1,1,1}\sim \color[rgb]{1,1,0}\mathrm{UNIF}}\left[\color[rgb]{1,1,0}\mathrm{X}^{\otimes \mathrm{k}}\color[rgb]{1,1,1}\right]&#10;\]&#10;\end{document}"/>
  <p:tag name="IGUANATEXSIZE" val="24"/>
  <p:tag name="IGUANATEXCURSOR" val="950"/>
  <p:tag name="TRANSPARENCY" val="True"/>
  <p:tag name="LATEXENGINEID" val="1"/>
  <p:tag name="TEMPFOLDER" val="C:\bx\misc\temp\"/>
  <p:tag name="LATEXFORMHEIGHT" val="341"/>
  <p:tag name="LATEXFORMWIDTH" val="518"/>
  <p:tag name="LATEXFORMWRAP" val="True"/>
  <p:tag name="BITMAPVECTOR" val="1"/>
</p:tagLst>
</file>

<file path=ppt/tags/tag88.xml><?xml version="1.0" encoding="utf-8"?>
<p:tagLst xmlns:a="http://schemas.openxmlformats.org/drawingml/2006/main" xmlns:r="http://schemas.openxmlformats.org/officeDocument/2006/relationships" xmlns:p="http://schemas.openxmlformats.org/presentationml/2006/main">
  <p:tag name="ORIGINALHEIGHT" val="26.06069"/>
  <p:tag name="ORIGINALWIDTH" val="112.406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N-1)(N-2)(N-3)}&#10;}&#10;\]&#10;\end{document}"/>
  <p:tag name="IGUANATEXSIZE" val="24"/>
  <p:tag name="IGUANATEXCURSOR" val="817"/>
  <p:tag name="TRANSPARENCY" val="True"/>
  <p:tag name="LATEXENGINEID" val="1"/>
  <p:tag name="TEMPFOLDER" val="C:\bx\misc\temp\"/>
  <p:tag name="LATEXFORMHEIGHT" val="341"/>
  <p:tag name="LATEXFORMWIDTH" val="518"/>
  <p:tag name="LATEXFORMWRAP" val="True"/>
  <p:tag name="BITMAPVECTOR" val="1"/>
</p:tagLst>
</file>

<file path=ppt/tags/tag89.xml><?xml version="1.0" encoding="utf-8"?>
<p:tagLst xmlns:a="http://schemas.openxmlformats.org/drawingml/2006/main" xmlns:r="http://schemas.openxmlformats.org/officeDocument/2006/relationships" xmlns:p="http://schemas.openxmlformats.org/presentationml/2006/main">
  <p:tag name="ORIGINALHEIGHT" val="24.19888"/>
  <p:tag name="ORIGINALWIDTH" val="27.7851"/>
  <p:tag name="OUTPUTTYPE" val="SVG"/>
  <p:tag name="IGUANATEXVERSION" val="159"/>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Lst>
</file>

<file path=ppt/tags/tag9.xml><?xml version="1.0" encoding="utf-8"?>
<p:tagLst xmlns:a="http://schemas.openxmlformats.org/drawingml/2006/main" xmlns:r="http://schemas.openxmlformats.org/officeDocument/2006/relationships" xmlns:p="http://schemas.openxmlformats.org/presentationml/2006/main">
  <p:tag name="ORIGINALHEIGHT" val="5.519327"/>
  <p:tag name="ORIGINALWIDTH" val="1.85456"/>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100 k}}&#10;}&#10;\]&#10;\end{document}"/>
  <p:tag name="IGUANATEXSIZE" val="24"/>
  <p:tag name="IGUANATEXCURSOR" val="810"/>
  <p:tag name="TRANSPARENCY" val="True"/>
  <p:tag name="LATEXENGINEID" val="1"/>
  <p:tag name="TEMPFOLDER" val="C:\bx\misc\temp\"/>
  <p:tag name="LATEXFORMHEIGHT" val="341"/>
  <p:tag name="LATEXFORMWIDTH" val="518"/>
  <p:tag name="LATEXFORMWRAP" val="True"/>
  <p:tag name="BITMAPVECTOR" val="1"/>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1"/>
  <p:tag name="ORIGINALWIDTH" val="27.7851"/>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7.261876"/>
  <p:tag name="ORIGINALWIDTH" val="5.498425"/>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5.519324"/>
  <p:tag name="ORIGINALWIDTH" val="3.285925"/>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5.723753"/>
  <p:tag name="ORIGINALWIDTH" val="3.815945"/>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5.723753"/>
  <p:tag name="ORIGINALWIDTH" val="3.815977"/>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5.754003"/>
  <p:tag name="ORIGINALWIDTH" val="3.671883"/>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7.261876"/>
  <p:tag name="ORIGINALWIDTH" val="4.323097"/>
  <p:tag name="LATEXADDIN" val="\documentclass{article}\pagestyle{empty}&#10;\usepackage{color}\usepackage{arev}\usepackage{ams-mdbch}\usepackage{amsmath}&#10;\usepackage{systeme}&#10;\DeclareSymbolFont{fixedau}{T1}{fav}{m}{n}\DeclareMathSymbol{a}{0}{fixedau}{`a}\DeclareMathSymbol{u}{0}{fixedau}{`u}&#10;\renewcommand{\Pr}{{\bf Pr}}\newcommand{\Prx}{\mathop{\bf Pr\/}}\newcommand{\E}{{\bf E}}\newcommand{\Ex}{\mathop{\bf E\/}}&#10;\newcommand{\eps}{\varepsilon}\newcommand{\R}{\mathbb{R}}\newcommand{\F}{\mathbb{F}}\newcommand{\wh}[1]{\widehat{#1}}&#10;\newcommand{\bx}{\mathbf{x}}\newcommand{\by}{\mathbf{y}}\newcommand{\bz}{\mathbf{z}}\newcommand{\bg}{\mathbf{g}}&#10;\newcommand{\bY}{\mathbf{Y}}&#10;\newcommand{\littlesum}{\mathop{{\textstyle \sum}}}\newcommand{\la}{\langle}\newcommand{\ra}{\rangle}&#10;\begin{document}&#10;\color[rgb]{1,1,0}&#10;\[ &#10;\mathrm{&#10;\frac{1}{N(N-1)(N-2)(N-3)}&#10;}&#10;\]&#10;\end{document}"/>
  <p:tag name="IGUANATEXSIZE" val="24"/>
  <p:tag name="IGUANATEXCURSOR" val="817"/>
  <p:tag name="TRANSPARENCY" val="True"/>
  <p:tag name="LATEXENGINEID" val="1"/>
  <p:tag name="TEMPFOLDER" val="C:\bx\misc\temp\"/>
  <p:tag name="LATEXFORMHEIGHT" val="341"/>
  <p:tag name="LATEXFORMWIDTH" val="518"/>
  <p:tag name="LATEXFORMWRAP" val="True"/>
  <p:tag name="BITMAPVECTOR" val="1"/>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1"/>
  <p:tag name="ORIGINALWIDTH" val="112.4061"/>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7.261876"/>
  <p:tag name="ORIGINALWIDTH" val="5.498458"/>
  <p:tag name="EMFCHILD" val="True"/>
</p:tagLst>
</file>

<file path=ppt/theme/theme1.xml><?xml version="1.0" encoding="utf-8"?>
<a:theme xmlns:a="http://schemas.openxmlformats.org/drawingml/2006/main" name="Default Design">
  <a:themeElements>
    <a:clrScheme name="Default Design 4">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490B09"/>
      </a:hlink>
      <a:folHlink>
        <a:srgbClr val="CCFFCC"/>
      </a:folHlink>
    </a:clrScheme>
    <a:fontScheme name="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med" len="med"/>
          <a:tailEnd type="none" w="lg" len="lg"/>
        </a:ln>
        <a:effectLst/>
      </a:spPr>
      <a:bodyPr rtlCol="0" anchor="ctr"/>
      <a:lstStyle>
        <a:defPPr algn="ctr">
          <a:defRPr/>
        </a:defPPr>
      </a:lstStyle>
    </a:spDef>
    <a:lnDef>
      <a:spPr bwMode="auto">
        <a:noFill/>
        <a:ln w="28575" cap="flat" cmpd="sng" algn="ctr">
          <a:solidFill>
            <a:schemeClr val="tx1"/>
          </a:solidFill>
          <a:prstDash val="solid"/>
          <a:round/>
          <a:headEnd type="none" w="med" len="med"/>
          <a:tailEnd type="triangle" w="lg" len="lg"/>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algn="ctr" eaLnBrk="1" hangingPunct="1">
          <a:lnSpc>
            <a:spcPct val="120000"/>
          </a:lnSpc>
          <a:defRPr sz="2400" dirty="0" smtClean="0">
            <a:latin typeface="Arev Sans" pitchFamily="34" charset="0"/>
            <a:ea typeface="Arev Sans" pitchFamily="34" charset="0"/>
            <a:cs typeface="Arev sans bold" pitchFamily="34" charset="0"/>
          </a:defRPr>
        </a:defPPr>
      </a:lstStyle>
    </a:tx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61CF79"/>
        </a:hlink>
        <a:folHlink>
          <a:srgbClr val="CCFFCC"/>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490B09"/>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109983</TotalTime>
  <Words>2960</Words>
  <Application>Microsoft Office PowerPoint</Application>
  <PresentationFormat>Widescreen</PresentationFormat>
  <Paragraphs>508</Paragraphs>
  <Slides>49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Arev Sans</vt:lpstr>
      <vt:lpstr>Arial Rounded MT Bold</vt:lpstr>
      <vt:lpstr>Boring Boron</vt:lpstr>
      <vt:lpstr>Geodesic</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Testing in the 21.5th Century</dc:title>
  <dc:creator>Ryan O'Donnell</dc:creator>
  <cp:lastModifiedBy>Ryan W. O'Donnell</cp:lastModifiedBy>
  <cp:revision>2306</cp:revision>
  <cp:lastPrinted>1998-01-22T22:42:46Z</cp:lastPrinted>
  <dcterms:created xsi:type="dcterms:W3CDTF">1996-09-30T18:28:10Z</dcterms:created>
  <dcterms:modified xsi:type="dcterms:W3CDTF">2023-07-03T18:04:20Z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