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93" r:id="rId5"/>
    <p:sldId id="296" r:id="rId6"/>
    <p:sldId id="294" r:id="rId7"/>
    <p:sldId id="295" r:id="rId8"/>
    <p:sldId id="297" r:id="rId9"/>
    <p:sldId id="301" r:id="rId10"/>
    <p:sldId id="302" r:id="rId11"/>
    <p:sldId id="311" r:id="rId12"/>
    <p:sldId id="312" r:id="rId13"/>
    <p:sldId id="298" r:id="rId14"/>
    <p:sldId id="303" r:id="rId15"/>
    <p:sldId id="299" r:id="rId16"/>
    <p:sldId id="313" r:id="rId17"/>
    <p:sldId id="314" r:id="rId18"/>
    <p:sldId id="316" r:id="rId19"/>
    <p:sldId id="317" r:id="rId20"/>
    <p:sldId id="318" r:id="rId21"/>
    <p:sldId id="300" r:id="rId22"/>
    <p:sldId id="304" r:id="rId23"/>
    <p:sldId id="305" r:id="rId24"/>
    <p:sldId id="306" r:id="rId25"/>
    <p:sldId id="308" r:id="rId26"/>
    <p:sldId id="309" r:id="rId27"/>
    <p:sldId id="31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8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80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6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69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3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92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19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51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38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26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81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BB6AC-5EA7-4CED-952F-8A0D61CFE74C}" type="datetimeFigureOut">
              <a:rPr lang="en-GB" smtClean="0"/>
              <a:t>28/03/2023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0FC4-686D-46C2-8065-78C7E0A51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4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A </a:t>
            </a:r>
            <a:r>
              <a:rPr lang="en-GB" dirty="0" smtClean="0">
                <a:solidFill>
                  <a:srgbClr val="C00000"/>
                </a:solidFill>
              </a:rPr>
              <a:t>Theory of </a:t>
            </a:r>
            <a:r>
              <a:rPr lang="en-GB" dirty="0" err="1" smtClean="0">
                <a:solidFill>
                  <a:srgbClr val="C00000"/>
                </a:solidFill>
              </a:rPr>
              <a:t>ToniCS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Rahul </a:t>
            </a:r>
            <a:r>
              <a:rPr lang="en-GB" dirty="0" err="1" smtClean="0"/>
              <a:t>Santhanam</a:t>
            </a:r>
            <a:endParaRPr lang="en-GB" dirty="0" smtClean="0"/>
          </a:p>
          <a:p>
            <a:r>
              <a:rPr lang="en-GB" dirty="0" smtClean="0"/>
              <a:t>(University of Oxford)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Simulations in Proof Complexity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propositional proof system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is said to p-simulate a propositional proof system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 if for each tautology </a:t>
            </a:r>
            <a:r>
              <a:rPr lang="el-GR" dirty="0" smtClean="0">
                <a:solidFill>
                  <a:srgbClr val="0070C0"/>
                </a:solidFill>
              </a:rPr>
              <a:t>φ</a:t>
            </a:r>
            <a:r>
              <a:rPr lang="en-GB" dirty="0" smtClean="0"/>
              <a:t>, there is a polynomial-time algorithm mapping a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-proof of </a:t>
            </a:r>
            <a:r>
              <a:rPr lang="el-GR" dirty="0" smtClean="0">
                <a:solidFill>
                  <a:srgbClr val="0070C0"/>
                </a:solidFill>
              </a:rPr>
              <a:t>φ</a:t>
            </a:r>
            <a:r>
              <a:rPr lang="en-GB" dirty="0" smtClean="0"/>
              <a:t> to a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-proof of </a:t>
            </a:r>
            <a:r>
              <a:rPr lang="el-GR" dirty="0" smtClean="0">
                <a:solidFill>
                  <a:srgbClr val="0070C0"/>
                </a:solidFill>
              </a:rPr>
              <a:t>φ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/>
              <a:t>Fundamental question of proof complexity: given natural systems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 (</a:t>
            </a:r>
            <a:r>
              <a:rPr lang="en-GB" dirty="0" err="1" smtClean="0"/>
              <a:t>eg</a:t>
            </a:r>
            <a:r>
              <a:rPr lang="en-GB" dirty="0" smtClean="0"/>
              <a:t>.,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= </a:t>
            </a:r>
            <a:r>
              <a:rPr lang="en-GB" dirty="0" err="1" smtClean="0"/>
              <a:t>Frege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 = EF), does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p-simulate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?</a:t>
            </a:r>
          </a:p>
          <a:p>
            <a:r>
              <a:rPr lang="en-GB" dirty="0" smtClean="0"/>
              <a:t>For most natural pairs of proof systems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 (where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 p-simulates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), it seems likely that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does not p-simulate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</a:p>
          <a:p>
            <a:pPr lvl="1"/>
            <a:r>
              <a:rPr lang="en-GB" dirty="0" smtClean="0"/>
              <a:t>However, this is often hard to show</a:t>
            </a:r>
          </a:p>
          <a:p>
            <a:r>
              <a:rPr lang="en-GB" dirty="0" smtClean="0"/>
              <a:t>With Toni, we considered a </a:t>
            </a:r>
            <a:r>
              <a:rPr lang="en-GB" i="1" dirty="0" smtClean="0"/>
              <a:t>relaxed</a:t>
            </a:r>
            <a:r>
              <a:rPr lang="en-GB" dirty="0" smtClean="0"/>
              <a:t> notion of simulation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119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Effectively Polynomial Simulations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We say that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effectively p-simulates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 if there is an efficient truth-preserving algorithm </a:t>
            </a:r>
            <a:r>
              <a:rPr lang="en-GB" dirty="0" smtClean="0">
                <a:solidFill>
                  <a:srgbClr val="0070C0"/>
                </a:solidFill>
              </a:rPr>
              <a:t>R</a:t>
            </a:r>
            <a:r>
              <a:rPr lang="en-GB" dirty="0" smtClean="0"/>
              <a:t> such that when </a:t>
            </a:r>
            <a:r>
              <a:rPr lang="en-GB" dirty="0" smtClean="0">
                <a:solidFill>
                  <a:srgbClr val="0070C0"/>
                </a:solidFill>
              </a:rPr>
              <a:t>m</a:t>
            </a:r>
            <a:r>
              <a:rPr lang="en-GB" dirty="0" smtClean="0"/>
              <a:t> is at least the size of the shortest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-proof of </a:t>
            </a:r>
            <a:r>
              <a:rPr lang="el-GR" dirty="0" smtClean="0">
                <a:solidFill>
                  <a:srgbClr val="0070C0"/>
                </a:solidFill>
              </a:rPr>
              <a:t>φ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70C0"/>
                </a:solidFill>
              </a:rPr>
              <a:t>R(</a:t>
            </a:r>
            <a:r>
              <a:rPr lang="el-GR" dirty="0" smtClean="0">
                <a:solidFill>
                  <a:srgbClr val="0070C0"/>
                </a:solidFill>
              </a:rPr>
              <a:t>φ</a:t>
            </a:r>
            <a:r>
              <a:rPr lang="en-GB" dirty="0" smtClean="0">
                <a:solidFill>
                  <a:srgbClr val="0070C0"/>
                </a:solidFill>
              </a:rPr>
              <a:t>, m) </a:t>
            </a:r>
            <a:r>
              <a:rPr lang="en-GB" dirty="0" smtClean="0"/>
              <a:t>is a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-proof of </a:t>
            </a:r>
            <a:r>
              <a:rPr lang="el-GR" dirty="0" smtClean="0">
                <a:solidFill>
                  <a:srgbClr val="0070C0"/>
                </a:solidFill>
              </a:rPr>
              <a:t>φ</a:t>
            </a:r>
            <a:endParaRPr lang="en-GB" dirty="0" smtClean="0">
              <a:solidFill>
                <a:srgbClr val="0070C0"/>
              </a:solidFill>
            </a:endParaRPr>
          </a:p>
          <a:p>
            <a:pPr lvl="1"/>
            <a:r>
              <a:rPr lang="en-GB" dirty="0" smtClean="0"/>
              <a:t>We can think of </a:t>
            </a:r>
            <a:r>
              <a:rPr lang="en-GB" dirty="0" smtClean="0">
                <a:solidFill>
                  <a:srgbClr val="0070C0"/>
                </a:solidFill>
              </a:rPr>
              <a:t>R</a:t>
            </a:r>
            <a:r>
              <a:rPr lang="en-GB" dirty="0" smtClean="0"/>
              <a:t> as </a:t>
            </a:r>
            <a:r>
              <a:rPr lang="en-GB" dirty="0" err="1" smtClean="0"/>
              <a:t>preprocessing</a:t>
            </a:r>
            <a:r>
              <a:rPr lang="en-GB" dirty="0" smtClean="0"/>
              <a:t> the instance </a:t>
            </a:r>
            <a:r>
              <a:rPr lang="el-GR" dirty="0" smtClean="0">
                <a:solidFill>
                  <a:srgbClr val="0070C0"/>
                </a:solidFill>
              </a:rPr>
              <a:t>φ</a:t>
            </a:r>
            <a:r>
              <a:rPr lang="en-GB" dirty="0" smtClean="0"/>
              <a:t> while maintaining truth. Thus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only needs to prove a formula equivalent to </a:t>
            </a:r>
            <a:r>
              <a:rPr lang="el-GR" dirty="0" smtClean="0">
                <a:solidFill>
                  <a:srgbClr val="0070C0"/>
                </a:solidFill>
              </a:rPr>
              <a:t>φ</a:t>
            </a:r>
            <a:r>
              <a:rPr lang="en-GB" dirty="0" smtClean="0"/>
              <a:t> efficiently, rather than </a:t>
            </a:r>
            <a:r>
              <a:rPr lang="el-GR" dirty="0" smtClean="0">
                <a:solidFill>
                  <a:srgbClr val="0070C0"/>
                </a:solidFill>
              </a:rPr>
              <a:t>φ</a:t>
            </a:r>
            <a:r>
              <a:rPr lang="en-GB" dirty="0" smtClean="0"/>
              <a:t> itself</a:t>
            </a:r>
          </a:p>
          <a:p>
            <a:r>
              <a:rPr lang="en-GB" dirty="0" smtClean="0"/>
              <a:t>From the point of view of proof search, this kind of simulation is sufficient, namely if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has efficient proof search and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effectively p-simulates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, then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 has efficient proof search</a:t>
            </a:r>
          </a:p>
          <a:p>
            <a:r>
              <a:rPr lang="en-GB" dirty="0" smtClean="0"/>
              <a:t>Several examples of non-trivial effective p-simulations: Linear Resolution and Resolution, Resolution and k-Resolution, Clause Learning and Resolution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90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The Lower Bound Problem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we hope to show that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does not effectively p-simulate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, for systems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?</a:t>
            </a:r>
          </a:p>
          <a:p>
            <a:r>
              <a:rPr lang="en-GB" dirty="0" smtClean="0"/>
              <a:t>Proposition: If </a:t>
            </a:r>
            <a:r>
              <a:rPr lang="en-GB" dirty="0" smtClean="0">
                <a:solidFill>
                  <a:srgbClr val="0070C0"/>
                </a:solidFill>
              </a:rPr>
              <a:t>NP = P</a:t>
            </a:r>
            <a:r>
              <a:rPr lang="en-GB" dirty="0" smtClean="0"/>
              <a:t>, then for every pair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70C0"/>
                </a:solidFill>
              </a:rPr>
              <a:t>B</a:t>
            </a:r>
            <a:r>
              <a:rPr lang="en-GB" dirty="0" smtClean="0"/>
              <a:t> of proof systems, </a:t>
            </a:r>
            <a:r>
              <a:rPr lang="en-GB" dirty="0" smtClean="0">
                <a:solidFill>
                  <a:srgbClr val="0070C0"/>
                </a:solidFill>
              </a:rPr>
              <a:t>A</a:t>
            </a:r>
            <a:r>
              <a:rPr lang="en-GB" dirty="0" smtClean="0"/>
              <a:t> effectively p-simulates </a:t>
            </a:r>
            <a:r>
              <a:rPr lang="en-GB" dirty="0" smtClean="0">
                <a:solidFill>
                  <a:srgbClr val="0070C0"/>
                </a:solidFill>
              </a:rPr>
              <a:t>B  </a:t>
            </a:r>
            <a:endParaRPr lang="en-GB" dirty="0" smtClean="0"/>
          </a:p>
          <a:p>
            <a:r>
              <a:rPr lang="en-GB" dirty="0" smtClean="0"/>
              <a:t>We can, however, hope for separations under restricted forms of reductions</a:t>
            </a:r>
          </a:p>
        </p:txBody>
      </p:sp>
    </p:spTree>
    <p:extLst>
      <p:ext uri="{BB962C8B-B14F-4D97-AF65-F5344CB8AC3E}">
        <p14:creationId xmlns:p14="http://schemas.microsoft.com/office/powerpoint/2010/main" val="328889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Glossary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Completeness</a:t>
            </a:r>
          </a:p>
          <a:p>
            <a:r>
              <a:rPr lang="en-GB" dirty="0" smtClean="0"/>
              <a:t>Induction</a:t>
            </a:r>
          </a:p>
          <a:p>
            <a:r>
              <a:rPr lang="en-GB" i="1" dirty="0" smtClean="0"/>
              <a:t>Model</a:t>
            </a:r>
          </a:p>
          <a:p>
            <a:r>
              <a:rPr lang="en-GB" dirty="0" smtClean="0"/>
              <a:t>Proof</a:t>
            </a:r>
          </a:p>
          <a:p>
            <a:r>
              <a:rPr lang="en-GB" dirty="0" smtClean="0"/>
              <a:t>Relation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531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Toni as a Role Model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Sociality</a:t>
            </a:r>
          </a:p>
          <a:p>
            <a:r>
              <a:rPr lang="en-GB" dirty="0" smtClean="0"/>
              <a:t>Multitasking</a:t>
            </a:r>
          </a:p>
          <a:p>
            <a:r>
              <a:rPr lang="en-GB" dirty="0" smtClean="0"/>
              <a:t>Modesty</a:t>
            </a:r>
          </a:p>
          <a:p>
            <a:r>
              <a:rPr lang="en-GB" dirty="0" err="1" smtClean="0"/>
              <a:t>Evolvability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558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Glossary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Completeness</a:t>
            </a:r>
          </a:p>
          <a:p>
            <a:r>
              <a:rPr lang="en-GB" dirty="0" smtClean="0"/>
              <a:t>Induction</a:t>
            </a:r>
          </a:p>
          <a:p>
            <a:r>
              <a:rPr lang="en-GB" dirty="0" smtClean="0"/>
              <a:t>Model</a:t>
            </a:r>
          </a:p>
          <a:p>
            <a:r>
              <a:rPr lang="en-GB" i="1" dirty="0" smtClean="0"/>
              <a:t>Proof</a:t>
            </a:r>
          </a:p>
          <a:p>
            <a:r>
              <a:rPr lang="en-GB" dirty="0" smtClean="0"/>
              <a:t>Relation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0036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On the Human Complexity of Proofs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 the 3 projects I have been involved in with Toni, by far the most labour-intensive was the </a:t>
            </a:r>
            <a:r>
              <a:rPr lang="en-GB" dirty="0" err="1" smtClean="0"/>
              <a:t>pseudodeterministic</a:t>
            </a:r>
            <a:r>
              <a:rPr lang="en-GB" dirty="0" smtClean="0"/>
              <a:t> project </a:t>
            </a:r>
            <a:r>
              <a:rPr lang="en-GB" dirty="0" smtClean="0">
                <a:solidFill>
                  <a:srgbClr val="00B050"/>
                </a:solidFill>
              </a:rPr>
              <a:t>[GIPS21] </a:t>
            </a:r>
            <a:r>
              <a:rPr lang="en-GB" dirty="0" smtClean="0"/>
              <a:t> (or, as I prefer to call it, the </a:t>
            </a:r>
            <a:r>
              <a:rPr lang="en-GB" dirty="0" err="1" smtClean="0"/>
              <a:t>pseudodeterministic</a:t>
            </a:r>
            <a:r>
              <a:rPr lang="en-GB" dirty="0" smtClean="0"/>
              <a:t> </a:t>
            </a:r>
            <a:r>
              <a:rPr lang="en-GB" i="1" dirty="0" smtClean="0"/>
              <a:t>virus</a:t>
            </a:r>
            <a:r>
              <a:rPr lang="en-GB" dirty="0" smtClean="0"/>
              <a:t>)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367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solidFill>
                  <a:srgbClr val="C00000"/>
                </a:solidFill>
              </a:rPr>
              <a:t>Pseudodeterministic</a:t>
            </a:r>
            <a:r>
              <a:rPr lang="en-GB" dirty="0" smtClean="0">
                <a:solidFill>
                  <a:srgbClr val="C00000"/>
                </a:solidFill>
              </a:rPr>
              <a:t> Query Complexity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 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 be a total search problem on an </a:t>
            </a:r>
            <a:r>
              <a:rPr lang="en-GB" dirty="0" smtClean="0">
                <a:solidFill>
                  <a:srgbClr val="0070C0"/>
                </a:solidFill>
              </a:rPr>
              <a:t>n</a:t>
            </a:r>
            <a:r>
              <a:rPr lang="en-GB" dirty="0" smtClean="0"/>
              <a:t>-bit input. We say that 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 has </a:t>
            </a:r>
            <a:r>
              <a:rPr lang="en-GB" i="1" dirty="0" err="1" smtClean="0"/>
              <a:t>pseudodeterministic</a:t>
            </a:r>
            <a:r>
              <a:rPr lang="en-GB" dirty="0" smtClean="0"/>
              <a:t> query complexity </a:t>
            </a:r>
            <a:r>
              <a:rPr lang="en-GB" dirty="0" smtClean="0">
                <a:solidFill>
                  <a:srgbClr val="0070C0"/>
                </a:solidFill>
              </a:rPr>
              <a:t>q</a:t>
            </a:r>
            <a:r>
              <a:rPr lang="en-GB" dirty="0" smtClean="0"/>
              <a:t> if there is a randomized query algorithm which makes at most </a:t>
            </a:r>
            <a:r>
              <a:rPr lang="en-GB" dirty="0" smtClean="0">
                <a:solidFill>
                  <a:srgbClr val="0070C0"/>
                </a:solidFill>
              </a:rPr>
              <a:t>q</a:t>
            </a:r>
            <a:r>
              <a:rPr lang="en-GB" dirty="0" smtClean="0"/>
              <a:t> queries and outputs a </a:t>
            </a:r>
            <a:r>
              <a:rPr lang="en-GB" i="1" dirty="0" smtClean="0"/>
              <a:t>fixed </a:t>
            </a:r>
            <a:r>
              <a:rPr lang="en-GB" dirty="0" smtClean="0"/>
              <a:t>solution to the search problem with probability </a:t>
            </a:r>
            <a:r>
              <a:rPr lang="en-GB" dirty="0" smtClean="0">
                <a:solidFill>
                  <a:srgbClr val="0070C0"/>
                </a:solidFill>
              </a:rPr>
              <a:t>≥ 2/3</a:t>
            </a:r>
          </a:p>
          <a:p>
            <a:r>
              <a:rPr lang="en-GB" dirty="0" smtClean="0"/>
              <a:t>Example: Output a </a:t>
            </a:r>
            <a:r>
              <a:rPr lang="en-GB" dirty="0" smtClean="0">
                <a:solidFill>
                  <a:srgbClr val="0070C0"/>
                </a:solidFill>
              </a:rPr>
              <a:t>0.1</a:t>
            </a:r>
            <a:r>
              <a:rPr lang="en-GB" dirty="0" smtClean="0"/>
              <a:t>-additive approximation to the fraction of </a:t>
            </a:r>
            <a:r>
              <a:rPr lang="en-GB" dirty="0" smtClean="0">
                <a:solidFill>
                  <a:srgbClr val="0070C0"/>
                </a:solidFill>
              </a:rPr>
              <a:t>1</a:t>
            </a:r>
            <a:r>
              <a:rPr lang="en-GB" dirty="0" smtClean="0"/>
              <a:t>s in the input string</a:t>
            </a:r>
          </a:p>
          <a:p>
            <a:r>
              <a:rPr lang="en-GB" dirty="0" smtClean="0"/>
              <a:t>This problem has a trivial randomized query algorithm making </a:t>
            </a:r>
            <a:r>
              <a:rPr lang="en-GB" dirty="0" smtClean="0">
                <a:solidFill>
                  <a:srgbClr val="0070C0"/>
                </a:solidFill>
              </a:rPr>
              <a:t>O(1) </a:t>
            </a:r>
            <a:r>
              <a:rPr lang="en-GB" dirty="0" smtClean="0"/>
              <a:t>queries, but the </a:t>
            </a:r>
            <a:r>
              <a:rPr lang="en-GB" dirty="0" err="1" smtClean="0"/>
              <a:t>pseudodeterministic</a:t>
            </a:r>
            <a:r>
              <a:rPr lang="en-GB" dirty="0" smtClean="0"/>
              <a:t> query complexity </a:t>
            </a:r>
            <a:r>
              <a:rPr lang="en-GB" dirty="0" smtClean="0">
                <a:solidFill>
                  <a:srgbClr val="0070C0"/>
                </a:solidFill>
              </a:rPr>
              <a:t>= </a:t>
            </a:r>
            <a:r>
              <a:rPr lang="el-GR" dirty="0" smtClean="0">
                <a:solidFill>
                  <a:srgbClr val="0070C0"/>
                </a:solidFill>
              </a:rPr>
              <a:t>Ω</a:t>
            </a:r>
            <a:r>
              <a:rPr lang="en-GB" dirty="0" smtClean="0">
                <a:solidFill>
                  <a:srgbClr val="0070C0"/>
                </a:solidFill>
              </a:rPr>
              <a:t>(n) </a:t>
            </a:r>
            <a:r>
              <a:rPr lang="en-GB" dirty="0" smtClean="0">
                <a:solidFill>
                  <a:srgbClr val="00B050"/>
                </a:solidFill>
              </a:rPr>
              <a:t>[GGR13]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541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The Find-Ones Problem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Given an n-bit input with at least </a:t>
            </a:r>
            <a:r>
              <a:rPr lang="en-GB" dirty="0" smtClean="0">
                <a:solidFill>
                  <a:srgbClr val="0070C0"/>
                </a:solidFill>
              </a:rPr>
              <a:t>n/2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70C0"/>
                </a:solidFill>
              </a:rPr>
              <a:t>1’s</a:t>
            </a:r>
            <a:r>
              <a:rPr lang="en-GB" dirty="0" smtClean="0"/>
              <a:t>, output the index of a </a:t>
            </a:r>
            <a:r>
              <a:rPr lang="en-GB" dirty="0" smtClean="0">
                <a:solidFill>
                  <a:srgbClr val="0070C0"/>
                </a:solidFill>
              </a:rPr>
              <a:t>1</a:t>
            </a:r>
          </a:p>
          <a:p>
            <a:r>
              <a:rPr lang="en-GB" dirty="0" smtClean="0"/>
              <a:t>This problem is in </a:t>
            </a:r>
            <a:r>
              <a:rPr lang="en-GB" dirty="0" smtClean="0">
                <a:solidFill>
                  <a:srgbClr val="0070C0"/>
                </a:solidFill>
              </a:rPr>
              <a:t>FNP</a:t>
            </a:r>
            <a:r>
              <a:rPr lang="en-GB" dirty="0" smtClean="0"/>
              <a:t> in the query world – can we give an optimal separation of randomized and </a:t>
            </a:r>
            <a:r>
              <a:rPr lang="en-GB" dirty="0" err="1" smtClean="0"/>
              <a:t>pseudodeterministic</a:t>
            </a:r>
            <a:r>
              <a:rPr lang="en-GB" dirty="0" smtClean="0"/>
              <a:t> query complexity for this problem?</a:t>
            </a:r>
          </a:p>
          <a:p>
            <a:r>
              <a:rPr lang="en-GB" dirty="0" smtClean="0"/>
              <a:t>The randomized query complexity is again </a:t>
            </a:r>
            <a:r>
              <a:rPr lang="en-GB" dirty="0" smtClean="0">
                <a:solidFill>
                  <a:srgbClr val="0070C0"/>
                </a:solidFill>
              </a:rPr>
              <a:t>O(1)</a:t>
            </a:r>
          </a:p>
          <a:p>
            <a:r>
              <a:rPr lang="en-GB" dirty="0" smtClean="0"/>
              <a:t>The trivial exhaustive search algorithm requires query complexity </a:t>
            </a:r>
            <a:r>
              <a:rPr lang="el-GR" dirty="0" smtClean="0">
                <a:solidFill>
                  <a:srgbClr val="0070C0"/>
                </a:solidFill>
              </a:rPr>
              <a:t>Ω</a:t>
            </a:r>
            <a:r>
              <a:rPr lang="en-GB" dirty="0" smtClean="0">
                <a:solidFill>
                  <a:srgbClr val="0070C0"/>
                </a:solidFill>
              </a:rPr>
              <a:t>(n)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50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What We Show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[GIPS21] </a:t>
            </a:r>
            <a:r>
              <a:rPr lang="en-GB" dirty="0" smtClean="0"/>
              <a:t>Find-Ones requires </a:t>
            </a:r>
            <a:r>
              <a:rPr lang="en-GB" dirty="0" err="1" smtClean="0"/>
              <a:t>pseudodeterministic</a:t>
            </a:r>
            <a:r>
              <a:rPr lang="en-GB" dirty="0" smtClean="0"/>
              <a:t> query complexity </a:t>
            </a:r>
            <a:r>
              <a:rPr lang="el-GR" dirty="0" smtClean="0">
                <a:solidFill>
                  <a:srgbClr val="0070C0"/>
                </a:solidFill>
              </a:rPr>
              <a:t>Ω</a:t>
            </a:r>
            <a:r>
              <a:rPr lang="en-GB" dirty="0" smtClean="0">
                <a:solidFill>
                  <a:srgbClr val="0070C0"/>
                </a:solidFill>
              </a:rPr>
              <a:t>(√n)</a:t>
            </a:r>
          </a:p>
          <a:p>
            <a:pPr lvl="1"/>
            <a:r>
              <a:rPr lang="en-GB" dirty="0" smtClean="0"/>
              <a:t>The proof is surprisingly indirect, requiring a detour through lower bounds for the </a:t>
            </a:r>
            <a:r>
              <a:rPr lang="en-GB" dirty="0" err="1" smtClean="0"/>
              <a:t>Nullstellensatz</a:t>
            </a:r>
            <a:r>
              <a:rPr lang="en-GB" dirty="0" smtClean="0"/>
              <a:t> proof system, and the application of Huang’s Sensitivity Theorem </a:t>
            </a:r>
            <a:r>
              <a:rPr lang="en-GB" dirty="0" smtClean="0">
                <a:solidFill>
                  <a:srgbClr val="00B050"/>
                </a:solidFill>
              </a:rPr>
              <a:t>[H19] </a:t>
            </a:r>
            <a:endParaRPr lang="en-GB" dirty="0" smtClean="0"/>
          </a:p>
          <a:p>
            <a:pPr lvl="1"/>
            <a:r>
              <a:rPr lang="en-GB" dirty="0" smtClean="0"/>
              <a:t>The bound is optimal for quantum query algorithms</a:t>
            </a:r>
          </a:p>
          <a:p>
            <a:r>
              <a:rPr lang="en-GB" dirty="0" smtClean="0"/>
              <a:t>But what about the true </a:t>
            </a:r>
            <a:r>
              <a:rPr lang="el-GR" dirty="0" smtClean="0">
                <a:solidFill>
                  <a:srgbClr val="0070C0"/>
                </a:solidFill>
              </a:rPr>
              <a:t>Ω</a:t>
            </a:r>
            <a:r>
              <a:rPr lang="en-GB" dirty="0" smtClean="0">
                <a:solidFill>
                  <a:srgbClr val="0070C0"/>
                </a:solidFill>
              </a:rPr>
              <a:t>(n) </a:t>
            </a:r>
            <a:r>
              <a:rPr lang="en-GB" dirty="0" smtClean="0"/>
              <a:t>bound?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85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2347" y="2588964"/>
            <a:ext cx="6896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This talk will be about </a:t>
            </a:r>
            <a:r>
              <a:rPr lang="en-GB" sz="3200" smtClean="0"/>
              <a:t>logic </a:t>
            </a:r>
          </a:p>
          <a:p>
            <a:r>
              <a:rPr lang="en-GB" sz="3200" dirty="0" smtClean="0"/>
              <a:t>(but also about something more important than logic!)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29252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A Graph-Theoretic Problem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Consider an </a:t>
            </a:r>
            <a:r>
              <a:rPr lang="en-GB" dirty="0" smtClean="0">
                <a:solidFill>
                  <a:srgbClr val="0070C0"/>
                </a:solidFill>
              </a:rPr>
              <a:t>n</a:t>
            </a:r>
            <a:r>
              <a:rPr lang="en-GB" dirty="0" smtClean="0"/>
              <a:t>-</a:t>
            </a:r>
            <a:r>
              <a:rPr lang="en-GB" dirty="0" err="1" smtClean="0"/>
              <a:t>coloring</a:t>
            </a:r>
            <a:r>
              <a:rPr lang="en-GB" dirty="0" smtClean="0"/>
              <a:t> of the middle two layers of the </a:t>
            </a:r>
            <a:r>
              <a:rPr lang="en-GB" dirty="0" smtClean="0">
                <a:solidFill>
                  <a:srgbClr val="0070C0"/>
                </a:solidFill>
              </a:rPr>
              <a:t>n</a:t>
            </a:r>
            <a:r>
              <a:rPr lang="en-GB" dirty="0" smtClean="0"/>
              <a:t>-cube, where each vertex</a:t>
            </a:r>
            <a:r>
              <a:rPr lang="en-GB" dirty="0" smtClean="0">
                <a:solidFill>
                  <a:srgbClr val="0070C0"/>
                </a:solidFill>
              </a:rPr>
              <a:t> v </a:t>
            </a:r>
            <a:r>
              <a:rPr lang="en-GB" dirty="0" smtClean="0"/>
              <a:t>is </a:t>
            </a:r>
            <a:r>
              <a:rPr lang="en-GB" dirty="0" err="1" smtClean="0"/>
              <a:t>colored</a:t>
            </a:r>
            <a:r>
              <a:rPr lang="en-GB" dirty="0" smtClean="0"/>
              <a:t> by some </a:t>
            </a:r>
            <a:r>
              <a:rPr lang="en-GB" dirty="0" err="1" smtClean="0">
                <a:solidFill>
                  <a:srgbClr val="0070C0"/>
                </a:solidFill>
              </a:rPr>
              <a:t>i</a:t>
            </a:r>
            <a:r>
              <a:rPr lang="en-GB" dirty="0" smtClean="0"/>
              <a:t> such that </a:t>
            </a:r>
            <a:r>
              <a:rPr lang="en-GB" dirty="0" smtClean="0">
                <a:solidFill>
                  <a:srgbClr val="0070C0"/>
                </a:solidFill>
              </a:rPr>
              <a:t>v</a:t>
            </a:r>
            <a:r>
              <a:rPr lang="en-GB" baseline="-25000" dirty="0" smtClean="0">
                <a:solidFill>
                  <a:srgbClr val="0070C0"/>
                </a:solidFill>
              </a:rPr>
              <a:t>i</a:t>
            </a:r>
            <a:r>
              <a:rPr lang="en-GB" dirty="0" smtClean="0">
                <a:solidFill>
                  <a:srgbClr val="0070C0"/>
                </a:solidFill>
              </a:rPr>
              <a:t> = 1</a:t>
            </a:r>
          </a:p>
          <a:p>
            <a:r>
              <a:rPr lang="en-GB" dirty="0" smtClean="0"/>
              <a:t>Is there a vertex </a:t>
            </a:r>
            <a:r>
              <a:rPr lang="en-GB" dirty="0" smtClean="0">
                <a:solidFill>
                  <a:srgbClr val="0070C0"/>
                </a:solidFill>
              </a:rPr>
              <a:t>v</a:t>
            </a:r>
            <a:r>
              <a:rPr lang="en-GB" dirty="0" smtClean="0"/>
              <a:t> such that its neighbourhood has </a:t>
            </a:r>
            <a:r>
              <a:rPr lang="el-GR" dirty="0" smtClean="0">
                <a:solidFill>
                  <a:srgbClr val="0070C0"/>
                </a:solidFill>
              </a:rPr>
              <a:t>Ω</a:t>
            </a:r>
            <a:r>
              <a:rPr lang="en-GB" dirty="0" smtClean="0">
                <a:solidFill>
                  <a:srgbClr val="0070C0"/>
                </a:solidFill>
              </a:rPr>
              <a:t>(n) </a:t>
            </a:r>
            <a:r>
              <a:rPr lang="en-GB" dirty="0" err="1" smtClean="0"/>
              <a:t>colors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787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Glossary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Completeness</a:t>
            </a:r>
          </a:p>
          <a:p>
            <a:r>
              <a:rPr lang="en-GB" dirty="0" smtClean="0"/>
              <a:t>Induction</a:t>
            </a:r>
          </a:p>
          <a:p>
            <a:r>
              <a:rPr lang="en-GB" dirty="0" smtClean="0"/>
              <a:t>Model</a:t>
            </a:r>
          </a:p>
          <a:p>
            <a:r>
              <a:rPr lang="en-GB" dirty="0" smtClean="0"/>
              <a:t>Proof</a:t>
            </a:r>
          </a:p>
          <a:p>
            <a:r>
              <a:rPr lang="en-GB" i="1" dirty="0" smtClean="0"/>
              <a:t>Relation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8809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Forms of Relation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so many people in the proof complexity community and beyond, Toni is</a:t>
            </a:r>
          </a:p>
          <a:p>
            <a:pPr lvl="1"/>
            <a:r>
              <a:rPr lang="en-GB" dirty="0" smtClean="0"/>
              <a:t>Collaborator</a:t>
            </a:r>
          </a:p>
          <a:p>
            <a:pPr lvl="1"/>
            <a:r>
              <a:rPr lang="en-GB" dirty="0" smtClean="0"/>
              <a:t>Mentor</a:t>
            </a:r>
          </a:p>
          <a:p>
            <a:pPr lvl="1"/>
            <a:r>
              <a:rPr lang="en-GB" dirty="0" smtClean="0"/>
              <a:t>Friend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697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Collaboration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Toni is the most generous and enabling of collaborators I know</a:t>
            </a:r>
          </a:p>
          <a:p>
            <a:r>
              <a:rPr lang="en-GB" dirty="0" smtClean="0"/>
              <a:t>Given how collaborative she is and how influential her work has been, I wondered: might it be interesting to define a </a:t>
            </a:r>
            <a:r>
              <a:rPr lang="en-GB" dirty="0" err="1" smtClean="0"/>
              <a:t>Pitassi</a:t>
            </a:r>
            <a:r>
              <a:rPr lang="en-GB" dirty="0" smtClean="0"/>
              <a:t> number for researchers in proof complexity?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078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Collaboration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Toni is the most generous and enabling of collaborators I know</a:t>
            </a:r>
          </a:p>
          <a:p>
            <a:r>
              <a:rPr lang="en-GB" dirty="0" smtClean="0"/>
              <a:t>Given how collaborative she is and how influential her work has been, I wondered: might it be interesting to define a </a:t>
            </a:r>
            <a:r>
              <a:rPr lang="en-GB" dirty="0" err="1" smtClean="0"/>
              <a:t>Pitassi</a:t>
            </a:r>
            <a:r>
              <a:rPr lang="en-GB" dirty="0" smtClean="0"/>
              <a:t> number for researchers in proof complexity?</a:t>
            </a:r>
          </a:p>
          <a:p>
            <a:r>
              <a:rPr lang="en-GB" dirty="0" smtClean="0"/>
              <a:t>My conclusion: this isn’t so interesting. Suppose we pick a random proof complexity paper and a random author on this paper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2140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Collaboration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Toni is the most generous and enabling of collaborators I know</a:t>
            </a:r>
          </a:p>
          <a:p>
            <a:r>
              <a:rPr lang="en-GB" dirty="0" smtClean="0"/>
              <a:t>Given how collaborative she is and how influential her work has been, I wondered: might it be interesting to define a </a:t>
            </a:r>
            <a:r>
              <a:rPr lang="en-GB" dirty="0" err="1" smtClean="0"/>
              <a:t>Pitassi</a:t>
            </a:r>
            <a:r>
              <a:rPr lang="en-GB" dirty="0" smtClean="0"/>
              <a:t> number for researchers in proof complexity?</a:t>
            </a:r>
          </a:p>
          <a:p>
            <a:r>
              <a:rPr lang="en-GB" dirty="0" smtClean="0"/>
              <a:t>My conclusion: this isn’t so interesting. Suppose we pick a random proof complexity paper and a random author on this paper</a:t>
            </a:r>
          </a:p>
          <a:p>
            <a:pPr lvl="1"/>
            <a:r>
              <a:rPr lang="en-GB" dirty="0" smtClean="0"/>
              <a:t>With high probability, the author will have </a:t>
            </a:r>
            <a:r>
              <a:rPr lang="en-GB" dirty="0" err="1" smtClean="0"/>
              <a:t>Pitassi</a:t>
            </a:r>
            <a:r>
              <a:rPr lang="en-GB" dirty="0" smtClean="0"/>
              <a:t> number at most one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550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Collaboration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Toni is the most generous and enabling of collaborators I know</a:t>
            </a:r>
          </a:p>
          <a:p>
            <a:r>
              <a:rPr lang="en-GB" dirty="0" smtClean="0"/>
              <a:t>Given how collaborative she is and how influential her work has been, I wondered: might it be interesting to define a </a:t>
            </a:r>
            <a:r>
              <a:rPr lang="en-GB" dirty="0" err="1" smtClean="0"/>
              <a:t>Pitassi</a:t>
            </a:r>
            <a:r>
              <a:rPr lang="en-GB" dirty="0" smtClean="0"/>
              <a:t> number for researchers in proof complexity?</a:t>
            </a:r>
          </a:p>
          <a:p>
            <a:r>
              <a:rPr lang="en-GB" dirty="0" smtClean="0"/>
              <a:t>My conclusion: this isn’t so interesting. Suppose we pick a random proof complexity paper and a random author on this paper</a:t>
            </a:r>
          </a:p>
          <a:p>
            <a:pPr lvl="1"/>
            <a:r>
              <a:rPr lang="en-GB" dirty="0" smtClean="0"/>
              <a:t>With high probability, the author will have </a:t>
            </a:r>
            <a:r>
              <a:rPr lang="en-GB" dirty="0" err="1" smtClean="0"/>
              <a:t>Pitassi</a:t>
            </a:r>
            <a:r>
              <a:rPr lang="en-GB" dirty="0" smtClean="0"/>
              <a:t> number at most one</a:t>
            </a:r>
          </a:p>
          <a:p>
            <a:pPr lvl="1"/>
            <a:r>
              <a:rPr lang="en-GB" dirty="0" smtClean="0"/>
              <a:t>With noticeable probability, the author will have </a:t>
            </a:r>
            <a:r>
              <a:rPr lang="en-GB" dirty="0" err="1" smtClean="0"/>
              <a:t>Pitassi</a:t>
            </a:r>
            <a:r>
              <a:rPr lang="en-GB" dirty="0" smtClean="0"/>
              <a:t> number zero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607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54208" y="2467778"/>
            <a:ext cx="5938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Thank you, Toni!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90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1057"/>
            <a:ext cx="10515600" cy="132556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Theory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8969" y="2401676"/>
            <a:ext cx="4660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we all practise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69935" y="2217009"/>
            <a:ext cx="4483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supposition or a system of ideas intended to explain something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35426" y="4263528"/>
            <a:ext cx="5321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 set of sentences (which may or may not be closed under logical consequence)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3849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Glossary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Completeness</a:t>
            </a:r>
          </a:p>
          <a:p>
            <a:r>
              <a:rPr lang="en-GB" dirty="0" smtClean="0"/>
              <a:t>Induction</a:t>
            </a:r>
          </a:p>
          <a:p>
            <a:r>
              <a:rPr lang="en-GB" dirty="0" smtClean="0"/>
              <a:t>Model</a:t>
            </a:r>
          </a:p>
          <a:p>
            <a:r>
              <a:rPr lang="en-GB" dirty="0" smtClean="0"/>
              <a:t>Proof</a:t>
            </a:r>
          </a:p>
          <a:p>
            <a:r>
              <a:rPr lang="en-GB" dirty="0" smtClean="0"/>
              <a:t>Relation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92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Glossary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Completeness</a:t>
            </a:r>
          </a:p>
          <a:p>
            <a:r>
              <a:rPr lang="en-GB" dirty="0" smtClean="0"/>
              <a:t>Induction</a:t>
            </a:r>
          </a:p>
          <a:p>
            <a:r>
              <a:rPr lang="en-GB" dirty="0" smtClean="0"/>
              <a:t>Model</a:t>
            </a:r>
          </a:p>
          <a:p>
            <a:r>
              <a:rPr lang="en-GB" dirty="0" smtClean="0"/>
              <a:t>Proof</a:t>
            </a:r>
          </a:p>
          <a:p>
            <a:r>
              <a:rPr lang="en-GB" dirty="0" smtClean="0"/>
              <a:t>Relation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80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Completeness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Toni’s favourite mathematical theorem is the Completeness Theorem for first-order logic</a:t>
            </a:r>
          </a:p>
          <a:p>
            <a:pPr lvl="1"/>
            <a:r>
              <a:rPr lang="en-GB" dirty="0" smtClean="0"/>
              <a:t>But what does this say about her and her career?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16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Completeness in Practice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Long-term research programs</a:t>
            </a:r>
          </a:p>
          <a:p>
            <a:pPr lvl="1"/>
            <a:r>
              <a:rPr lang="en-GB" dirty="0" smtClean="0"/>
              <a:t>Proof complexity lower bounds: Resolution, Cutting Planes, </a:t>
            </a:r>
            <a:r>
              <a:rPr lang="en-GB" dirty="0" err="1" smtClean="0"/>
              <a:t>Nullstellensatz</a:t>
            </a:r>
            <a:r>
              <a:rPr lang="en-GB" dirty="0" smtClean="0"/>
              <a:t>, Polynomial Calculus, </a:t>
            </a:r>
            <a:r>
              <a:rPr lang="en-GB" dirty="0" err="1" smtClean="0"/>
              <a:t>Hajos</a:t>
            </a:r>
            <a:r>
              <a:rPr lang="en-GB" dirty="0" smtClean="0"/>
              <a:t> Calculus, Bounded-Depth </a:t>
            </a:r>
            <a:r>
              <a:rPr lang="en-GB" dirty="0" err="1" smtClean="0"/>
              <a:t>Frege</a:t>
            </a:r>
            <a:r>
              <a:rPr lang="en-GB" dirty="0" smtClean="0"/>
              <a:t>, </a:t>
            </a:r>
            <a:r>
              <a:rPr lang="en-GB" dirty="0" err="1" smtClean="0"/>
              <a:t>Lovasz-Schrijver</a:t>
            </a:r>
            <a:r>
              <a:rPr lang="en-GB" dirty="0" smtClean="0"/>
              <a:t>, Stabbing Planes…</a:t>
            </a:r>
          </a:p>
          <a:p>
            <a:pPr lvl="1"/>
            <a:r>
              <a:rPr lang="en-GB" dirty="0" err="1" smtClean="0"/>
              <a:t>Automatability</a:t>
            </a:r>
            <a:r>
              <a:rPr lang="en-GB" dirty="0" smtClean="0"/>
              <a:t>: </a:t>
            </a:r>
            <a:r>
              <a:rPr lang="en-GB" dirty="0" smtClean="0">
                <a:solidFill>
                  <a:srgbClr val="0070C0"/>
                </a:solidFill>
              </a:rPr>
              <a:t>TC0</a:t>
            </a:r>
            <a:r>
              <a:rPr lang="en-GB" dirty="0" smtClean="0"/>
              <a:t>-Frege, Bounded-Depth </a:t>
            </a:r>
            <a:r>
              <a:rPr lang="en-GB" dirty="0" err="1" smtClean="0"/>
              <a:t>Frege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70C0"/>
                </a:solidFill>
              </a:rPr>
              <a:t>NP</a:t>
            </a:r>
            <a:r>
              <a:rPr lang="en-GB" dirty="0" smtClean="0"/>
              <a:t>-hardness of proof size, connection with Learnability, depth-3 </a:t>
            </a:r>
            <a:r>
              <a:rPr lang="en-GB" dirty="0" err="1" smtClean="0"/>
              <a:t>Frege</a:t>
            </a:r>
            <a:r>
              <a:rPr lang="en-GB" dirty="0" smtClean="0"/>
              <a:t>, algebraic systems, Cutting Planes…</a:t>
            </a:r>
          </a:p>
          <a:p>
            <a:pPr lvl="1"/>
            <a:r>
              <a:rPr lang="en-GB" dirty="0" smtClean="0"/>
              <a:t>Lifting</a:t>
            </a:r>
            <a:endParaRPr lang="en-GB" dirty="0"/>
          </a:p>
          <a:p>
            <a:r>
              <a:rPr lang="en-GB" dirty="0" smtClean="0"/>
              <a:t>Bridging and expansion: collaborations with Toronto postdocs such as </a:t>
            </a:r>
            <a:r>
              <a:rPr lang="en-GB" dirty="0" err="1" smtClean="0"/>
              <a:t>Arkadev</a:t>
            </a:r>
            <a:r>
              <a:rPr lang="en-GB" dirty="0" smtClean="0"/>
              <a:t>, Josh </a:t>
            </a:r>
            <a:r>
              <a:rPr lang="en-GB" dirty="0" err="1" smtClean="0"/>
              <a:t>Grochow</a:t>
            </a:r>
            <a:r>
              <a:rPr lang="en-GB" dirty="0" smtClean="0"/>
              <a:t> and me</a:t>
            </a:r>
          </a:p>
          <a:p>
            <a:r>
              <a:rPr lang="en-GB" dirty="0" smtClean="0"/>
              <a:t>Explorations: Differential privacy, fairness, theory of machine learning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9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Glossary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Completeness</a:t>
            </a:r>
          </a:p>
          <a:p>
            <a:r>
              <a:rPr lang="en-GB" i="1" dirty="0" smtClean="0"/>
              <a:t>Induction</a:t>
            </a:r>
          </a:p>
          <a:p>
            <a:r>
              <a:rPr lang="en-GB" dirty="0" smtClean="0"/>
              <a:t>Model</a:t>
            </a:r>
          </a:p>
          <a:p>
            <a:r>
              <a:rPr lang="en-GB" dirty="0" smtClean="0"/>
              <a:t>Proof</a:t>
            </a:r>
          </a:p>
          <a:p>
            <a:r>
              <a:rPr lang="en-GB" dirty="0" smtClean="0"/>
              <a:t>Relation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721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Induction at Toronto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arrived in Toronto as a postdoc in 2007, completely clueless about proof complexity</a:t>
            </a:r>
          </a:p>
          <a:p>
            <a:r>
              <a:rPr lang="en-GB" dirty="0" smtClean="0"/>
              <a:t>I imagined working mostly with Steve Cook and Charlie </a:t>
            </a:r>
            <a:r>
              <a:rPr lang="en-GB" dirty="0" err="1" smtClean="0"/>
              <a:t>Rackoff</a:t>
            </a:r>
            <a:r>
              <a:rPr lang="en-GB" dirty="0" smtClean="0"/>
              <a:t>, but in the end it was Toni who had the most influence on me and my work</a:t>
            </a:r>
          </a:p>
          <a:p>
            <a:r>
              <a:rPr lang="en-GB" dirty="0" smtClean="0"/>
              <a:t>She suggested that I use my intuitions about computational complexity as a guide when learning and doing proof complexity</a:t>
            </a:r>
          </a:p>
          <a:p>
            <a:r>
              <a:rPr lang="en-GB" dirty="0" smtClean="0"/>
              <a:t>Ever since, I have been interested most of all in connections between computational complexity and proof complexity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72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3657</TotalTime>
  <Words>1200</Words>
  <Application>Microsoft Office PowerPoint</Application>
  <PresentationFormat>Widescreen</PresentationFormat>
  <Paragraphs>123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A Theory of ToniCS</vt:lpstr>
      <vt:lpstr>PowerPoint Presentation</vt:lpstr>
      <vt:lpstr>Theory</vt:lpstr>
      <vt:lpstr>Glossary</vt:lpstr>
      <vt:lpstr>Glossary</vt:lpstr>
      <vt:lpstr>Completeness</vt:lpstr>
      <vt:lpstr>Completeness in Practice</vt:lpstr>
      <vt:lpstr>Glossary</vt:lpstr>
      <vt:lpstr>Induction at Toronto</vt:lpstr>
      <vt:lpstr>Simulations in Proof Complexity</vt:lpstr>
      <vt:lpstr>Effectively Polynomial Simulations</vt:lpstr>
      <vt:lpstr>The Lower Bound Problem</vt:lpstr>
      <vt:lpstr>Glossary</vt:lpstr>
      <vt:lpstr>Toni as a Role Model</vt:lpstr>
      <vt:lpstr>Glossary</vt:lpstr>
      <vt:lpstr>On the Human Complexity of Proofs</vt:lpstr>
      <vt:lpstr>Pseudodeterministic Query Complexity</vt:lpstr>
      <vt:lpstr>The Find-Ones Problem</vt:lpstr>
      <vt:lpstr>What We Show</vt:lpstr>
      <vt:lpstr>A Graph-Theoretic Problem</vt:lpstr>
      <vt:lpstr>Glossary</vt:lpstr>
      <vt:lpstr>Forms of Relation</vt:lpstr>
      <vt:lpstr>Collaboration</vt:lpstr>
      <vt:lpstr>Collaboration</vt:lpstr>
      <vt:lpstr>Collaboration</vt:lpstr>
      <vt:lpstr>Collaboration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Commentary on the Collision of Worlds</dc:title>
  <dc:creator>rahnam</dc:creator>
  <cp:lastModifiedBy>rahnam</cp:lastModifiedBy>
  <cp:revision>83</cp:revision>
  <dcterms:created xsi:type="dcterms:W3CDTF">2023-02-12T08:30:50Z</dcterms:created>
  <dcterms:modified xsi:type="dcterms:W3CDTF">2023-03-29T18:06:26Z</dcterms:modified>
</cp:coreProperties>
</file>